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337" r:id="rId3"/>
    <p:sldId id="333" r:id="rId4"/>
    <p:sldId id="363" r:id="rId5"/>
    <p:sldId id="356" r:id="rId6"/>
    <p:sldId id="352" r:id="rId7"/>
    <p:sldId id="357" r:id="rId8"/>
    <p:sldId id="358" r:id="rId9"/>
    <p:sldId id="360" r:id="rId10"/>
    <p:sldId id="362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-1517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3915C-A694-4D7A-A81B-D01CF61C87E0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323E-EB33-4803-9D8C-4E91195CE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38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A691-7A3B-45BD-8443-0E1F7EFB97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745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471674-C88A-4887-8031-46BABC546C7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20482" name="AutoShape 2" descr="data:image/jpeg;base64,/9j/4AAQSkZJRgABAQAAAQABAAD/2wCEAAkGBxMSEhUUExQWFhMUGRkbGBcYFBocIRwhIB8fHCAkIR8fHCgnHRwmHB0YIz0hJSkrLi4uHx8zODMsNygtLiwBCgoKDg0OGhAQGzclHCUrKzUsLzEsNTUsNzIxNzA3LTE0Nyw2LDgyMi83LDQ1MTQ0LjgsLyw3NTI0NCwrNSwsNP/AABEIADcArwMBIgACEQEDEQH/xAAcAAACAwEBAQEAAAAAAAAAAAAGBwAFCAQDAQL/xABCEAACAQMBBAYFCQYFBQAAAAABAgMABBEFBgcSIRMxQVFxgSJhkaGxCBQjMkJSU6LRF3KCkpPBFWJjstIkM0ODwv/EABoBAQADAQEBAAAAAAAAAAAAAAABBAUDAgb/xAAjEQACAgEEAgIDAAAAAAAAAAAAAQIDEQQTITESQTJRIoGR/9oADAMBAAIRAxEAPwB40HazvN061meCWRxJGcMFhdgDgHrAx1EUY1kLaK96e6uJfxJZGHhxHH5cUBqbZnaSC/iM1uWaMMVyyMvMAE8iPWKtmOBk9QoQ3SWHQ6VbjHNwZD4uSas9ur/oNPupO0ROB4kcI95oAbbfJpfY8p9Ygf8ASv1Dvh0tjjpJV9ZhfHwrO+n2hlkiiX60jpGue9iFHvNXu2mx0+mPGkzI3SqxUoT9kgHOR/mFAab0fWYLpOO3lSRe0qc48R2edUe1W8Gz0+URTl+MqGwkZbkSRzx1dVK75Pzv89nCn6MxZcdmeIcPn10O72dQ6bVLgg5EZWMfwjn7yaAbH7Z9N/1/6Jom2a2zsr/lbzAuOtGBVsd/CeeKzzFsTOdOOo8SCIE+gQ3FgNw56sYJr8bt+L/FLPg6+lHsweL8uaA1NPMqKWdgqqMkk4AHrNL/AFrfDp8DFY+knI7Y1HD/ADMQPZmg/f3tE7TJZKcRIoeQfeYn0c+oAZx66FNgdg31QTMJlhSHGWKcWSQTj6wxyHX66Ab2z+9ywuXWNukgduQ6UDhz3cSkj24pgVjJwOfaOfPvrWexbObC1Mn1+hjz7BQF1Urmvr6OFeKRsD4+FCep7XO3KEcA+8eZ/QVWv1dVPyfP17LNGktu+K4+/QY3M6xqzuQqqCST2AUvdd3jfZtV5fiOPgv9z7KJtFikuLV0uQSr5AzyJUj9e2uCHZSysUeeXLrGCxaTBwBz5AAAmvUJytipR4z/AEoayq9T24NY9sBA+o3H0o+cOBzDLxAeQGB7Kt9mNuJopBHckvGTgs31k7OfeB2551zftm+lAFqPm+cZ6T08d+OHH8Pvrv2/s454Yr+DBSQAMR2g/VPiOY9ldLKLKl5MoWUWUx3ISba7GYrAjI5g19oR3b6z01v0TH6SHl4r9k/EeVF1eovKyaNVisgpL2Ve1F/83s7ib8OJyPHBx78VkRUOMDmcYHrNaQ33X/RaW69szpH7+I+5TSO2G0/5xqFrFjIMqlvBfTP+3FSdDUmj2fQwRRfhxovsAFAe/jUOj04R55zyovkuXPw99MikZ8oa/wCKe1hB5IjuR62IA9yn20AK7o7HptVt+6PjkP8ACuPiw9lXW/q/6TUEjzyhhAx62JY+4L7K7/k82fFc3Uv4cca+blj8E99Au3uo/ONRupOzpWUeCeh7PRJ86EjG+T7bhEvbhuSjgTP7oZ29xWlDqF4ZpJJj1yu7/wAxLf3py7N/9HsxNJnDTrKw/jPAv5cUloYmYhUUsx5BVBJPgBzJoBv7wLpLXQrKzV/TlWLIBGeEDjYnHZkgedD+47TjLqQkx6MEbMfE+iPiaAJrZo2KsjIw61ZSp8wQDWhN195Zx6XLcW0RTow/TcbAsWReLm3dggjuzQgTW8PUOn1K6cdXSFR4J6PxBpq7rNMlTQ52iXinuemKDOOeOjXn/DmkS8hbLH6zZJ8TzPvrWWxen/N7G2i+5EmfEjJ95oBBR7ptU5AwKByH/dXqrSNpAI40QdSKqjyGK9qlALzXJ2uLoqPvBFHnj45ot0rQIoQDgM4+0R8B2UIaopt7st3OHHrBOf1FHF3fhbd50HFwxs4HfhSce7FY+ghGd1jmszTNfXTlGqtQf4tHZmg7ebfIbV7RQ0lxcDCRRjLciDxEDqUY6zSG1PVZbmYzyuzSk5DZ+r+790D1Ypx7kpUe2mcniuOlIdmbiYrhSvM8+HmfPNfRyo2l5t5MfORRy7PXSzpbvA6zSHCKwxnwPUQO8GtBbPbNCLTks5vS9Ah8d5Jbl4E9fqqr3i38VvNp88hGY7g+PCyMrHwGQfIUY2tykqh42V0PUykEHzFeb7HOKyuCMLplDs9s7Bp/E3SZaQhcuVXwA7zRHSw3z6Y7CGcEmNMoV7FJOQfPq8hRDu01/wCdWoVz9LB6DesfZbzHLxBqlGSUvEtrQxr00ba+va+gD+URf+laQdwkkPuVf/uqPcPYdJqLSHqhiY+bEKP71x76dQ6XVJFHVCqJ544j/uqn2N2yuNMMrW6QsZggbpUZsBeLGOF1xniOc56hXQrmqqzRvjvOk1WYdkYRPYM/3pl7qtvLvUpp1uFgWOFFbMaOpyxIGS0jcsK1IzXL/wCcXM834sjsPAk4/LihA6tzmLXRp7rGSWmkP/rXhA/L76Q7uTlmOWOST3k8yfbRTHt5dLYf4eqwrAVKlgr8ZBOT6XHjJP8Alr5u62Ze/vI1CkwxsrytzwFBzjPecYoSMXe2PmujWdqPtNGpH7ilj+YD20EbnNO6bVYSeqEPJ5gcI97e6iP5Qt/xXFrCDyjjdz4uQB7kPtoC2T2pn06R5YBGXdOD6RS2BnPLDDnQHfvSvum1S6YdSsEHr4QB8c0faavzTZaRjkNcBjz/ANRuEflxSn0+xmvrno4xxzTuzHxY5YnuAyTTu3t6K8ejRxQglLcx8YA+yoxnwBwaARuiWfTXMEQ/8ksafzMAfdTb34bT3FvcW8NtM8WI2d+A4zxEBc+HC3tpSaJqTWtxFcIFZ4XDAMMg478EV17U7QzahcmeUKHYKoVAcADqAHMk86AaG4/VLu6uJ2nuJZEijUBWbIyx+OAactAW57ZV7G0Zphia4YOy/dUDCg+vrJ8aPaEA7tfpRlQSICXTlgdoP6frXvslG4t+GRSPSPCGGDjwPrzV3UqstNFXbyfOCw9TJ07T6yJrbndzDDLBJCzLFcXMUTpyxGJGC5U46ufUaOU3fWaRhYA8EqjAnjfD57yepvAjFC++naXgEdog9PKTM33eFsqPHIz5VwbO7zb+5kjtRHCZpW4VlPEAvIkkpnngAnrHV1c61cWyrTyVuAG2zFwt3LHcytLJEeAO3avWOXYMHNHG4m5k6W4jBPRcIYjsDZxnxI+FF1zuxs5iXnM0kznLy9KQSf3fqgeXnVtY2NlpUBClYYyclmbJY+J5k+qlmog6/EmMW3hHZtPpy3FrNE3IMjYPcQMg+RApR7p75kvlUfVlRgw8BxD4e+rjbDeSJUeG1UhXBVpW5HB5HhHZ4n2V77pNnGDNdyKVGCsQI689Z8Oz21ltqU14m3VXKjSWbvGekWeq7pbG4mknke4MkrFmxIoGT3Dg6h1Vy/sW0371x/VH/CvtSrBiBDszsPbWEU8cBkxcDDlnBPUQMHHLGTVAu5jTB2T/ANY/pUqUB7225/S0OTFI/qad8ewEZoy0vSobZOjgiSNPuooFSpQA/tHu8sb6bp7hZGk4QvoysowOrkDVdHuf0oHPRSH1GeT/AJVKlAE+h7N2lmCLaBI89ZA5nxJ5mrSSMMCrAFSMEEciKlSgAfUd0ulytxCFoifwpGUfy8wPIVbaBsJYWZ4oIFDj7bEu3tYnHlXypQBLUqVKAlSpUoBV73tjpZn+eQ4PBHiRSQOS5PEM+o4x6qrd0Wx0hmS9lwEj4ujGQSTgqTy6gMmvtSrKtltY/RGBy0D7f7GS30sTxyKoVeEq2eXPORjt7PIVKlVJRUlhnam6VM/OHZ6bPbuLW3w0uZ5O9h6I8F/XNGaqAMDkBUqVKil0Lbp2vM3k/9k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20484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0"/>
            <a:ext cx="3144072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47800" y="6305550"/>
            <a:ext cx="2133600" cy="476250"/>
          </a:xfrm>
        </p:spPr>
        <p:txBody>
          <a:bodyPr/>
          <a:lstStyle>
            <a:lvl1pPr>
              <a:defRPr sz="1400"/>
            </a:lvl1pPr>
            <a:extLst/>
          </a:lstStyle>
          <a:p>
            <a:fld id="{F4418DE1-75E5-4D17-AA36-B713CF5E0A65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05550"/>
            <a:ext cx="5029200" cy="476250"/>
          </a:xfrm>
        </p:spPr>
        <p:txBody>
          <a:bodyPr/>
          <a:lstStyle>
            <a:lvl1pPr>
              <a:defRPr sz="1600"/>
            </a:lvl1pPr>
            <a:extLst/>
          </a:lstStyle>
          <a:p>
            <a:r>
              <a:rPr lang="en-US" dirty="0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90" y="0"/>
            <a:ext cx="145111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EF8C4-B2AD-41A9-88C0-49793E803F6B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90" y="0"/>
            <a:ext cx="145111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FAEB2B-34CF-411C-83FF-744FD8E9E651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8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90" y="0"/>
            <a:ext cx="145111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6903F-A7F9-4650-AEFD-0D3CCE5BCD2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7096D0-D89B-4606-A5B7-1CFBDD13415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6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90" y="0"/>
            <a:ext cx="145111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5E9DB1-5266-451E-B6E3-2A5E7D9EE25E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4" descr="http://www.ldbc.eu/sites/default/files/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90" y="0"/>
            <a:ext cx="145111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1B1DF5-0BE1-4B64-BD06-FECDB6ADC1E1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8814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7531B6-A074-48EB-BB48-A10799D0D2C7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 defTabSz="914400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8A265-C4CF-4A55-8712-5354CFEF6885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1C93B-6A64-45DD-8132-B7F49610FEDB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14/11/2014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3">
            <a:alphaModFix amt="9000"/>
          </a:blip>
          <a:stretch>
            <a:fillRect/>
          </a:stretch>
        </p:blipFill>
        <p:spPr>
          <a:xfrm>
            <a:off x="451038" y="-354472"/>
            <a:ext cx="8339176" cy="73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defTabSz="914400"/>
            <a:fld id="{01A88E76-5178-45DE-A268-018C57994A3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defTabSz="914400"/>
              <a:t>11/14/2014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defTabSz="914400"/>
            <a:r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www.cwi.nl/~boncz/tpctc2013_boncz_neumann_erling.pdf</a:t>
            </a: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defTabSz="914400"/>
            <a:fld id="{8E0EBCDD-2705-4BCB-9477-E690FA24987F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defTabSz="914400"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19200"/>
            <a:ext cx="7406640" cy="2535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effectLst/>
              </a:rPr>
              <a:t>LDBC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/>
              <a:t>Linked Data Benchmark Council</a:t>
            </a:r>
            <a:br>
              <a:rPr lang="en-US" sz="4400" dirty="0" smtClean="0"/>
            </a:br>
            <a:r>
              <a:rPr lang="en-US" sz="4400" dirty="0" smtClean="0"/>
              <a:t>2-year status report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7406640" cy="17526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Peter Boncz </a:t>
            </a:r>
          </a:p>
        </p:txBody>
      </p:sp>
      <p:sp>
        <p:nvSpPr>
          <p:cNvPr id="67586" name="AutoShape 2" descr="data:image/jpeg;base64,/9j/4AAQSkZJRgABAQAAAQABAAD/2wCEAAkGBwgHBhUIBwgTFhQXGR8bGRgYDR0XHhwcHx0fIh8kHyIkJzQsICIoICQeIzEtJSsrLi4vGiUzOD8wNyktLi0BCgoKDg0OGxAQGzckICYuLywsLCwsLTQsLDQsLywwLCwsLDQ3LCwsLC0uNTAsLCwsNCwsNCw3LCwsLDQsLSwsLP/AABEIAJUBUQMBEQACEQEDEQH/xAAcAAEAAgMBAQEAAAAAAAAAAAAABgcDBAUCCAH/xABGEAABAwMCAgYGAw0HBQAAAAABAAIDBAUREiEGMQcTIkFRkRdUYYGh0hQycRUjNkJicnOCkqKxssIWMzdVdJPBJDRSU/H/xAAbAQEAAgMBAQAAAAAAAAAAAAAAAgUBBAYDB//EADkRAQABAgIHBAgFAwUAAAAAAAABAgMEEQUSITFBodEWUnHBBjJRYYGRsfATIjRy4RRC8RUzQ2Ky/9oADAMBAAIRAxEAPwC8UBAQEBAQEBAQEBAQEBAQEBAQEBAQEBAQEBAQEBAQEBAQEBAQEBAQEBAQEBAQEBAQEBAQEBAQEBAQEBAQEBAQEBAQEBAQEBAQEBAQEBAQEBAQEBAQEBAQEBAQEBAQEBAQEBAQEBAQEBAQEBAQEBAQEBAQEBAQEBAQEBAQEBAQEBAQEBBX/HfGl54Yuwgio4XRPbqY5zXZ8HA4dzB3+xwUJqmJyX2jdGWMXa1pqmJidsbPhwRv0t3n1Cn8n/MmtKx7PWO9PLoelu8+oU/k/wCZNaTs9Y708uh6W7z6hT+T/mTWk7PWO9PLoelu8+oU/k/5k1pOz1jvTy6HpbvPqFP5P+ZNaTs9Y708uh6W7z6hT+T/AJk1pOz1jvTy6HpbvPqFP5P+ZNaTs9Y708uh6W7z6hT+T/mTWk7PWO9PLoelu8+oU/k/5k1pOz1jvTy6HpbvPqFP5P8AmTWk7PWO9PLoelu8+oU/k/5k1pOz1jvTy6HpbvPqFP5P+ZNaTs9Y708uh6W7z6hT+T/mTWk7PWO9PLoelu8+oU/k/wCZNaTs9Y708uh6W7z6hT+T/mTWk7PWO9PLoelu8+oU/k/5k1pOz1jvTy6HpbvPqFP5P+ZNaTs9Y708uh6W7z6hT+T/AJk1pOz1jvTy6HpbvPqFP5P+ZNaTs9Y708uie8AcR1XE1ofWVkLGlshYAwHGA1p7yd9ys0zmotKYKjCXYoomZzjPb4yk6krRAQEBAQEBAQEBAQEBAQEBAQEBAQEER6T7H92OGXSxNzJD98btzAHbH7O/tLQo1bs1rofFfgYiIndVsnyn58s1DqDuRAQEHZsPC15v/attGSwbF7iGt8zz92Sm/c08Vj7GG2XKtvs4/fi61b0bcTUsettKyTx0Sgke44z7srOUtW3pvCVzlMzHjH+XKn4Sv9PVRUs1seHy50DLd8DJ79sDffCw2adI4aqmquK9lO/fx++Dd9H3FX+Un/fj+ZNvseP+sYLv8p6OLd7TX2Wr+i3OmLH4DsEg7HO+QSO4+SN2xiLV+nXtznG5u2nhO+3ik+l263OezJAdra3JHPGojPuTbweN/SOGsV6lyrKfCfJnrOB+JaKldVVNrcGMBLj1rHYA5nAdlNvsedvSuEuVRRTXtn3T0ebfwXxFcqNtXR2xzmOGWkyMbkeOCQcJt9jN3SeFtVzRXXtj3T5Q2PR9xV/lJ/34/mTb7Hn/AKxgu/yno0bxwrfLLTfSbnb3MZnGrW1wz7dJOPem3i97GkMPfq1bdWc/HzcZG4ICAgILm6FvwYl/Tu/kjUqOLj/SH9TT+2PrKwFNQiAgICAgICAgICAgICAgICAgICAgIPwgEYIQfO/G1kNg4jko2twwnXH+Y7l5HLf1V5ZZbH0DR2K/qcPTXx3T4x13uEjeEHZ4Qsh4gv8AHbySGk5eR3MG5955D2kJv2NPH4r+msVXOPDxn7zW3x1xGzg2zR0tqgYHu7MbdPZY1uMnHfzAHtOd8EGczlshymjcFOOvVVXZ2Rtn2zMq5oOkfiSmrWzVNb1jM9phiYAR34IAI9mFDOYdDd0LhKqJimnKeE5ynHSnc6m30VJdLXPpeHnS7AOzmeB2OR4qVXBSaFsUXa7lq5GcZbY8JSGludXWcDC5wPHXGn1g6RjrAzw5fWCznOrm0K7FFGM/Cq9XWy+GfRQ97vNffa36Zc59b8aQdIGAMkAAfafNQdzhsNbw9GpbjKN7u8FcUXqhrYLRSVeInytbpMbXY1vAOCRkc0zmNzR0jgMPcorvVU/miJnPOeEbE16XOIK+1xRUNvn0iVsgk7IJLeyBgnlzdy3UqpnPJTaCwdq9NVdyM9WYy5/wgdt484itlC2ipawaGDDQYWnA8M4/io5zEbF5e0Thbtc11U7Z37ZXLerjU0nB77jA8CQQ6wdIPa0g8lOZ/Lm4/D2aK8VFud2tkpO+cYXy+0n0S41YLM50iNrckcs4GVDbLtMNo3D4erXt07fGXBRvCAgICC5uhb8GJf07v5I1Kji4/wBIf1NP7Y+srAU1CICAgICAgICAgICAgICAgICAgICAgIIB0v2T6dZG3OFnbgPa25sdsfI4PsGpQqjivdA4r8O9Nqd1X1jr0UwouxEFjdCkLXXmec82xAD7HOBP8oWad7nvSKqYtUU+/wCkfyw9NMrjxJFETsIAR9pe/P8AAJVvT9HqY/p6p/7eUK/WF83a27XCvpY6asq3vZGMMaTs0f8AzbdHjbw9q3VVXRTlM710dFkzavgdkLjnSXsPvcT/AAcFOnc47TVM0YyZ9uU8v4Qroy4RprrWTzXin1MiOgN1EAv3zy8AP3lCmM1xpjSNdqiimzOU1bfhw+b8ouHm2fpXit0bT1evrI8nPZ0Fw8iCP1U3Tkzcxk39F1XJ35ZT45xHPe89M05k4oZCDs2Fu3tLnE/DCzVvZ9H6MsNM+2ryhAViV6+gOJP8PJf9P/SFKfVcFhP11P7vNQCi70QEBAQEFzdC34MS/p3fyRqVHFx/pD+pp/bH1lYCmoRAQEBAQEBAQEBAQEBAQEBAQEBAQEBBjqYIqqndTzsBa4Frge8EYI8kSoqmiqKqd8bXzbxBa5LLeZbdL+I7APi3m0+9pB968n0TC4iL9mm5HGP883PRsJ30OVzafid1M92OtjIHtc0hw/dDlmneo9P2pqw0VxwnlOz65Ol02UDm1kFxDdi0xk+BB1Dzy7yKVb2v6O3Y1a7fvz8p8laRsfLII42EknAAGSSeQHtWHRzMRGcptxxwXTcNWGnqo5nGVx0yZIILi0ns+ABBHkszGSl0bpOvFX66JjZvj55bUl6EqoOtdRSZ+rI1/wC03H9CzRxV3pFbyu0V+2MvlP8ALr3qpbwNwxLUwBpkkqHPA5ai+Qux7ohj9VY9WGph6J0hiaaZ3RTEeGUZf+nVltlPcr5ScQ0xBDWO38Wvb2T7sn9tSyzmJatN+q1ZuYerjMfOJ2/fuU90mTmfjaffZulo9zG5+OVCd8uu0PRq4Oj35zzlFklZvoDiT/DyX/T/ANIUp9VwWE/XU/u81AKLvRAQEBAQXN0LfgxL+nd/JGpUcXH+kP6mn9sfWVgKahEBAQEBAQEBAQEBAQEBAQEBAQEBAQEBBWHTNY9cMd7gbu373J9h3afccj9YeChV7XS+j+KymqxPHbHn9+KqFF1LNRVc9BWMq6V+l7HBzT7QiFy3TcomiqNk7Fz0HFXDXGNn+g3p7I3HGqOR+jtdxY4+3lg58fbLOJ2S467gMXgbuvZzmOExt+cfcMNusvBHCVR90H3JrnjdvWVDXlv5rWjc+4lMqY4p3cVpDG0/hxRs45RMZ+Mz/CGdIvGUPEsjKagicIoyTlwwXOO2cdwA5d+++FiZzXGidG1YWJrrn80+zg2+hu4xUl9lpZ5Q0SR7ZdjLmnYfbguPuSne8tP2aq7NNdMZ5T9WXpivcVbcY7ZSzBzYgXPw7I1u2x9oA/eSqc5R0BhZot1Xao37I8I6+SU9Fl+gquFxS1NQ0PgJadTwOxzafsA7P6qzTOzJV6awlVGJ1qY2Vbfjx6/FUfEdW2u4gqKpj8tfK8tP5Oo6fhhRdZhLf4diiieER9NqacOWfgKossctzuIEpHbDqjQQ7vGPAd3ikauW1S4vE6SpvVRbo/LwyjNOau+8J1dqNsmvMPVlmg/fwDpxjmpTNOWWalowuNouRdi3Oeee5AuKrRwNTWR8tnuOZhjQGz9Zk53BHhjO+3/Bjs4L3A4nSNd6Iu0/l45xkr5F+ICAg/WNc94YxpJPIAZTMmYiM5XZ0QUdVR8NyMrKZ7CZiQHxlpI0M3GeYyD5KVHFxmnrlFzERNExP5eE++U5U1IICAgICAgICAgICAgICAgICAgICAgICDTvFuhu1rkt9T9WRpaduXgR7QcEfYsTGb1sXqrNym5Tvic3zZXUk1BWvo6luHscWuHtBx5Lzh9GtXKblEV07pjNgRMQEBAQEBAQEBAQb1BZbpcsGgt0rwe9sRI8+QTN4XcVZtevXEfHySSg6MuJKveaGOIflzD+Dc/FZylXXdOYSjdM1eEdckkoOiGIHNxuzj7I4g34kn+CzqyrrvpFV/x0fOfLZ9Ukt/R1wzRYJojIR3ySF3mBhvwWdSFdd0zi7n92XhH3PNI6K30VAzRQ0ccY8GRBv8FmIiFfcvXLk511TPjLZWXmICAgICAgICAgICAgICAgICAgICAgICAgIKf6ZLJ9GuTLzC3syjS/89o282/yFedUZS63QGK1rc2Z3xtjwnpP1VysOhEBAQEBBlpqaerk6qlgc93g1hcfIJmjXcpojOqco96QUHAfE1dgstbmA98jhHj7QTn4JlLQu6Xwlv8Avz8Nv8JJQdEdc/e4XONnsYwyfE6f+VnVlXXfSK3H+3RM+M5dUkoOizh+nOap00vsdLpH7oB+KzqK67p7FVerlT4R1zSS38N2S3EGjtULSPxuqBd+0d/ipasK67jcRd9euZ+Oz5bnVWWqICAgICAgICAgICAgICAgICAgICAgICAgICAgICAg5HFdnbfrBLbyBqcMsPg8bt+Ox9hKxVGcNrBYmcPfpuezf4cXzi9jo3lkjSCDggjBB9q830SJiYzh+JmOxQcLX64H/pLTMR4mPQPN2B8Ual3SGGtetXHzz5Qkdv6Kr9UYdVywxDvBeXuHuaMfvLOrKuu6fw1PqRNXKOvJJKDojt0YBuFylefyGiMfHUfiFnUV130huz6lER47eiSUHAvDVD/d2ljj4yZk+DsjyCzqQrrulcXc31zHhs+jvwwxU8fVwRNaPBrQB8FJo1VTVOczmyIiICDicU1tVTRwUtFN1bp52xGXSHdWCx7yQCCC46NDdQIy8HB5ENO5XOo4dkjt8D5KmWbW8GZxAayMMDt4onH6zm82/ju3wA1BrVPGNaymkqorLhsNJHVStlnMb2tf1upgboPbaI3cyATttzQZaniG7UVXWyz0ET4YGNdGG1J1uLuQIMYA1Dn2uyQBvnIDZn4iqaJlS2voYw+npRUODakuacmbshxYDgCL62PxuW24atZxXXRTyCC0scyOWGEk1haS+dsWjA0HYPkaDk8skZPZQdSjrKu72yeHAhna58Wpj+sDXY7LmktGdi04LeeRv3hG6Xia5VVdS1kkgjgDIW1LTjHWziVpbnGQY5WxDmARKfYgzUfEFxgtza+WmlmkfA6dsYdpwySYaGljWk5jjc3JAc7DDgOJwg/GcUzHiRkNOWSmogh6prak9SHa5zI7WW89DeWnU4sxjDXOaHZqeIuoikeaXOiripv73n1jom6uW2Oszjv08xnYNOl4sqHyMlq7a1kMk08LXNqC9+qDrTkt0ABrhE/k4kHTzzkBzp+KLhT1cV1uVHoh+g1FQI46kyF+HU5aHDSAHgOxtqHbODjchIuH7xVXOSSGtt5iczScgSFjg7PIyRsJLSCCNPItP42AEaj4mqG8XEzVrxTOmMceYholxohLIxp1GRlQXlzicaASMjJYEkvdfPRXSnbG7skSlzdu1pjyN8bb+CDku4mu0ttLhbIo5ZKU1EQNYXANGnUHnq9nND2kABwJyMjGoh5tV2utJQNt9NbmyyRU7Z5TJc3uyJHP0Br3sLnOcGPJDg1rdmgkbgMs3GExoai5UduDqeCnE+p1QWOfqi6xrQ3ScbbEk7ZGM7gB6n4mutNVPiqbNFiJ0PWFtcT2ZnBoLR1Yy5vaLgdIwBgnUdIZH8UzG+fc2npI3hzpGRvE0mkyRsc4te7qtLd2vadLnuaW8jvpDRt/E1VHY6a7X2MDMEszuqmJBayNriS0tHa54GdvE52Dp1d8udFbmS1VDTiZ7uzEKuWQkacnGiEuc4HAOGkAEnO2CHUsVybeLLDc44y0SxtfpJyRqAOPdyQbyAgICAgICAgII1PwJw7U3J9wqaHU97tRBkcG5PPYEDc7753KjqwsadK4qm3FumrKI2boz+bsUFpt1uGKCgij/MiDfiAsxEQ1LmIu3fXqmfGW6svEQEBAQEBAQa9woaW5Uhpa6APYcZBHeDkEeBBAII3BAIQc48MWw0wgd15w4ua83CcyNJAadMhfraCAAQHAHwQZ5LFbZYZIZYCRLC2CTMzyXRNDwATnOe2/tZ1HVueSBUWK3VNU+pmhcXPYI3gTvDXNByMtB0kjudjVjbOEHi7cPWu7zdbX07nEsMbsTvYHMOey8NcA9u5wHZxk4xkoMr7LbnhwdTfWkjld23bvi0dWefdoZtyOnfOSg2qalgpS8wMxrcXu3Jy4gAnyAQcyThWyS2+e3voB1VTIZZm63dp5IJdnOWnIB7OMEZQbdXaaOrOZGOB0aMsmfE4NyHYBYQRuByIPdyQav9l7MKY0/wBD7Ja1p++v1YY9z2nVnVrD3Ofrzq1HOcoFRwzaKmv+mzUzi/WyT/uJA3rGadL9Adp1jS0asZIGDtsg2Y7Nb4xGGU+0Uj5Wdo7PkEgeee+esfscjtewYDTpeE7JSuJjosgxui0vmfI0RP06mNa5xDWdlvZAAGNgMlBvWu101riMVK6Ug/8AsqpJj9gMjnED2DZBov4Usz6v6Uad+rX1gAqpQ1smcl7GB2ljic5LQCdTs51OyHSqqGmq5WyVEWS0ODTkjAcMO5eIQYTZ6AhoNP8AViMI7R2jdpy3n36W789kGGv4dtdwDRU07uy3R2Z3x6mf+D9LhrZ+S/I3O25QZqizW+oppqaWmGiduiQBxGpunRjY7dnbs4Qep7VRVD3vmgyZNGrtHfqzlnftg+HvQa0HDlqp7gK+KB2sPc9uaiQta54drLWF2lurU4nSBknJ33QeqPh610bAyGnOka9LXTPe1oeAHNaHEhrMAdkYaO4DJQYf7K2kRNjDJsMcXMIr5wW5GC1p15azAHYB0bDbZB06Gjp7fRso6OINjY0Na0dwHIIM6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7590" name="AutoShape 6" descr="data:image/jpeg;base64,/9j/4AAQSkZJRgABAQAAAQABAAD/2wCEAAkGBwgHBhUIBwgTFhQXGR8bGRgYDR0XHhwcHx0fIh8kHyIkJzQsICIoICQeIzEtJSsrLi4vGiUzOD8wNyktLi0BCgoKDg0OGxAQGzckICYuLywsLCwsLTQsLDQsLywwLCwsLDQ3LCwsLC0uNTAsLCwsNCwsNCw3LCwsLDQsLSwsLP/AABEIAJUBUQMBEQACEQEDEQH/xAAcAAEAAgMBAQEAAAAAAAAAAAAABgcDBAUCCAH/xABGEAABAwMCAgYGAw0HBQAAAAABAAIDBAUREiEGMQcTIkFRkRdUYYGh0hQycRUjNkJicnOCkqKxssIWMzdVdJPBJDRSU/H/xAAbAQEAAgMBAQAAAAAAAAAAAAAAAgUBBAYDB//EADkRAQABAgIHBAgFAwUAAAAAAAABAgMEEQUSITFBodEWUnHBBjJRYYGRsfATIjRy4RRC8RUzQ2Ky/9oADAMBAAIRAxEAPwC8UBAQEBAQEBAQEBAQEBAQEBAQEBAQEBAQEBAQEBAQEBAQEBAQEBAQEBAQEBAQEBAQEBAQEBAQEBAQEBAQEBAQEBAQEBAQEBAQEBAQEBAQEBAQEBAQEBAQEBAQEBAQEBAQEBAQEBAQEBAQEBAQEBAQEBAQEBAQEBAQEBAQEBAQEBAQEBBX/HfGl54Yuwgio4XRPbqY5zXZ8HA4dzB3+xwUJqmJyX2jdGWMXa1pqmJidsbPhwRv0t3n1Cn8n/MmtKx7PWO9PLoelu8+oU/k/wCZNaTs9Y708uh6W7z6hT+T/mTWk7PWO9PLoelu8+oU/k/5k1pOz1jvTy6HpbvPqFP5P+ZNaTs9Y708uh6W7z6hT+T/AJk1pOz1jvTy6HpbvPqFP5P+ZNaTs9Y708uh6W7z6hT+T/mTWk7PWO9PLoelu8+oU/k/5k1pOz1jvTy6HpbvPqFP5P8AmTWk7PWO9PLoelu8+oU/k/5k1pOz1jvTy6HpbvPqFP5P+ZNaTs9Y708uh6W7z6hT+T/mTWk7PWO9PLoelu8+oU/k/wCZNaTs9Y708uh6W7z6hT+T/mTWk7PWO9PLoelu8+oU/k/5k1pOz1jvTy6HpbvPqFP5P+ZNaTs9Y708uh6W7z6hT+T/AJk1pOz1jvTy6HpbvPqFP5P+ZNaTs9Y708uie8AcR1XE1ofWVkLGlshYAwHGA1p7yd9ys0zmotKYKjCXYoomZzjPb4yk6krRAQEBAQEBAQEBAQEBAQEBAQEBAQEER6T7H92OGXSxNzJD98btzAHbH7O/tLQo1bs1rofFfgYiIndVsnyn58s1DqDuRAQEHZsPC15v/attGSwbF7iGt8zz92Sm/c08Vj7GG2XKtvs4/fi61b0bcTUsettKyTx0Sgke44z7srOUtW3pvCVzlMzHjH+XKn4Sv9PVRUs1seHy50DLd8DJ79sDffCw2adI4aqmquK9lO/fx++Dd9H3FX+Un/fj+ZNvseP+sYLv8p6OLd7TX2Wr+i3OmLH4DsEg7HO+QSO4+SN2xiLV+nXtznG5u2nhO+3ik+l263OezJAdra3JHPGojPuTbweN/SOGsV6lyrKfCfJnrOB+JaKldVVNrcGMBLj1rHYA5nAdlNvsedvSuEuVRRTXtn3T0ebfwXxFcqNtXR2xzmOGWkyMbkeOCQcJt9jN3SeFtVzRXXtj3T5Q2PR9xV/lJ/34/mTb7Hn/AKxgu/yno0bxwrfLLTfSbnb3MZnGrW1wz7dJOPem3i97GkMPfq1bdWc/HzcZG4ICAgILm6FvwYl/Tu/kjUqOLj/SH9TT+2PrKwFNQiAgICAgICAgICAgICAgICAgICAgIPwgEYIQfO/G1kNg4jko2twwnXH+Y7l5HLf1V5ZZbH0DR2K/qcPTXx3T4x13uEjeEHZ4Qsh4gv8AHbySGk5eR3MG5955D2kJv2NPH4r+msVXOPDxn7zW3x1xGzg2zR0tqgYHu7MbdPZY1uMnHfzAHtOd8EGczlshymjcFOOvVVXZ2Rtn2zMq5oOkfiSmrWzVNb1jM9phiYAR34IAI9mFDOYdDd0LhKqJimnKeE5ynHSnc6m30VJdLXPpeHnS7AOzmeB2OR4qVXBSaFsUXa7lq5GcZbY8JSGludXWcDC5wPHXGn1g6RjrAzw5fWCznOrm0K7FFGM/Cq9XWy+GfRQ97vNffa36Zc59b8aQdIGAMkAAfafNQdzhsNbw9GpbjKN7u8FcUXqhrYLRSVeInytbpMbXY1vAOCRkc0zmNzR0jgMPcorvVU/miJnPOeEbE16XOIK+1xRUNvn0iVsgk7IJLeyBgnlzdy3UqpnPJTaCwdq9NVdyM9WYy5/wgdt484itlC2ipawaGDDQYWnA8M4/io5zEbF5e0Thbtc11U7Z37ZXLerjU0nB77jA8CQQ6wdIPa0g8lOZ/Lm4/D2aK8VFud2tkpO+cYXy+0n0S41YLM50iNrckcs4GVDbLtMNo3D4erXt07fGXBRvCAgICC5uhb8GJf07v5I1Kji4/wBIf1NP7Y+srAU1CICAgICAgICAgICAgICAgICAgICAgIIB0v2T6dZG3OFnbgPa25sdsfI4PsGpQqjivdA4r8O9Nqd1X1jr0UwouxEFjdCkLXXmec82xAD7HOBP8oWad7nvSKqYtUU+/wCkfyw9NMrjxJFETsIAR9pe/P8AAJVvT9HqY/p6p/7eUK/WF83a27XCvpY6asq3vZGMMaTs0f8AzbdHjbw9q3VVXRTlM710dFkzavgdkLjnSXsPvcT/AAcFOnc47TVM0YyZ9uU8v4Qroy4RprrWTzXin1MiOgN1EAv3zy8AP3lCmM1xpjSNdqiimzOU1bfhw+b8ouHm2fpXit0bT1evrI8nPZ0Fw8iCP1U3Tkzcxk39F1XJ35ZT45xHPe89M05k4oZCDs2Fu3tLnE/DCzVvZ9H6MsNM+2ryhAViV6+gOJP8PJf9P/SFKfVcFhP11P7vNQCi70QEBAQEFzdC34MS/p3fyRqVHFx/pD+pp/bH1lYCmoRAQEBAQEBAQEBAQEBAQEBAQEBAQEBBjqYIqqndTzsBa4Frge8EYI8kSoqmiqKqd8bXzbxBa5LLeZbdL+I7APi3m0+9pB968n0TC4iL9mm5HGP883PRsJ30OVzafid1M92OtjIHtc0hw/dDlmneo9P2pqw0VxwnlOz65Ol02UDm1kFxDdi0xk+BB1Dzy7yKVb2v6O3Y1a7fvz8p8laRsfLII42EknAAGSSeQHtWHRzMRGcptxxwXTcNWGnqo5nGVx0yZIILi0ns+ABBHkszGSl0bpOvFX66JjZvj55bUl6EqoOtdRSZ+rI1/wC03H9CzRxV3pFbyu0V+2MvlP8ALr3qpbwNwxLUwBpkkqHPA5ai+Qux7ohj9VY9WGph6J0hiaaZ3RTEeGUZf+nVltlPcr5ScQ0xBDWO38Wvb2T7sn9tSyzmJatN+q1ZuYerjMfOJ2/fuU90mTmfjaffZulo9zG5+OVCd8uu0PRq4Oj35zzlFklZvoDiT/DyX/T/ANIUp9VwWE/XU/u81AKLvRAQEBAQXN0LfgxL+nd/JGpUcXH+kP6mn9sfWVgKahEBAQEBAQEBAQEBAQEBAQEBAQEBAQEBBWHTNY9cMd7gbu373J9h3afccj9YeChV7XS+j+KymqxPHbHn9+KqFF1LNRVc9BWMq6V+l7HBzT7QiFy3TcomiqNk7Fz0HFXDXGNn+g3p7I3HGqOR+jtdxY4+3lg58fbLOJ2S467gMXgbuvZzmOExt+cfcMNusvBHCVR90H3JrnjdvWVDXlv5rWjc+4lMqY4p3cVpDG0/hxRs45RMZ+Mz/CGdIvGUPEsjKagicIoyTlwwXOO2cdwA5d+++FiZzXGidG1YWJrrn80+zg2+hu4xUl9lpZ5Q0SR7ZdjLmnYfbguPuSne8tP2aq7NNdMZ5T9WXpivcVbcY7ZSzBzYgXPw7I1u2x9oA/eSqc5R0BhZot1Xao37I8I6+SU9Fl+gquFxS1NQ0PgJadTwOxzafsA7P6qzTOzJV6awlVGJ1qY2Vbfjx6/FUfEdW2u4gqKpj8tfK8tP5Oo6fhhRdZhLf4diiieER9NqacOWfgKossctzuIEpHbDqjQQ7vGPAd3ikauW1S4vE6SpvVRbo/LwyjNOau+8J1dqNsmvMPVlmg/fwDpxjmpTNOWWalowuNouRdi3Oeee5AuKrRwNTWR8tnuOZhjQGz9Zk53BHhjO+3/Bjs4L3A4nSNd6Iu0/l45xkr5F+ICAg/WNc94YxpJPIAZTMmYiM5XZ0QUdVR8NyMrKZ7CZiQHxlpI0M3GeYyD5KVHFxmnrlFzERNExP5eE++U5U1IICAgICAgICAgICAgICAgICAgICAgICDTvFuhu1rkt9T9WRpaduXgR7QcEfYsTGb1sXqrNym5Tvic3zZXUk1BWvo6luHscWuHtBx5Lzh9GtXKblEV07pjNgRMQEBAQEBAQEBAQb1BZbpcsGgt0rwe9sRI8+QTN4XcVZtevXEfHySSg6MuJKveaGOIflzD+Dc/FZylXXdOYSjdM1eEdckkoOiGIHNxuzj7I4g34kn+CzqyrrvpFV/x0fOfLZ9Ukt/R1wzRYJojIR3ySF3mBhvwWdSFdd0zi7n92XhH3PNI6K30VAzRQ0ccY8GRBv8FmIiFfcvXLk511TPjLZWXmICAgICAgICAgICAgICAgICAgICAgICAgIKf6ZLJ9GuTLzC3syjS/89o282/yFedUZS63QGK1rc2Z3xtjwnpP1VysOhEBAQEBBlpqaerk6qlgc93g1hcfIJmjXcpojOqco96QUHAfE1dgstbmA98jhHj7QTn4JlLQu6Xwlv8Avz8Nv8JJQdEdc/e4XONnsYwyfE6f+VnVlXXfSK3H+3RM+M5dUkoOizh+nOap00vsdLpH7oB+KzqK67p7FVerlT4R1zSS38N2S3EGjtULSPxuqBd+0d/ipasK67jcRd9euZ+Oz5bnVWWqICAgICAgICAgICAgICAgICAgICAgICAgICAgICAg5HFdnbfrBLbyBqcMsPg8bt+Ox9hKxVGcNrBYmcPfpuezf4cXzi9jo3lkjSCDggjBB9q830SJiYzh+JmOxQcLX64H/pLTMR4mPQPN2B8Ual3SGGtetXHzz5Qkdv6Kr9UYdVywxDvBeXuHuaMfvLOrKuu6fw1PqRNXKOvJJKDojt0YBuFylefyGiMfHUfiFnUV130huz6lER47eiSUHAvDVD/d2ljj4yZk+DsjyCzqQrrulcXc31zHhs+jvwwxU8fVwRNaPBrQB8FJo1VTVOczmyIiICDicU1tVTRwUtFN1bp52xGXSHdWCx7yQCCC46NDdQIy8HB5ENO5XOo4dkjt8D5KmWbW8GZxAayMMDt4onH6zm82/ju3wA1BrVPGNaymkqorLhsNJHVStlnMb2tf1upgboPbaI3cyATttzQZaniG7UVXWyz0ET4YGNdGG1J1uLuQIMYA1Dn2uyQBvnIDZn4iqaJlS2voYw+npRUODakuacmbshxYDgCL62PxuW24atZxXXRTyCC0scyOWGEk1haS+dsWjA0HYPkaDk8skZPZQdSjrKu72yeHAhna58Wpj+sDXY7LmktGdi04LeeRv3hG6Xia5VVdS1kkgjgDIW1LTjHWziVpbnGQY5WxDmARKfYgzUfEFxgtza+WmlmkfA6dsYdpwySYaGljWk5jjc3JAc7DDgOJwg/GcUzHiRkNOWSmogh6prak9SHa5zI7WW89DeWnU4sxjDXOaHZqeIuoikeaXOiripv73n1jom6uW2Oszjv08xnYNOl4sqHyMlq7a1kMk08LXNqC9+qDrTkt0ABrhE/k4kHTzzkBzp+KLhT1cV1uVHoh+g1FQI46kyF+HU5aHDSAHgOxtqHbODjchIuH7xVXOSSGtt5iczScgSFjg7PIyRsJLSCCNPItP42AEaj4mqG8XEzVrxTOmMceYholxohLIxp1GRlQXlzicaASMjJYEkvdfPRXSnbG7skSlzdu1pjyN8bb+CDku4mu0ttLhbIo5ZKU1EQNYXANGnUHnq9nND2kABwJyMjGoh5tV2utJQNt9NbmyyRU7Z5TJc3uyJHP0Br3sLnOcGPJDg1rdmgkbgMs3GExoai5UduDqeCnE+p1QWOfqi6xrQ3ScbbEk7ZGM7gB6n4mutNVPiqbNFiJ0PWFtcT2ZnBoLR1Yy5vaLgdIwBgnUdIZH8UzG+fc2npI3hzpGRvE0mkyRsc4te7qtLd2vadLnuaW8jvpDRt/E1VHY6a7X2MDMEszuqmJBayNriS0tHa54GdvE52Dp1d8udFbmS1VDTiZ7uzEKuWQkacnGiEuc4HAOGkAEnO2CHUsVybeLLDc44y0SxtfpJyRqAOPdyQbyAgICAgICAgII1PwJw7U3J9wqaHU97tRBkcG5PPYEDc7753KjqwsadK4qm3FumrKI2boz+bsUFpt1uGKCgij/MiDfiAsxEQ1LmIu3fXqmfGW6svEQEBAQEBAQa9woaW5Uhpa6APYcZBHeDkEeBBAII3BAIQc48MWw0wgd15w4ua83CcyNJAadMhfraCAAQHAHwQZ5LFbZYZIZYCRLC2CTMzyXRNDwATnOe2/tZ1HVueSBUWK3VNU+pmhcXPYI3gTvDXNByMtB0kjudjVjbOEHi7cPWu7zdbX07nEsMbsTvYHMOey8NcA9u5wHZxk4xkoMr7LbnhwdTfWkjld23bvi0dWefdoZtyOnfOSg2qalgpS8wMxrcXu3Jy4gAnyAQcyThWyS2+e3voB1VTIZZm63dp5IJdnOWnIB7OMEZQbdXaaOrOZGOB0aMsmfE4NyHYBYQRuByIPdyQav9l7MKY0/wBD7Ja1p++v1YY9z2nVnVrD3Ofrzq1HOcoFRwzaKmv+mzUzi/WyT/uJA3rGadL9Adp1jS0asZIGDtsg2Y7Nb4xGGU+0Uj5Wdo7PkEgeee+esfscjtewYDTpeE7JSuJjosgxui0vmfI0RP06mNa5xDWdlvZAAGNgMlBvWu101riMVK6Ug/8AsqpJj9gMjnED2DZBov4Usz6v6Uad+rX1gAqpQ1smcl7GB2ljic5LQCdTs51OyHSqqGmq5WyVEWS0ODTkjAcMO5eIQYTZ6AhoNP8AViMI7R2jdpy3n36W789kGGv4dtdwDRU07uy3R2Z3x6mf+D9LhrZ+S/I3O25QZqizW+oppqaWmGiduiQBxGpunRjY7dnbs4Qep7VRVD3vmgyZNGrtHfqzlnftg+HvQa0HDlqp7gK+KB2sPc9uaiQta54drLWF2lurU4nSBknJ33QeqPh610bAyGnOka9LXTPe1oeAHNaHEhrMAdkYaO4DJQYf7K2kRNjDJsMcXMIr5wW5GC1p15azAHYB0bDbZB06Gjp7fRso6OINjY0Na0dwHIIM6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2" descr="http://t0.gstatic.com/images?q=tbn:ANd9GcR3mFDzSAoKfFI8w812QOS9q9mi0Cqxal48WrEgAsYDxEoQvEke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4700" y="4648200"/>
            <a:ext cx="1569071" cy="838200"/>
          </a:xfrm>
          <a:prstGeom prst="rect">
            <a:avLst/>
          </a:prstGeom>
          <a:noFill/>
        </p:spPr>
      </p:pic>
      <p:sp>
        <p:nvSpPr>
          <p:cNvPr id="67594" name="AutoShape 10" descr="data:image/jpeg;base64,/9j/4AAQSkZJRgABAQAAAQABAAD/2wCEAAkGBxQTEhUUEhQWFRUXGBwXGBgXFxkdHBgdHB4fHR0eHRgaICoiGx8lHB0YITEiJSosLjAuGB8zODMsNygtLisBCgoKDg0OGxAQGywkICQsLCw0NCwsLDQvLC0sLCwsNCwsLCwsLDQsLCwsLCwsLCwsLCwsLCwsLCwsLCwsLCwsLP/AABEIAJABXgMBEQACEQEDEQH/xAAcAAEAAgMBAQEAAAAAAAAAAAAABgcEBQgDAgH/xABIEAACAQMABgYFCQYEBAcAAAABAgMABBEFBgcSITETQVFhcYEiMpGhsQgUI0JSYnKCkjNDosHC0URTVOEXJHPSFTSDk5Sy4//EABsBAQACAwEBAAAAAAAAAAAAAAACBQEDBAYH/8QANBEAAgIBAgMECQQCAwEAAAAAAAECAxEEIQUSMRNBUXEUIjJCYZGhsdEGgeHwUsEzQ1Px/9oADAMBAAIRAxEAPwC8aAUAoBQCgFAKAUAoBQCgFAKAUAoBQCgFAKAUAoBQCgFAKAxr3SEUIzLIkY+8wHszzrbVTZa8Qi35IhOyEFmTwRbSW0i1j4Rh5j90YX9TfyBq1p4HqJ7yxHz6/Q4bOJUx6bkbvNqMx/ZQxp3sS3wxVjX+n6l7cm/Lb8nHPis37MUaS515vn/fle5VUe/Ga7ocI0kfcz5tnNLX3y941s2nbl/WuJT/AOo3wBrqjpKI9IR+SNL1Fr6yfzMN7lzzdj4sTW5VwXRI1ucn1Z8Fj2ms4RHJ9JMw5Mw8CRWHCL6oypNdGZtvp25T1biUfnb4E1pnpKJ+1BfJG2Ootj0k/mbez1+vo+cokHY6g+8YPvrjs4NpJ+7jyZvhxG+PfnzJFo/an1TwcO2Nv6W/vVdb+nv/ADn8/wAr8HZDi3+cfkS/RWtlpcYCTKGP1XO63kDz8s1T38O1NPtRePFbosKtXTZ0kbuuE6RQCgFAKAUAoBQCgFAKAUAoBQCgFAKAUAoBQCgFAKAUAoBQCgFAKAUBotPa2W1rkSPvP/lpxbz6l8679Lw6/U7xWF4vp/JzX6uqn2nv4Fd6Z2jXMuRCBAvdxf8AUeXkK9FpuB0V72es/p8iou4nZPaGy+pEbidnbedmdj1sST7TVxCEYLEVhfArpScnlvJ5VIwKAUAoBQCgFAKAUAoBQEi0FrldW2AH6RPsSZI8jzHwqu1XC9PqN2sPxR10a62rvyviWXq3rvb3WFJ6KU/UY8z91uR9x7q8zrOE3afMl60fFf7RdafXV3bdH4EnqrO0UAoBQCgFAKAUAoBQCgFAKAUAoBQCgFAKAUAoBQCgFAKAUBh6U0nFboZJnCKO3mT2Acye4Vuo09l8+StZZrsthXHmk8FW6zbQppiUt8wx8s/XbzHq+XHvr1Wi4LXViVvrS+i/JR6niU57V7L6kKJzxPOrsrT8oBQCgP0DPAUGMm90ZqfeT8VhZR9qT0B/FxPsrgu4npatpTy/hudVeius6R+ZI7DZdKeM0yL3ICx9px/Oq239QVr/AI4N+e35OyHCZP25fI3trsztF9dpX8WAHuGffXBPj2pfspL9jqjwuldcs2cWotiv7gHxZz8TXNLi+sfv/Rfg3LQade79zJXVSyH+Gi/TWp8R1T/7H8zZ6JR/ij7GrFn/AKaL9AqPp+p/9H8x6LT/AIL5HxJqnZHnbReS4+FSXEdUv+xj0Sj/ABRg3GoFi37oqe1XYe4kj3VvhxnVx97PmkapcPofd9TTX2y2I/sZnU9jgMPdiu2r9QWL/kgn5bfk5p8Kg/Zk0RnSGzy8jyVVJQPsNx/SwFWdPG9LPZtx81+Dis4bdHph+RGLm1eNt2RGRuxlIPsNWkLITWYNNfA4pQlF4ksEy1T2gSQ4juSZIuADc3T/ALh7/hVNr+DQt9enaXh3P8fYsdLxGUPVs3X1Ra1ndpKgkjYOjcQwOQa8nZXKuTjNYaL2E4zXNF5R7VAkKAUAoBQCgFAKAUAoBQCgFAKAUAoBQCgFAKAUAoBQEc1s1tislx68xGVjB97HqHvNWWg4bZqnnpHx/ByarWQoWOr8CndMaXmuX35nLHqHUo7FHUK9lp9NVp48tax/vzPO3XTtlzTZgVvNQoBQGTYWEkzhIUZ2PUo+PYO81rtuhVHmseETrrlY8RWSe6E2YscNdSbo/wAuPifAvy9gPjVBqePpbUxz8X+C1p4U+tj/AGX5J1orV62t/wBjCin7WMt+o8aob9bff/ySb+3yLSrT1V+yjKv9IxQLvzSpGo63YKPaa5km+huIRpjbHo2HISR52HVEhx5M2AfI1vjppsxlER0lt844t7Ph1NLJ/Qq/1VtWj8WY5iO3m23SL53BDGO6MkjzYn4VsWkgY5jUTbVNLN/iyPwxxD4JU/Rq/AczMf8A4laU/wBbJ7E/7az6PX4GMsyINqull/xZPc0cR/ozWPRq/AzzM3djtw0gn7RIJR3oVPtU/wAqg9JHuHMSjRW3uI8Lm0dPvROHH6WC49prVLSPuZnmJ1oDaLo67IWK5VXP1JMo3lvYDeRNaJUzj1RnJIb6winXdljSRfvAH2dlKrrKnmEmn8CM64zWJLJBtPbM0bLWj7h/y3yVPg3MeeavdLx6UfVvWfiuvyKy/hcXvW8fAjGhtLXOi59yVGCH14ieBH2kPLPeOfI1aanTafiNXNBrPc/9M4abrdJPElt4fguDRmkI54llibeRhkd3aCOojsrx11M6ZuE1ho9DXZGyKlHoZVaiYoBQCgFAKAUAoBQCgFAKAUAoBQCgFAKAUAoBQEQ131yW0Biiw05HiIwetu/sHt77jhnC3qXzz2h9/I4NZrVSuWPtfYp+4naRmd2LMxySeZJr2MIRhFRisJHnZScnl9TyqRgUB+gUBOdVtnkkwElzmKM8Qn12Hfn1R7/CqLXcahVmFPrPx7l+S003DZT9azZeHeWfo3RsUCBIUVFHYOfeTzJ7zXl7r7Lpc1jyy6rqhWsRWCK627TrGxypfppRw6OLDEH7zZwvx7qV0TmTbKj1l20X0+Vt921T7vpOfF24DyA8a64aWK67keYhHzW8um3ty4uGPXuySE+fE1vzCPgjG5trXZxpOQZWzlA+9ur7mINQd9a7xhmyi2Q6VP7hR4yJ/eo+lVmeVn22x7So/cofCVP709KgOVmDcbL9KJ/hHb8LIfg2aktRX4mMM0V9q5dw/tbWdO9onA9uMGpqyL6MYNYRUzB+UAoBQEm1Z18vrE/QzsU/y5CXT9JPo/lxWqdMJ9UZTLn1N2y21yRHdL82lPAMTmJj+Lmn5uHfXFZppR3W5JSLB0lo2G6j3JVV0I4Hs71YcvEVCjUWUT5q3h/3qRsqhZHlkskESzm0PNvgtLZucP2p2EgcMjt5Hlw4Vfu2rilfK/VtXT4/3w7irUJ6KeVvB/QsaGVXUMpBUjII5EGvOSi4txfVFummso+6iZFAKAUAoBQCgFAKAUAoBQCgFAKAUAoBQCgIrrzrWLOPcTBnceiPsD7RHwHX5Va8M4c9VPml7C+vw/Jw63VqmOF7T/uSmJpWdizEsxOSTzJPWa9rGKilGKwkeclJyeWfFZMCgPa0tXldY41LuxwFHM1CyyNcXObwkShCU5csVuW9qdqRHa4lmxJPj8sf4e0/e9leP4jxaeozCvaP1fn+D0Gk0MavWlvL7Gx1u1wtdHx79w+GIJSNeLvjsXs7zgVVQrlN4R3tlR6Q05pnTh3LSFre1bhkHdUj78xALeC8O411qNVXtbsxuzcaA2ERLhry4aQ9aRDdXw3jknyAqEtW/dQ5SwNC6i6PtcdDaxgj6zDfb9T5I8q0StnLqzOCRKoAwBgd1azJ+0AoBQCgFAafS+q1ndDFxbRSd5UBvJhgjyNTjOUejGCv9PbDLSQE2sskDdSt9InvIYeOT4Gt8dXJddyPKVVrTs3v7LLPEZIhx6WL0lx3jmvmK64XwkRaIhW4wKAUBN9QdpNzo4hCTNbZ4xMfV7SjfVPdyPvrRbRGe/eSTOjdXtPW2kIOlgZZEYYdTjKkjirr1Gq5qVcvBktmjw0TaGzfoQSbdyTET+6brjJ7DxKnxHZnt1FnpUe1ftrr8V/l+3f8zmqh2MuT3X0+Hw/Bv6rzqFAKAUAoBQCgFAKAUAoBQCgFAKAUAoBQGp1m06lnAZH4tyRftN1Dw6z3V16LSS1VqhHp3vwRo1F8aYczKK0hfPNI0srbzsck/wAh2Adle8pqhVBQgsJHl7LJWScpdTGrYQFAetrbtI6ogLMxCqB1k1Gc4wi5SeEiUIubUY9WXVqZqolnHlgGnYem3Z91e7414niPEZaqeFtFdF/t/wB2PSaTSRojl+0YGt+uLxyfM9Hx/OL5hkr9SFT9eRuQ6uGesZ6s8MK8rmlsjrbNbq7svTpPnWlHN5dN6R3jmJT2BT6wHfw4DAFTle/ZhshgsREAAAAAHAAch5VzmT6oBQCgFAKAUAoBQCgFADQFd67bJLS8DSQAW0545Qegx+8g7e0YPjXRXqJR67ow0c/6zatXFhL0VzGVPNWHFXHardY9466sIWRmsog1g09TMCgN7qfrVPo6cTQHnwdD6si9hHwPMe2tdlamsMyng6m1c07BpC2WaE5RuYPrIw6iOpgeIPgRVY1KuRNpSRuRWsyKAUAoBQCgFAKAUAoBQCgFAKAUAoBQHxNKqKWYgKoJJPIAcSalGLk1FdWYbSWWUXrhrA15OXyejXKxr2Dt8TjPs7K91w/RLS1cvvPr/fgeY1epd089y6GirvOUUAoC3Nm2q/Qx/OJV+lkHog/UQ/zPw868hxniHaz7GD9Vdfi/4L/h+l7OPaS6v6I3GsukZSRa2ZAuZBkyEZW3jzgyOOsnBCL9YjsU1Twival0+5ZGTq3q7DZxlIgSzHekkbi8rnmzt1knPDkOqoym5PcybeogUAoBQCgFAKAUAoBQCgFAKAUBq9Y9X7e9hMNzGHQ8R1FT9pWHEGpQm4vKBzBr/qTNoyfcf04nyYpQODDsPYw6xVnTarF8TW1gi1bjAoCcbKNc20fdgOx+bzEJKOpeOBJ+Xr7s91aNRVzx26kkzqNTniOIqrJn7QCgFAKAUAoBQCgFAKAUAoBQCgFAKArrarrBugWkZ4thpCOzqXz5nux216PgWiy/SJd2y8/EqOJ6nC7KP7lYV6gpBQCgJLqDoIXV0A4zHGN9x29i+Z9wNVnFdW9PR6vtPZfk7dDp+1t36Lcu6vDnpTFsLIR7xPF3O87dp6h+EDgB1AVlvIMusAUAoBQCgFAKAUAoBQHzJIFGWIAHMk4HtNZUXJ4RhtLqeNnexygtE4dQSuVORkcxmp2VTreJrDMQnGazF5MitZIUAoBQGo1p1eivrZ7eYAhh6LYGUbqZewj4ZHXU4TcHlA5N1j0JJZ3MlvMPTjOMjkwPEMO4gg1awmpxyjWzWVMwKA6d2Kawm70cqu29JbnomzzKjihP5eGfumqvUQ5ZmxE/rQZFAKAUAoBQCgFAKAUAoBQCgFAKAwtNaSW3gkmfki5x2nqHmcDzrfpqJX2xrj3mu6xVwc33FB3EstxK7kM7uSx3QTz7h1dVe+hGuitR6JeJ5WTnbJy6tm00fqZezcoGQdsnoe5uPurlu4ppaus0/Lc316G+fu48yS6P2WueM86r3RqT/E2PhVbb+oIL/jg35nZXwl+/L5Ei0fs6s48F1aU/fY49i499VtvG9VP2Wo+S/J2V8Noj1WfMktjYRQruxRqg7FAHw51WW3WWvM235nZCuMFiKwZNayYoBQCgFAKAUAoBQCgFAaDXjTBtbR3Q4kbCIe89fkMnyqw4ZplqNQoy6Ld+Ry6y7sqnJdeiKTvL2WZsyu8jdW8SfYOryr29dVdSxBJI81OydjzJ5L01csltbSKNiF3UBck4G8eLcT3k14TWWvUaiU1vl7eXceo08FVUos8rzW2zj4GdGPLdjO+c9mFzUq+G6qe6g157fcjLV0x95ftv9jdqcjNcLOk/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/mr1XANPiErX37fsv79Cj4rbmSr8NyO6jaM6e9iX6qHpG8F4+84HnVjxO/sdNJ972X7nJoqu0uS8N/kbfarpXpLkQg+jEvEfebic+A3ffXJwLT8lDsfWX2R0cTt5rORdF9zA2d6K6e8TeHoxfSnxUjdH6seyuji+o7HTPHWW3z6/Q08Pp7S5Z6Lcu2vDnpRQCgFAYWmdHrcW8sDjKyoyH8wx7eusxeHkHG15bmOR429ZGKnxU4Pwq5i8rJqPGsgybGUqxI7P7ViRk7TqlNhj39/FCm/NIkSZA3pGVVyeQyxArKTeyBh2esdpK4SK6t5HPJUmjZjjnhQcmsuElu0MnvpTS8Fsu9cTRxL1GRwufDJ4+VYjFy6IGnt9f8ARrsEW9g3icDL4z5nAqfZT8DGSSA1rMmp0vrPZ2pxcXMUTfZZxvfp5+6pRhKXRDJ86G1rsrpty3uYpHxndVhvY7d08SKzKuUd2hk3NQAoD8ZgOJ4CgI9e69aOiYq95ACOYDhseO7nFbFVN9xjJ76J1tsrltyC6hkfqUON4+Cniaw65Ldozk3dQB+E0BFn2jaMBIN5FkHB5/2rZ2M/AxlG90TpWG5iE0DiSMkgMM4ODg8++oOLTwzJrNI67aPgYpLdwqw4Fd8EjuIXOD41JVTe6RjJm6G1gtbsE208cuOYRgSPEcxWJQlHqjJs6iBQGJpLScNuu/PLHEvbI6qPeeNZUW+gNENomjM4+ew/q4e3GKn2M/AxlEis7uOVA8TrIjcQyMGU+BHA1BprZmRe3aRRtJIwREUszHkAOJJolnYFI7bNfbe5to7azmEodt+UrnGF9VTntbj+UV2aalqWZIjJlP2EKvKiOwRWZQzHkoJwSfAca7ZPC2InVmgtcdHOYra2uY2bAjjRQeSjgAMcgB7qqZVz6tE8korWZFAec86oMuyqO1iAPaalGEpPEVkw5JbtmEdP2o/xMH/up/et/oeo/wDOXyZq9Iq/yXzRRusOkOnuZZepnO7+EcF9wFe60lPY0Rr8F9e88zqLO0tlL4k42awi3tbm8ccMEDwQEnHi2B5VRcZk7r69NH+5/CLPh0VXVK1/3BXl3cNI7yNxZ2LHxJya9FXBQgoLolj5FROTlJyfeWxsx0aILQzyYUyneyTjCLwXJPmfOvJcavd2o7KO/Lt+7/uC+4dUq6ud9/2N5JrbZA4NzHnubI9o4Vwrhuqaz2bOp6uhe8jaWt0kih43V1PJlII9orlnXOuXLNNP4m6M4yWYvKPaoEhQCgORdoluE0neqP8AUSN+pi386tqXmCNb6kdraYJLqFq+17cPGv1Yy/sZR/OtV0+RZMo63qpNhSXyi9O/sLNT2zScfyoP/ufIV26SG7kRkVbqhrI1hK88ShpTG0cZbkhYjL46yFBAH3u7B6rK+dYZFM+NNwX0o+dXSTsrfvZFbHHlgkYA7OqkHBerEbmlrYYLEh2o3S6OgsbcuJgSjTc33M+gidecHGeeAAO2ub0ePO5PoSyQrS+j7iJgbmOVGf0syqwLdpy3P/et8ZRfsmDwsL14ZEliYo6MGVhzBFZkk1hg7K0TddLBFLy340f9Sg/zqmaw8Gw02u+uMGjYOkmO87ZEcY9Zz/IDrY8vEgVOutzeEYbwc3636+3mkGbpZCkR5QoSEA7x9Y9591WNdMYEGzUW+r908fSpbzNHz31jYjHbkDiKn2kU8ZGDXo5BBBIIOQRzBHWDU+pg6J2Ha6SXkL21wxeWEAq5PF0PDiesqeGesEedbqalF5XeTiyUbTtOfNNG3EgOHZejjI5hn9EEd44nyrVTHmmkZZyZVuayb3et11cQw6PsFlSGOMKUiB35W+uzlOO6WJ4cuPHPVzquMW5T6kskQvrGSFzHNG0bjmrqQfYa3xaayjBuNQb+SHSNq0TEEzRocH1ldgrKe0EGoXRTg8hHXlVBsKu2o7U1siba03XufrseKw92PrP3ch19ldNOn5930ItlDXN1dXs2XaW4lPL1nbyA5DwrvSjBeBHqeWktEz25AnhkiJ4jfUrnwzzrMZKXQEu2PazyWl/FEGJhuHWJ0zw3nIVWA6iDjj2ZrTqK1KOfAymW1tuluXtFtbWGWUzNmQxqSFRCDgkdbNjh2Ka5NPyqXNJkmc2OpBIPAg4IqzNZsdGavXVwpeC3llUHBZEJGezIqErIx2bM4Lg2E6mSwyzXV1C8bqOjiDqQfS4swz3YGe81x6m1SSSJRRc8jhQSxAAGSTyAHMmuRJt4RlvCyystatorEmOz9EDgZTzP4QeQ7z7q9PoeCRSU9Ru/D8lNquJPPLV8/wAEGZp7l+PSTP8AmY/7VepVUR7or9kVebLX3tnneWMkRAljZCeW8pGfDPOpV2wsWYNPyMTrlD2lg8AM8BzrZnBBFja9SC0sLeyTgWGX8BxPtc58jXm+Fx9J1dmpl3dP78EXOtfY0RpXf/fuVxXpCmN5dXN1eABUkaJAAscasUQAYAwOZ7zxrhrr02leW0pPq3jLydU5XX9E8LuXQ0jKQSCMEcCD1V3JprKOVrGzJfsx0m8d4sQJ3JQQV6sgZBx28MedU/G6Iz07njeP9wWHDbXG3l7mXJXjD0QoBQHI+0ecPpS9I/z3X9J3T7xVtSsQRrfUjdbTBe/ydNClYri6YftCIk8F4sfaQPymuDVzy1EnEuN3ABJOABknsFcZI5D1504b2+nuM+izkJ3Ivop7gD4k1b1Q5YJGtllbDtQUlHz+6QMucQIwyCQeMhB54PAeBPZXNqbn7KJRRPtsl+kOibgMATIFjUd7MOPkAT5Vz0LNiMvoctCrU1nSuyPZ+llAtxOgN1IoJyM9EDxCr2NjG8e3hyHGsvuc3hdDYkRz5SF+u5awfWLNL4ADdHtJP6a2aNbtmJFRap6JN3eW9uBnpJFDdy5y58lDHyrsslyxbIo68u7mO3hZ3ISKJCT2BVH9hVQk28Gw5J1y1ml0hdPcSnAPBE6kQclHxJ6yTVtVWoRwjW2TvYps/W6b55dKGgRsRoRkSMOZYdarw4dZ8OOjU3cvqoykdCIoAAAAA4ADkKryZyXtMgjTSl2sQAQScAOQJALD9RarahtwWTW+pNPk52ZN5cS9SQ7niXYH+g+2tOrfqpGYmw+UXpwE29mpyV+nfuyCqDxxvnzHbUNJDrIzIqXV/REl3cxW8XrytujsA5knuABPlXZOXLFtkUdXaoaq2+j4FigUZ+vIQN6Q9ZY/AchVTOxzeWTSKM+UBeh9JhBj6KFFPi2W4+RX213aRYhkjI02yDRfzjStuDyjJmP5BkfxbtT1EsQYj1L62oa1/wDh9i8iEdNJ9HED9oji2PujJ8cdtcFNfPLBJvBy3COllHSybu+2XkfJxk8WOOJ6z31aPZbEC+9WddtA6OgEVtKxIHpP0Mm/Ie0sVA8uQrgnVdN5aJZSIFtX2jppMRwwRskMbF96TG+zYwOAJCgAnr456sV0UUOvdmG8mPsV1da60jHIQeitz0rNjhvD1Fz272D4KazqZ8sMeIii99pGnfmejriYHD7u5H+N/RB8s73lXBVDmmkSZyVz7zVv0NZ1xs80F8y0fBARhwu9J+N/Sb2E48AKqLZ802zYiR1rMlX7UdZCW+aRnCjBlI6zzC+A4E9/hXqOCaFKPpE+vd+Sl4lqnnso/v8Agieq2gmvJxEp3VHpO32V/ueQq312sjpanN9e5eLK/S6d3z5V07y8NF6Lit4xHCgVR2cz3k9Zrw1+osvnz2PLPTV1QrjyxWCuNrmlN6WO3B4IN9vFuA9gz+qvScA0+IStffsvJf36FPxW3MlWu7c0Wz7RnT3seRlY/pW/LjH8RWu/i1/Y6aWOr2+f8HLoKu0uXw3PHXbSvzm8kcHKKdxPBeHvOT51Phun7DTxi+r3f7kdbd2tzfd0MnUTVr55MS+ehj4vj6x6lB7+vurXxTX+i1+r7T6fknotL289+iLpggVFCooVRwAAwB5CvEynKb5pPLPSRiorCKa2nbnz99zGd1d/H2sfHG7Xs+C83oi5vF48jzvEuXt3jwQ2ZWpe+Q9Uas59m6Pe1ONWKGla8Wl/v/Q4bDmvT8C6a8UejFAeF7crFG8jHCorOSeoKMn3CspZeAcZ6RujLLJKecjs58WJP86uIrCSNZ+WFo00qRRjLyOqKO0scD3msyeFkwdfaqaEWytIbZP3agE/aY8WbzYk1TzlzSbNpHtsWnRa6Mm4+nOOgQfjB3j5Jve6tlEOaaMM5i0fZvNKkUYy8jBFHaScCrSTwskDsbQmjltreKBPViRUHfgYz586ppPLybCjvlD6d6S5htFbhCu+4H23xjPeE4/n767tJDCciEiM7HtAC70lEHXMcP0z9no43QfFyvDuNbdRPlgEdSmqsmcnbT9YPnukZpAfQQ9FH+BCRnzOW/NVrRDlgjWya/J30CXnmvGHoxr0Sd7Pxb2KB+utOrnsokokv+UBpJo9GrGvKaVUbwXL/FRWnSxzMzLoc5IuSB2nFWTNZ2NqvopLW0ggj9WONR4nGWPiWJPnVNOXNJtm0xtdNZY9H2r3EhGQMRqTxdz6qj4nsAJrNcHOWEYbORbmdpHZ3OWdizHtJOSfbVulhYNZ0lsX0F8y0b0s3oNN9M+9w3UA9DP5ct+aq3UT557GxFAa3aaN7eT3JyOkfKg8wo4KPJQKsK4csUiDLY+TroHhPeOvZDGSPNyD+keRrk1c91ElEuTSF4kMTyyHdSNS7E9QUZNcaWXhEjj3WLSzXd1NcPwMrlsdg6h5DA8qt648sUjWy6/k8aB3Lea7dcNK3RoT9heJI7i/D8lcWrnmXKSiRT5QelTJfpBn0YIxw+9J6R/h3K3aSOI58TEiFat6n3l8Ha0h6URkBvTjXGc49dhnkeVbp2xh7TMJEhtdj2lW5wpH+OVP6Ca1vVVozyslWgdg7khry5VV60hGSfztgD9J8q1S1f8AijPKXHoDQcFnCsNtGEQdnMnrLE8ST2muOUnJ5ZIpf5RWnN6aC0VuEYMsg+83BM94Xe/XXZpIbORGRD9keghd6ThVhlIszuO0JjHlvlRW7UT5YGEdU1VkzwvbgRxvIeSKW9gzU6oOc1Bd7wRnLli34HO1xO0js7nLMSxPaTxNfRoQUIqMei2PISk5SbfeWxsmsAtq0v1pHIz3LwA9u8fOvJ8eucr1X3RX3L7hdajU5eL+xL9JXyQRPLIcKgyf7DvPKqemmV01CHVlhZZGuLlLoigNL6Qa4mkmfm7Zx2DkB5DA8q+gaemNNUa49Ejyltjsm5vvJnqohtNG3N2fReT0Iz3cgR+Yn9NUuva1Otr063S3f98vuWWlXY6adr6vZEAr0BUl5agaPENjFgcZB0rd5cZH8OB5V4Xitzt1Uvht8v5PT6GtQpjjv3+ZsNYNMx2sLSyHlwVet26lFc+k0s9Taq4/v8F4m2+6NMHKRQl9dNLI8jnLOxY+Jr39Vca4KEeiWDys5ucnJ95bmzPQRgtzI4xJNg4PMIPVHnxPmK8hxrVq67ki9o/fv/B6Dh1HZ18z6v7ExqmLAUBX+27Tgt9GPGDh7g9Eo68c38t3h+YVv08OafkYZzHVoay7dgmpZydITqRzW3BHk0nxUfm7q4dVb7iJxRd9cRI53+UDp7pb1LZTlbdPS/G+CfYu77TVhpIYjzeJCR47A9AdPfm4YehbLnxdwVX2DePiBWdVPEceIidEXlysUbyOcKil2PYFGSfYKr0svBM451g0q11czXD+tK5bwB5DyGB5VcQjyxSNbL6+T/oLobF7hhh7h+H/AE04D2tvnwxVfqp5njwJRJPtP1h+ZaOmkBxI46KL8b8MjwGW/LWumHPNIyzk81bGs6w2X6C+Z6NgjYYdh0r/AIn448hujyqpunzTbNiNDt60O8+jg8YJ6CQSMBz3cFSfLIJ7ganpZJT8xLoc2VZmst7QO3KWK3WOa3E0iKFEgfd3scBvDdPHGOI591cctIm8pkuYgWuOuNzpGQPcMN1fUjXIRPAZ4nvPGuiuqNa2MN5Jtso2YPcOl1eIUt1IZI2GDMQeGQeSePreFaL9Rj1YmUiwduGnvm2jWiQ7slwREuPsji/lu+j+aufTQ5p+RJnNUUZZgqjJYgAdpPACrNvBrOwNTtCLZWUFuvNEG8e1zxc+bE1T2S5pNm1EH2/aw9DZLbIcPcN6X/TXi3tbdHhmt2lhmWfAjJnPlhZvNIkUYy8jBFHaWOBVjJ4WWROxdBaLS1t4oI/ViRUHfgcSe8nJ86p5S5nk2HOu3XRrx6VklYehOqOh6juoqEeIK+8VYaWScMeBCXUj2pmuVxo2UvblSHADo4JVgOXIggjjxHbW2yqNi3MJ4LOG30bv/kjvdnTcPbu591cvob8SXMZGpW1a60hpOC36KOKBt8sFyzHdjZhlzwxvBeQFYs06hBvO4TyXJXGSOQ9f9IGfSV3I3MzMvgE9Ae5RVvTHEEjW+pmbOdcv/C7h5ehEodOjIzhgMg5BwescR/ao3VdosZCeDpnVTSz3drFcPH0XSjfVN7ewpPoknA4lcN3ZxVZOPLLBsPTWWEvaTqvrGJgPYa36KSjqIN9Mo06iLlVJLwZz9X0I8mS3VHXdrONomj6RM7y+lgqTzHI5H+9VHEOEx1U1NSw+h36XXuiPK1lGHrHrHc3wLON2FCPRXO6CeAyT6zc/fwrdo9DRpHiO8n3vr/CIajU23rL6I0VvCXdUX1mIUeJOBXfOahFyfRbnJGLk0l3lnbSbHodHwRpncjdVPkpAJ8/ea8vwa3tdZOcurTf1Rd8Qr5NPGK6Jr7FW16ooyf6O2ltFAkZgDOihA29gHAwCRj4e6vP3cBjZa5qeE3np4lrXxRwrUeXdbET07p2a7ffmbOPVUcFXwH8+dW+l0dWmjy1r9+9nBfqJ3SzJkv1G1FZmWe6XdQYZIzzbsLDqHd1+HOn4nxeMU6qHl978PL4lhotA2+exbeH5LSrypeCgFAcw7ZtaPnl+yocw2/0aEci312/Vw8FFWemr5Y58SEmfGy7UB9JTb8gK2sZ+kYcC557int5ZPUO8il93IsLqEjp2CFUVUQBVUAKAMAAcgBVYTPSgKa0tsQkuJpJ5NIAvI5dv+XPMnOP2vIcvKuyOqUVhL6keUn2z7VBdGWxgD9IzOXeTd3d4ngPRycYAA51z22dpLJlLBma56Ee9tJLaOboekwGfc3/RzkjGRz5c+2sVyUZZwZZVX/AA/wCvH/x//wBa6vTPgR5S5dE6PS3hjhjGEjRUXwUY9tccnl5ZIie0rUR9KiFRc9CkW8d3ot/eY4Gc764wMjzNbabVX3GGskP0bsGVJY3lvBIiurMnQY3wDkqT0hwDy5Vulq8rCRjlLnrjJH4wyMHiDQFZax7FLKdi8DPasfqqN5M/gJyPAECumGqnHruR5TRW+wFQfpL4lexYAp9pc/Ctj1j7kOUmmrWyvR9oQ4iM0g5PMd7HeE9UHvxmtE75yM4JvWkyV1tE2aSaUuFlN50SIm4kfQ72OOWOd8cTw6uoV0U3qtYwYayanVbYotrdQ3El0JhE2+E6Hdyw4qd7fPJsHl1VOeqco4wYUS265CRWWvuyuTSV2bhrwRjdVETod7dUfe6QZyxY8uuumrUdnHGDDWTy1I2PLY3aXMlyJ+jB3V6LcwxGA2d85wCeGOeD1Vm3U88cYMJFpVykjUay6t219F0V1GHXOVOSGQ9qsOIPuPXmpwnKDygVhf7A4i2Ybx0XseIP7wy/Culax96I8p+2WwOIH6a8dx2JEqe8s1HrH3IcpO9VNntjYN0kEZMuMdI7FmweeOoeQrRO6U+plIlVajJXGumyG2vZWnjka3lfi5UbyMftFCRg+BGa6K9TKCx1RhojdrsBUMDJfFl6wsG6T+YyHHsra9ZtsjHKXPbwqiqijCqAoHYBwFcRI9KAhGnNnEMzl4nMJPEgLvLnrwMgj24q80vHLao8s1zY/ZlbfwyE3mLwY9hsuhU5mmeTuUBAfeTWy39QWyWK4pfX8EK+FQXtPP0NnrBqUs8UcMDrbxIxYqE3t5sYBJ3hxAzzzzrl0nFZVWSssXNJ7dcYXyN1+hVkFCD5Uvh/JgaA2dC3uI5mn6QId7d6PdycHHHePI4PlXRquNu6mVahjPfn+DVRw3srFNyzj4fyTS9tElRo5FDIwwQeuqSuyVclODw0WU4RmuWS2ILfbLYmOYp2QdjKHx55Bq+q/UFiWJwT8nj8lXZwqDfqyx9Tzt9laD9pcMw+6gX3kmpT/UMvdrX7v+EYjwmPvS+n/wBJPobVC1tiGjjy4+u53j5Z4DyFVep4nqL1iUtvBbHbTo6at4rc31cB1CgFAV9th11FhamKJv8AmZwVTHNF5M/8h3+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7596" name="AutoShape 12" descr="data:image/jpeg;base64,/9j/4AAQSkZJRgABAQAAAQABAAD/2wCEAAkGBxQTEhUUEhQWFRUXGBwXGBgXFxkdHBgdHB4fHR0eHRgaICoiGx8lHB0YITEiJSosLjAuGB8zODMsNygtLisBCgoKDg0OGxAQGywkICQsLCw0NCwsLDQvLC0sLCwsNCwsLCwsLDQsLCwsLCwsLCwsLCwsLCwsLCwsLCwsLCwsLP/AABEIAJABXgMBEQACEQEDEQH/xAAcAAEAAgMBAQEAAAAAAAAAAAAABgcEBQgDAgH/xABIEAACAQMABgYFCQYEBAcAAAABAgMABBEFBgcSITETQVFhcYEiMpGhsQgUI0JSYnKCkjNDosHC0URTVOEXJHPSFTSDk5Sy4//EABsBAQACAwEBAAAAAAAAAAAAAAACBQEDBAYH/8QANBEAAgIBAgMECQQCAwEAAAAAAAECAxEEIQUSMRNBUXEUIjJCYZGhsdEGgeHwUsEzQ1Px/9oADAMBAAIRAxEAPwC8aAUAoBQCgFAKAUAoBQCgFAKAUAoBQCgFAKAUAoBQCgFAKAxr3SEUIzLIkY+8wHszzrbVTZa8Qi35IhOyEFmTwRbSW0i1j4Rh5j90YX9TfyBq1p4HqJ7yxHz6/Q4bOJUx6bkbvNqMx/ZQxp3sS3wxVjX+n6l7cm/Lb8nHPis37MUaS515vn/fle5VUe/Ga7ocI0kfcz5tnNLX3y941s2nbl/WuJT/AOo3wBrqjpKI9IR+SNL1Fr6yfzMN7lzzdj4sTW5VwXRI1ucn1Z8Fj2ms4RHJ9JMw5Mw8CRWHCL6oypNdGZtvp25T1biUfnb4E1pnpKJ+1BfJG2Ootj0k/mbez1+vo+cokHY6g+8YPvrjs4NpJ+7jyZvhxG+PfnzJFo/an1TwcO2Nv6W/vVdb+nv/ADn8/wAr8HZDi3+cfkS/RWtlpcYCTKGP1XO63kDz8s1T38O1NPtRePFbosKtXTZ0kbuuE6RQCgFAKAUAoBQCgFAKAUAoBQCgFAKAUAoBQCgFAKAUAoBQCgFAKAUBotPa2W1rkSPvP/lpxbz6l8679Lw6/U7xWF4vp/JzX6uqn2nv4Fd6Z2jXMuRCBAvdxf8AUeXkK9FpuB0V72es/p8iou4nZPaGy+pEbidnbedmdj1sST7TVxCEYLEVhfArpScnlvJ5VIwKAUAoBQCgFAKAUAoBQEi0FrldW2AH6RPsSZI8jzHwqu1XC9PqN2sPxR10a62rvyviWXq3rvb3WFJ6KU/UY8z91uR9x7q8zrOE3afMl60fFf7RdafXV3bdH4EnqrO0UAoBQCgFAKAUAoBQCgFAKAUAoBQCgFAKAUAoBQCgFAKAUBh6U0nFboZJnCKO3mT2Acye4Vuo09l8+StZZrsthXHmk8FW6zbQppiUt8wx8s/XbzHq+XHvr1Wi4LXViVvrS+i/JR6niU57V7L6kKJzxPOrsrT8oBQCgP0DPAUGMm90ZqfeT8VhZR9qT0B/FxPsrgu4npatpTy/hudVeius6R+ZI7DZdKeM0yL3ICx9px/Oq239QVr/AI4N+e35OyHCZP25fI3trsztF9dpX8WAHuGffXBPj2pfspL9jqjwuldcs2cWotiv7gHxZz8TXNLi+sfv/Rfg3LQade79zJXVSyH+Gi/TWp8R1T/7H8zZ6JR/ij7GrFn/AKaL9AqPp+p/9H8x6LT/AIL5HxJqnZHnbReS4+FSXEdUv+xj0Sj/ABRg3GoFi37oqe1XYe4kj3VvhxnVx97PmkapcPofd9TTX2y2I/sZnU9jgMPdiu2r9QWL/kgn5bfk5p8Kg/Zk0RnSGzy8jyVVJQPsNx/SwFWdPG9LPZtx81+Dis4bdHph+RGLm1eNt2RGRuxlIPsNWkLITWYNNfA4pQlF4ksEy1T2gSQ4juSZIuADc3T/ALh7/hVNr+DQt9enaXh3P8fYsdLxGUPVs3X1Ra1ndpKgkjYOjcQwOQa8nZXKuTjNYaL2E4zXNF5R7VAkKAUAoBQCgFAKAUAoBQCgFAKAUAoBQCgFAKAUAoBQEc1s1tislx68xGVjB97HqHvNWWg4bZqnnpHx/ByarWQoWOr8CndMaXmuX35nLHqHUo7FHUK9lp9NVp48tax/vzPO3XTtlzTZgVvNQoBQGTYWEkzhIUZ2PUo+PYO81rtuhVHmseETrrlY8RWSe6E2YscNdSbo/wAuPifAvy9gPjVBqePpbUxz8X+C1p4U+tj/AGX5J1orV62t/wBjCin7WMt+o8aob9bff/ySb+3yLSrT1V+yjKv9IxQLvzSpGo63YKPaa5km+huIRpjbHo2HISR52HVEhx5M2AfI1vjppsxlER0lt844t7Ph1NLJ/Qq/1VtWj8WY5iO3m23SL53BDGO6MkjzYn4VsWkgY5jUTbVNLN/iyPwxxD4JU/Rq/AczMf8A4laU/wBbJ7E/7az6PX4GMsyINqull/xZPc0cR/ozWPRq/AzzM3djtw0gn7RIJR3oVPtU/wAqg9JHuHMSjRW3uI8Lm0dPvROHH6WC49prVLSPuZnmJ1oDaLo67IWK5VXP1JMo3lvYDeRNaJUzj1RnJIb6winXdljSRfvAH2dlKrrKnmEmn8CM64zWJLJBtPbM0bLWj7h/y3yVPg3MeeavdLx6UfVvWfiuvyKy/hcXvW8fAjGhtLXOi59yVGCH14ieBH2kPLPeOfI1aanTafiNXNBrPc/9M4abrdJPElt4fguDRmkI54llibeRhkd3aCOojsrx11M6ZuE1ho9DXZGyKlHoZVaiYoBQCgFAKAUAoBQCgFAKAUAoBQCgFAKAUAoBQEQ131yW0Biiw05HiIwetu/sHt77jhnC3qXzz2h9/I4NZrVSuWPtfYp+4naRmd2LMxySeZJr2MIRhFRisJHnZScnl9TyqRgUB+gUBOdVtnkkwElzmKM8Qn12Hfn1R7/CqLXcahVmFPrPx7l+S003DZT9azZeHeWfo3RsUCBIUVFHYOfeTzJ7zXl7r7Lpc1jyy6rqhWsRWCK627TrGxypfppRw6OLDEH7zZwvx7qV0TmTbKj1l20X0+Vt921T7vpOfF24DyA8a64aWK67keYhHzW8um3ty4uGPXuySE+fE1vzCPgjG5trXZxpOQZWzlA+9ur7mINQd9a7xhmyi2Q6VP7hR4yJ/eo+lVmeVn22x7So/cofCVP709KgOVmDcbL9KJ/hHb8LIfg2aktRX4mMM0V9q5dw/tbWdO9onA9uMGpqyL6MYNYRUzB+UAoBQEm1Z18vrE/QzsU/y5CXT9JPo/lxWqdMJ9UZTLn1N2y21yRHdL82lPAMTmJj+Lmn5uHfXFZppR3W5JSLB0lo2G6j3JVV0I4Hs71YcvEVCjUWUT5q3h/3qRsqhZHlkskESzm0PNvgtLZucP2p2EgcMjt5Hlw4Vfu2rilfK/VtXT4/3w7irUJ6KeVvB/QsaGVXUMpBUjII5EGvOSi4txfVFummso+6iZFAKAUAoBQCgFAKAUAoBQCgFAKAUAoBQCgIrrzrWLOPcTBnceiPsD7RHwHX5Va8M4c9VPml7C+vw/Jw63VqmOF7T/uSmJpWdizEsxOSTzJPWa9rGKilGKwkeclJyeWfFZMCgPa0tXldY41LuxwFHM1CyyNcXObwkShCU5csVuW9qdqRHa4lmxJPj8sf4e0/e9leP4jxaeozCvaP1fn+D0Gk0MavWlvL7Gx1u1wtdHx79w+GIJSNeLvjsXs7zgVVQrlN4R3tlR6Q05pnTh3LSFre1bhkHdUj78xALeC8O411qNVXtbsxuzcaA2ERLhry4aQ9aRDdXw3jknyAqEtW/dQ5SwNC6i6PtcdDaxgj6zDfb9T5I8q0StnLqzOCRKoAwBgd1azJ+0AoBQCgFAafS+q1ndDFxbRSd5UBvJhgjyNTjOUejGCv9PbDLSQE2sskDdSt9InvIYeOT4Gt8dXJddyPKVVrTs3v7LLPEZIhx6WL0lx3jmvmK64XwkRaIhW4wKAUBN9QdpNzo4hCTNbZ4xMfV7SjfVPdyPvrRbRGe/eSTOjdXtPW2kIOlgZZEYYdTjKkjirr1Gq5qVcvBktmjw0TaGzfoQSbdyTET+6brjJ7DxKnxHZnt1FnpUe1ftrr8V/l+3f8zmqh2MuT3X0+Hw/Bv6rzqFAKAUAoBQCgFAKAUAoBQCgFAKAUAoBQGp1m06lnAZH4tyRftN1Dw6z3V16LSS1VqhHp3vwRo1F8aYczKK0hfPNI0srbzsck/wAh2Adle8pqhVBQgsJHl7LJWScpdTGrYQFAetrbtI6ogLMxCqB1k1Gc4wi5SeEiUIubUY9WXVqZqolnHlgGnYem3Z91e7414niPEZaqeFtFdF/t/wB2PSaTSRojl+0YGt+uLxyfM9Hx/OL5hkr9SFT9eRuQ6uGesZ6s8MK8rmlsjrbNbq7svTpPnWlHN5dN6R3jmJT2BT6wHfw4DAFTle/ZhshgsREAAAAAHAAch5VzmT6oBQCgFAKAUAoBQCgFADQFd67bJLS8DSQAW0545Qegx+8g7e0YPjXRXqJR67ow0c/6zatXFhL0VzGVPNWHFXHardY9466sIWRmsog1g09TMCgN7qfrVPo6cTQHnwdD6si9hHwPMe2tdlamsMyng6m1c07BpC2WaE5RuYPrIw6iOpgeIPgRVY1KuRNpSRuRWsyKAUAoBQCgFAKAUAoBQCgFAKAUAoBQHxNKqKWYgKoJJPIAcSalGLk1FdWYbSWWUXrhrA15OXyejXKxr2Dt8TjPs7K91w/RLS1cvvPr/fgeY1epd089y6GirvOUUAoC3Nm2q/Qx/OJV+lkHog/UQ/zPw868hxniHaz7GD9Vdfi/4L/h+l7OPaS6v6I3GsukZSRa2ZAuZBkyEZW3jzgyOOsnBCL9YjsU1Twival0+5ZGTq3q7DZxlIgSzHekkbi8rnmzt1knPDkOqoym5PcybeogUAoBQCgFAKAUAoBQCgFAKAUBq9Y9X7e9hMNzGHQ8R1FT9pWHEGpQm4vKBzBr/qTNoyfcf04nyYpQODDsPYw6xVnTarF8TW1gi1bjAoCcbKNc20fdgOx+bzEJKOpeOBJ+Xr7s91aNRVzx26kkzqNTniOIqrJn7QCgFAKAUAoBQCgFAKAUAoBQCgFAKArrarrBugWkZ4thpCOzqXz5nux216PgWiy/SJd2y8/EqOJ6nC7KP7lYV6gpBQCgJLqDoIXV0A4zHGN9x29i+Z9wNVnFdW9PR6vtPZfk7dDp+1t36Lcu6vDnpTFsLIR7xPF3O87dp6h+EDgB1AVlvIMusAUAoBQCgFAKAUAoBQHzJIFGWIAHMk4HtNZUXJ4RhtLqeNnexygtE4dQSuVORkcxmp2VTreJrDMQnGazF5MitZIUAoBQGo1p1eivrZ7eYAhh6LYGUbqZewj4ZHXU4TcHlA5N1j0JJZ3MlvMPTjOMjkwPEMO4gg1awmpxyjWzWVMwKA6d2Kawm70cqu29JbnomzzKjihP5eGfumqvUQ5ZmxE/rQZFAKAUAoBQCgFAKAUAoBQCgFAKAwtNaSW3gkmfki5x2nqHmcDzrfpqJX2xrj3mu6xVwc33FB3EstxK7kM7uSx3QTz7h1dVe+hGuitR6JeJ5WTnbJy6tm00fqZezcoGQdsnoe5uPurlu4ppaus0/Lc316G+fu48yS6P2WueM86r3RqT/E2PhVbb+oIL/jg35nZXwl+/L5Ei0fs6s48F1aU/fY49i499VtvG9VP2Wo+S/J2V8Noj1WfMktjYRQruxRqg7FAHw51WW3WWvM235nZCuMFiKwZNayYoBQCgFAKAUAoBQCgFAaDXjTBtbR3Q4kbCIe89fkMnyqw4ZplqNQoy6Ld+Ry6y7sqnJdeiKTvL2WZsyu8jdW8SfYOryr29dVdSxBJI81OydjzJ5L01csltbSKNiF3UBck4G8eLcT3k14TWWvUaiU1vl7eXceo08FVUos8rzW2zj4GdGPLdjO+c9mFzUq+G6qe6g157fcjLV0x95ftv9jdqcjNcLOk/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/mr1XANPiErX37fsv79Cj4rbmSr8NyO6jaM6e9iX6qHpG8F4+84HnVjxO/sdNJ972X7nJoqu0uS8N/kbfarpXpLkQg+jEvEfebic+A3ffXJwLT8lDsfWX2R0cTt5rORdF9zA2d6K6e8TeHoxfSnxUjdH6seyuji+o7HTPHWW3z6/Q08Pp7S5Z6Lcu2vDnpRQCgFAYWmdHrcW8sDjKyoyH8wx7eusxeHkHG15bmOR429ZGKnxU4Pwq5i8rJqPGsgybGUqxI7P7ViRk7TqlNhj39/FCm/NIkSZA3pGVVyeQyxArKTeyBh2esdpK4SK6t5HPJUmjZjjnhQcmsuElu0MnvpTS8Fsu9cTRxL1GRwufDJ4+VYjFy6IGnt9f8ARrsEW9g3icDL4z5nAqfZT8DGSSA1rMmp0vrPZ2pxcXMUTfZZxvfp5+6pRhKXRDJ86G1rsrpty3uYpHxndVhvY7d08SKzKuUd2hk3NQAoD8ZgOJ4CgI9e69aOiYq95ACOYDhseO7nFbFVN9xjJ76J1tsrltyC6hkfqUON4+Cniaw65Ldozk3dQB+E0BFn2jaMBIN5FkHB5/2rZ2M/AxlG90TpWG5iE0DiSMkgMM4ODg8++oOLTwzJrNI67aPgYpLdwqw4Fd8EjuIXOD41JVTe6RjJm6G1gtbsE208cuOYRgSPEcxWJQlHqjJs6iBQGJpLScNuu/PLHEvbI6qPeeNZUW+gNENomjM4+ew/q4e3GKn2M/AxlEis7uOVA8TrIjcQyMGU+BHA1BprZmRe3aRRtJIwREUszHkAOJJolnYFI7bNfbe5to7azmEodt+UrnGF9VTntbj+UV2aalqWZIjJlP2EKvKiOwRWZQzHkoJwSfAca7ZPC2InVmgtcdHOYra2uY2bAjjRQeSjgAMcgB7qqZVz6tE8korWZFAec86oMuyqO1iAPaalGEpPEVkw5JbtmEdP2o/xMH/up/et/oeo/wDOXyZq9Iq/yXzRRusOkOnuZZepnO7+EcF9wFe60lPY0Rr8F9e88zqLO0tlL4k42awi3tbm8ccMEDwQEnHi2B5VRcZk7r69NH+5/CLPh0VXVK1/3BXl3cNI7yNxZ2LHxJya9FXBQgoLolj5FROTlJyfeWxsx0aILQzyYUyneyTjCLwXJPmfOvJcavd2o7KO/Lt+7/uC+4dUq6ud9/2N5JrbZA4NzHnubI9o4Vwrhuqaz2bOp6uhe8jaWt0kih43V1PJlII9orlnXOuXLNNP4m6M4yWYvKPaoEhQCgORdoluE0neqP8AUSN+pi386tqXmCNb6kdraYJLqFq+17cPGv1Yy/sZR/OtV0+RZMo63qpNhSXyi9O/sLNT2zScfyoP/ufIV26SG7kRkVbqhrI1hK88ShpTG0cZbkhYjL46yFBAH3u7B6rK+dYZFM+NNwX0o+dXSTsrfvZFbHHlgkYA7OqkHBerEbmlrYYLEh2o3S6OgsbcuJgSjTc33M+gidecHGeeAAO2ub0ePO5PoSyQrS+j7iJgbmOVGf0syqwLdpy3P/et8ZRfsmDwsL14ZEliYo6MGVhzBFZkk1hg7K0TddLBFLy340f9Sg/zqmaw8Gw02u+uMGjYOkmO87ZEcY9Zz/IDrY8vEgVOutzeEYbwc3636+3mkGbpZCkR5QoSEA7x9Y9591WNdMYEGzUW+r908fSpbzNHz31jYjHbkDiKn2kU8ZGDXo5BBBIIOQRzBHWDU+pg6J2Ha6SXkL21wxeWEAq5PF0PDiesqeGesEedbqalF5XeTiyUbTtOfNNG3EgOHZejjI5hn9EEd44nyrVTHmmkZZyZVuayb3et11cQw6PsFlSGOMKUiB35W+uzlOO6WJ4cuPHPVzquMW5T6kskQvrGSFzHNG0bjmrqQfYa3xaayjBuNQb+SHSNq0TEEzRocH1ldgrKe0EGoXRTg8hHXlVBsKu2o7U1siba03XufrseKw92PrP3ch19ldNOn5930ItlDXN1dXs2XaW4lPL1nbyA5DwrvSjBeBHqeWktEz25AnhkiJ4jfUrnwzzrMZKXQEu2PazyWl/FEGJhuHWJ0zw3nIVWA6iDjj2ZrTqK1KOfAymW1tuluXtFtbWGWUzNmQxqSFRCDgkdbNjh2Ka5NPyqXNJkmc2OpBIPAg4IqzNZsdGavXVwpeC3llUHBZEJGezIqErIx2bM4Lg2E6mSwyzXV1C8bqOjiDqQfS4swz3YGe81x6m1SSSJRRc8jhQSxAAGSTyAHMmuRJt4RlvCyystatorEmOz9EDgZTzP4QeQ7z7q9PoeCRSU9Ru/D8lNquJPPLV8/wAEGZp7l+PSTP8AmY/7VepVUR7or9kVebLX3tnneWMkRAljZCeW8pGfDPOpV2wsWYNPyMTrlD2lg8AM8BzrZnBBFja9SC0sLeyTgWGX8BxPtc58jXm+Fx9J1dmpl3dP78EXOtfY0RpXf/fuVxXpCmN5dXN1eABUkaJAAscasUQAYAwOZ7zxrhrr02leW0pPq3jLydU5XX9E8LuXQ0jKQSCMEcCD1V3JprKOVrGzJfsx0m8d4sQJ3JQQV6sgZBx28MedU/G6Iz07njeP9wWHDbXG3l7mXJXjD0QoBQHI+0ecPpS9I/z3X9J3T7xVtSsQRrfUjdbTBe/ydNClYri6YftCIk8F4sfaQPymuDVzy1EnEuN3ABJOABknsFcZI5D1504b2+nuM+izkJ3Ivop7gD4k1b1Q5YJGtllbDtQUlHz+6QMucQIwyCQeMhB54PAeBPZXNqbn7KJRRPtsl+kOibgMATIFjUd7MOPkAT5Vz0LNiMvoctCrU1nSuyPZ+llAtxOgN1IoJyM9EDxCr2NjG8e3hyHGsvuc3hdDYkRz5SF+u5awfWLNL4ADdHtJP6a2aNbtmJFRap6JN3eW9uBnpJFDdy5y58lDHyrsslyxbIo68u7mO3hZ3ISKJCT2BVH9hVQk28Gw5J1y1ml0hdPcSnAPBE6kQclHxJ6yTVtVWoRwjW2TvYps/W6b55dKGgRsRoRkSMOZYdarw4dZ8OOjU3cvqoykdCIoAAAAA4ADkKryZyXtMgjTSl2sQAQScAOQJALD9RarahtwWTW+pNPk52ZN5cS9SQ7niXYH+g+2tOrfqpGYmw+UXpwE29mpyV+nfuyCqDxxvnzHbUNJDrIzIqXV/REl3cxW8XrytujsA5knuABPlXZOXLFtkUdXaoaq2+j4FigUZ+vIQN6Q9ZY/AchVTOxzeWTSKM+UBeh9JhBj6KFFPi2W4+RX213aRYhkjI02yDRfzjStuDyjJmP5BkfxbtT1EsQYj1L62oa1/wDh9i8iEdNJ9HED9oji2PujJ8cdtcFNfPLBJvBy3COllHSybu+2XkfJxk8WOOJ6z31aPZbEC+9WddtA6OgEVtKxIHpP0Mm/Ie0sVA8uQrgnVdN5aJZSIFtX2jppMRwwRskMbF96TG+zYwOAJCgAnr456sV0UUOvdmG8mPsV1da60jHIQeitz0rNjhvD1Fz272D4KazqZ8sMeIii99pGnfmejriYHD7u5H+N/RB8s73lXBVDmmkSZyVz7zVv0NZ1xs80F8y0fBARhwu9J+N/Sb2E48AKqLZ802zYiR1rMlX7UdZCW+aRnCjBlI6zzC+A4E9/hXqOCaFKPpE+vd+Sl4lqnnso/v8Agieq2gmvJxEp3VHpO32V/ueQq312sjpanN9e5eLK/S6d3z5V07y8NF6Lit4xHCgVR2cz3k9Zrw1+osvnz2PLPTV1QrjyxWCuNrmlN6WO3B4IN9vFuA9gz+qvScA0+IStffsvJf36FPxW3MlWu7c0Wz7RnT3seRlY/pW/LjH8RWu/i1/Y6aWOr2+f8HLoKu0uXw3PHXbSvzm8kcHKKdxPBeHvOT51Phun7DTxi+r3f7kdbd2tzfd0MnUTVr55MS+ehj4vj6x6lB7+vurXxTX+i1+r7T6fknotL289+iLpggVFCooVRwAAwB5CvEynKb5pPLPSRiorCKa2nbnz99zGd1d/H2sfHG7Xs+C83oi5vF48jzvEuXt3jwQ2ZWpe+Q9Uas59m6Pe1ONWKGla8Wl/v/Q4bDmvT8C6a8UejFAeF7crFG8jHCorOSeoKMn3CspZeAcZ6RujLLJKecjs58WJP86uIrCSNZ+WFo00qRRjLyOqKO0scD3msyeFkwdfaqaEWytIbZP3agE/aY8WbzYk1TzlzSbNpHtsWnRa6Mm4+nOOgQfjB3j5Jve6tlEOaaMM5i0fZvNKkUYy8jBFHaScCrSTwskDsbQmjltreKBPViRUHfgYz586ppPLybCjvlD6d6S5htFbhCu+4H23xjPeE4/n767tJDCciEiM7HtAC70lEHXMcP0z9no43QfFyvDuNbdRPlgEdSmqsmcnbT9YPnukZpAfQQ9FH+BCRnzOW/NVrRDlgjWya/J30CXnmvGHoxr0Sd7Pxb2KB+utOrnsokokv+UBpJo9GrGvKaVUbwXL/FRWnSxzMzLoc5IuSB2nFWTNZ2NqvopLW0ggj9WONR4nGWPiWJPnVNOXNJtm0xtdNZY9H2r3EhGQMRqTxdz6qj4nsAJrNcHOWEYbORbmdpHZ3OWdizHtJOSfbVulhYNZ0lsX0F8y0b0s3oNN9M+9w3UA9DP5ct+aq3UT557GxFAa3aaN7eT3JyOkfKg8wo4KPJQKsK4csUiDLY+TroHhPeOvZDGSPNyD+keRrk1c91ElEuTSF4kMTyyHdSNS7E9QUZNcaWXhEjj3WLSzXd1NcPwMrlsdg6h5DA8qt648sUjWy6/k8aB3Lea7dcNK3RoT9heJI7i/D8lcWrnmXKSiRT5QelTJfpBn0YIxw+9J6R/h3K3aSOI58TEiFat6n3l8Ha0h6URkBvTjXGc49dhnkeVbp2xh7TMJEhtdj2lW5wpH+OVP6Ca1vVVozyslWgdg7khry5VV60hGSfztgD9J8q1S1f8AijPKXHoDQcFnCsNtGEQdnMnrLE8ST2muOUnJ5ZIpf5RWnN6aC0VuEYMsg+83BM94Xe/XXZpIbORGRD9keghd6ThVhlIszuO0JjHlvlRW7UT5YGEdU1VkzwvbgRxvIeSKW9gzU6oOc1Bd7wRnLli34HO1xO0js7nLMSxPaTxNfRoQUIqMei2PISk5SbfeWxsmsAtq0v1pHIz3LwA9u8fOvJ8eucr1X3RX3L7hdajU5eL+xL9JXyQRPLIcKgyf7DvPKqemmV01CHVlhZZGuLlLoigNL6Qa4mkmfm7Zx2DkB5DA8q+gaemNNUa49Ejyltjsm5vvJnqohtNG3N2fReT0Iz3cgR+Yn9NUuva1Otr063S3f98vuWWlXY6adr6vZEAr0BUl5agaPENjFgcZB0rd5cZH8OB5V4Xitzt1Uvht8v5PT6GtQpjjv3+ZsNYNMx2sLSyHlwVet26lFc+k0s9Taq4/v8F4m2+6NMHKRQl9dNLI8jnLOxY+Jr39Vca4KEeiWDys5ucnJ95bmzPQRgtzI4xJNg4PMIPVHnxPmK8hxrVq67ki9o/fv/B6Dh1HZ18z6v7ExqmLAUBX+27Tgt9GPGDh7g9Eo68c38t3h+YVv08OafkYZzHVoay7dgmpZydITqRzW3BHk0nxUfm7q4dVb7iJxRd9cRI53+UDp7pb1LZTlbdPS/G+CfYu77TVhpIYjzeJCR47A9AdPfm4YehbLnxdwVX2DePiBWdVPEceIidEXlysUbyOcKil2PYFGSfYKr0svBM451g0q11czXD+tK5bwB5DyGB5VcQjyxSNbL6+T/oLobF7hhh7h+H/AE04D2tvnwxVfqp5njwJRJPtP1h+ZaOmkBxI46KL8b8MjwGW/LWumHPNIyzk81bGs6w2X6C+Z6NgjYYdh0r/AIn448hujyqpunzTbNiNDt60O8+jg8YJ6CQSMBz3cFSfLIJ7ganpZJT8xLoc2VZmst7QO3KWK3WOa3E0iKFEgfd3scBvDdPHGOI591cctIm8pkuYgWuOuNzpGQPcMN1fUjXIRPAZ4nvPGuiuqNa2MN5Jtso2YPcOl1eIUt1IZI2GDMQeGQeSePreFaL9Rj1YmUiwduGnvm2jWiQ7slwREuPsji/lu+j+aufTQ5p+RJnNUUZZgqjJYgAdpPACrNvBrOwNTtCLZWUFuvNEG8e1zxc+bE1T2S5pNm1EH2/aw9DZLbIcPcN6X/TXi3tbdHhmt2lhmWfAjJnPlhZvNIkUYy8jBFHaWOBVjJ4WWROxdBaLS1t4oI/ViRUHfgcSe8nJ86p5S5nk2HOu3XRrx6VklYehOqOh6juoqEeIK+8VYaWScMeBCXUj2pmuVxo2UvblSHADo4JVgOXIggjjxHbW2yqNi3MJ4LOG30bv/kjvdnTcPbu591cvob8SXMZGpW1a60hpOC36KOKBt8sFyzHdjZhlzwxvBeQFYs06hBvO4TyXJXGSOQ9f9IGfSV3I3MzMvgE9Ae5RVvTHEEjW+pmbOdcv/C7h5ehEodOjIzhgMg5BwescR/ao3VdosZCeDpnVTSz3drFcPH0XSjfVN7ewpPoknA4lcN3ZxVZOPLLBsPTWWEvaTqvrGJgPYa36KSjqIN9Mo06iLlVJLwZz9X0I8mS3VHXdrONomj6RM7y+lgqTzHI5H+9VHEOEx1U1NSw+h36XXuiPK1lGHrHrHc3wLON2FCPRXO6CeAyT6zc/fwrdo9DRpHiO8n3vr/CIajU23rL6I0VvCXdUX1mIUeJOBXfOahFyfRbnJGLk0l3lnbSbHodHwRpncjdVPkpAJ8/ea8vwa3tdZOcurTf1Rd8Qr5NPGK6Jr7FW16ooyf6O2ltFAkZgDOihA29gHAwCRj4e6vP3cBjZa5qeE3np4lrXxRwrUeXdbET07p2a7ffmbOPVUcFXwH8+dW+l0dWmjy1r9+9nBfqJ3SzJkv1G1FZmWe6XdQYZIzzbsLDqHd1+HOn4nxeMU6qHl978PL4lhotA2+exbeH5LSrypeCgFAcw7ZtaPnl+yocw2/0aEci312/Vw8FFWemr5Y58SEmfGy7UB9JTb8gK2sZ+kYcC557int5ZPUO8il93IsLqEjp2CFUVUQBVUAKAMAAcgBVYTPSgKa0tsQkuJpJ5NIAvI5dv+XPMnOP2vIcvKuyOqUVhL6keUn2z7VBdGWxgD9IzOXeTd3d4ngPRycYAA51z22dpLJlLBma56Ee9tJLaOboekwGfc3/RzkjGRz5c+2sVyUZZwZZVX/AA/wCvH/x//wBa6vTPgR5S5dE6PS3hjhjGEjRUXwUY9tccnl5ZIie0rUR9KiFRc9CkW8d3ot/eY4Gc764wMjzNbabVX3GGskP0bsGVJY3lvBIiurMnQY3wDkqT0hwDy5Vulq8rCRjlLnrjJH4wyMHiDQFZax7FLKdi8DPasfqqN5M/gJyPAECumGqnHruR5TRW+wFQfpL4lexYAp9pc/Ctj1j7kOUmmrWyvR9oQ4iM0g5PMd7HeE9UHvxmtE75yM4JvWkyV1tE2aSaUuFlN50SIm4kfQ72OOWOd8cTw6uoV0U3qtYwYayanVbYotrdQ3El0JhE2+E6Hdyw4qd7fPJsHl1VOeqco4wYUS265CRWWvuyuTSV2bhrwRjdVETod7dUfe6QZyxY8uuumrUdnHGDDWTy1I2PLY3aXMlyJ+jB3V6LcwxGA2d85wCeGOeD1Vm3U88cYMJFpVykjUay6t219F0V1GHXOVOSGQ9qsOIPuPXmpwnKDygVhf7A4i2Ybx0XseIP7wy/Culax96I8p+2WwOIH6a8dx2JEqe8s1HrH3IcpO9VNntjYN0kEZMuMdI7FmweeOoeQrRO6U+plIlVajJXGumyG2vZWnjka3lfi5UbyMftFCRg+BGa6K9TKCx1RhojdrsBUMDJfFl6wsG6T+YyHHsra9ZtsjHKXPbwqiqijCqAoHYBwFcRI9KAhGnNnEMzl4nMJPEgLvLnrwMgj24q80vHLao8s1zY/ZlbfwyE3mLwY9hsuhU5mmeTuUBAfeTWy39QWyWK4pfX8EK+FQXtPP0NnrBqUs8UcMDrbxIxYqE3t5sYBJ3hxAzzzzrl0nFZVWSssXNJ7dcYXyN1+hVkFCD5Uvh/JgaA2dC3uI5mn6QId7d6PdycHHHePI4PlXRquNu6mVahjPfn+DVRw3srFNyzj4fyTS9tElRo5FDIwwQeuqSuyVclODw0WU4RmuWS2ILfbLYmOYp2QdjKHx55Bq+q/UFiWJwT8nj8lXZwqDfqyx9Tzt9laD9pcMw+6gX3kmpT/UMvdrX7v+EYjwmPvS+n/wBJPobVC1tiGjjy4+u53j5Z4DyFVep4nqL1iUtvBbHbTo6at4rc31cB1CgFAV9th11FhamKJv8AmZwVTHNF5M/8h3+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7598" name="AutoShape 14" descr="data:image/jpeg;base64,/9j/4AAQSkZJRgABAQAAAQABAAD/2wCEAAkGBxQTEhUUEhQWFRUXGBwXGBgXFxkdHBgdHB4fHR0eHRgaICoiGx8lHB0YITEiJSosLjAuGB8zODMsNygtLisBCgoKDg0OGxAQGywkICQsLCw0NCwsLDQvLC0sLCwsNCwsLCwsLDQsLCwsLCwsLCwsLCwsLCwsLCwsLCwsLCwsLP/AABEIAJABXgMBEQACEQEDEQH/xAAcAAEAAgMBAQEAAAAAAAAAAAAABgcEBQgDAgH/xABIEAACAQMABgYFCQYEBAcAAAABAgMABBEFBgcSITETQVFhcYEiMpGhsQgUI0JSYnKCkjNDosHC0URTVOEXJHPSFTSDk5Sy4//EABsBAQACAwEBAAAAAAAAAAAAAAACBQEDBAYH/8QANBEAAgIBAgMECQQCAwEAAAAAAAECAxEEIQUSMRNBUXEUIjJCYZGhsdEGgeHwUsEzQ1Px/9oADAMBAAIRAxEAPwC8aAUAoBQCgFAKAUAoBQCgFAKAUAoBQCgFAKAUAoBQCgFAKAxr3SEUIzLIkY+8wHszzrbVTZa8Qi35IhOyEFmTwRbSW0i1j4Rh5j90YX9TfyBq1p4HqJ7yxHz6/Q4bOJUx6bkbvNqMx/ZQxp3sS3wxVjX+n6l7cm/Lb8nHPis37MUaS515vn/fle5VUe/Ga7ocI0kfcz5tnNLX3y941s2nbl/WuJT/AOo3wBrqjpKI9IR+SNL1Fr6yfzMN7lzzdj4sTW5VwXRI1ucn1Z8Fj2ms4RHJ9JMw5Mw8CRWHCL6oypNdGZtvp25T1biUfnb4E1pnpKJ+1BfJG2Ootj0k/mbez1+vo+cokHY6g+8YPvrjs4NpJ+7jyZvhxG+PfnzJFo/an1TwcO2Nv6W/vVdb+nv/ADn8/wAr8HZDi3+cfkS/RWtlpcYCTKGP1XO63kDz8s1T38O1NPtRePFbosKtXTZ0kbuuE6RQCgFAKAUAoBQCgFAKAUAoBQCgFAKAUAoBQCgFAKAUAoBQCgFAKAUBotPa2W1rkSPvP/lpxbz6l8679Lw6/U7xWF4vp/JzX6uqn2nv4Fd6Z2jXMuRCBAvdxf8AUeXkK9FpuB0V72es/p8iou4nZPaGy+pEbidnbedmdj1sST7TVxCEYLEVhfArpScnlvJ5VIwKAUAoBQCgFAKAUAoBQEi0FrldW2AH6RPsSZI8jzHwqu1XC9PqN2sPxR10a62rvyviWXq3rvb3WFJ6KU/UY8z91uR9x7q8zrOE3afMl60fFf7RdafXV3bdH4EnqrO0UAoBQCgFAKAUAoBQCgFAKAUAoBQCgFAKAUAoBQCgFAKAUBh6U0nFboZJnCKO3mT2Acye4Vuo09l8+StZZrsthXHmk8FW6zbQppiUt8wx8s/XbzHq+XHvr1Wi4LXViVvrS+i/JR6niU57V7L6kKJzxPOrsrT8oBQCgP0DPAUGMm90ZqfeT8VhZR9qT0B/FxPsrgu4npatpTy/hudVeius6R+ZI7DZdKeM0yL3ICx9px/Oq239QVr/AI4N+e35OyHCZP25fI3trsztF9dpX8WAHuGffXBPj2pfspL9jqjwuldcs2cWotiv7gHxZz8TXNLi+sfv/Rfg3LQade79zJXVSyH+Gi/TWp8R1T/7H8zZ6JR/ij7GrFn/AKaL9AqPp+p/9H8x6LT/AIL5HxJqnZHnbReS4+FSXEdUv+xj0Sj/ABRg3GoFi37oqe1XYe4kj3VvhxnVx97PmkapcPofd9TTX2y2I/sZnU9jgMPdiu2r9QWL/kgn5bfk5p8Kg/Zk0RnSGzy8jyVVJQPsNx/SwFWdPG9LPZtx81+Dis4bdHph+RGLm1eNt2RGRuxlIPsNWkLITWYNNfA4pQlF4ksEy1T2gSQ4juSZIuADc3T/ALh7/hVNr+DQt9enaXh3P8fYsdLxGUPVs3X1Ra1ndpKgkjYOjcQwOQa8nZXKuTjNYaL2E4zXNF5R7VAkKAUAoBQCgFAKAUAoBQCgFAKAUAoBQCgFAKAUAoBQEc1s1tislx68xGVjB97HqHvNWWg4bZqnnpHx/ByarWQoWOr8CndMaXmuX35nLHqHUo7FHUK9lp9NVp48tax/vzPO3XTtlzTZgVvNQoBQGTYWEkzhIUZ2PUo+PYO81rtuhVHmseETrrlY8RWSe6E2YscNdSbo/wAuPifAvy9gPjVBqePpbUxz8X+C1p4U+tj/AGX5J1orV62t/wBjCin7WMt+o8aob9bff/ySb+3yLSrT1V+yjKv9IxQLvzSpGo63YKPaa5km+huIRpjbHo2HISR52HVEhx5M2AfI1vjppsxlER0lt844t7Ph1NLJ/Qq/1VtWj8WY5iO3m23SL53BDGO6MkjzYn4VsWkgY5jUTbVNLN/iyPwxxD4JU/Rq/AczMf8A4laU/wBbJ7E/7az6PX4GMsyINqull/xZPc0cR/ozWPRq/AzzM3djtw0gn7RIJR3oVPtU/wAqg9JHuHMSjRW3uI8Lm0dPvROHH6WC49prVLSPuZnmJ1oDaLo67IWK5VXP1JMo3lvYDeRNaJUzj1RnJIb6winXdljSRfvAH2dlKrrKnmEmn8CM64zWJLJBtPbM0bLWj7h/y3yVPg3MeeavdLx6UfVvWfiuvyKy/hcXvW8fAjGhtLXOi59yVGCH14ieBH2kPLPeOfI1aanTafiNXNBrPc/9M4abrdJPElt4fguDRmkI54llibeRhkd3aCOojsrx11M6ZuE1ho9DXZGyKlHoZVaiYoBQCgFAKAUAoBQCgFAKAUAoBQCgFAKAUAoBQEQ131yW0Biiw05HiIwetu/sHt77jhnC3qXzz2h9/I4NZrVSuWPtfYp+4naRmd2LMxySeZJr2MIRhFRisJHnZScnl9TyqRgUB+gUBOdVtnkkwElzmKM8Qn12Hfn1R7/CqLXcahVmFPrPx7l+S003DZT9azZeHeWfo3RsUCBIUVFHYOfeTzJ7zXl7r7Lpc1jyy6rqhWsRWCK627TrGxypfppRw6OLDEH7zZwvx7qV0TmTbKj1l20X0+Vt921T7vpOfF24DyA8a64aWK67keYhHzW8um3ty4uGPXuySE+fE1vzCPgjG5trXZxpOQZWzlA+9ur7mINQd9a7xhmyi2Q6VP7hR4yJ/eo+lVmeVn22x7So/cofCVP709KgOVmDcbL9KJ/hHb8LIfg2aktRX4mMM0V9q5dw/tbWdO9onA9uMGpqyL6MYNYRUzB+UAoBQEm1Z18vrE/QzsU/y5CXT9JPo/lxWqdMJ9UZTLn1N2y21yRHdL82lPAMTmJj+Lmn5uHfXFZppR3W5JSLB0lo2G6j3JVV0I4Hs71YcvEVCjUWUT5q3h/3qRsqhZHlkskESzm0PNvgtLZucP2p2EgcMjt5Hlw4Vfu2rilfK/VtXT4/3w7irUJ6KeVvB/QsaGVXUMpBUjII5EGvOSi4txfVFummso+6iZFAKAUAoBQCgFAKAUAoBQCgFAKAUAoBQCgIrrzrWLOPcTBnceiPsD7RHwHX5Va8M4c9VPml7C+vw/Jw63VqmOF7T/uSmJpWdizEsxOSTzJPWa9rGKilGKwkeclJyeWfFZMCgPa0tXldY41LuxwFHM1CyyNcXObwkShCU5csVuW9qdqRHa4lmxJPj8sf4e0/e9leP4jxaeozCvaP1fn+D0Gk0MavWlvL7Gx1u1wtdHx79w+GIJSNeLvjsXs7zgVVQrlN4R3tlR6Q05pnTh3LSFre1bhkHdUj78xALeC8O411qNVXtbsxuzcaA2ERLhry4aQ9aRDdXw3jknyAqEtW/dQ5SwNC6i6PtcdDaxgj6zDfb9T5I8q0StnLqzOCRKoAwBgd1azJ+0AoBQCgFAafS+q1ndDFxbRSd5UBvJhgjyNTjOUejGCv9PbDLSQE2sskDdSt9InvIYeOT4Gt8dXJddyPKVVrTs3v7LLPEZIhx6WL0lx3jmvmK64XwkRaIhW4wKAUBN9QdpNzo4hCTNbZ4xMfV7SjfVPdyPvrRbRGe/eSTOjdXtPW2kIOlgZZEYYdTjKkjirr1Gq5qVcvBktmjw0TaGzfoQSbdyTET+6brjJ7DxKnxHZnt1FnpUe1ftrr8V/l+3f8zmqh2MuT3X0+Hw/Bv6rzqFAKAUAoBQCgFAKAUAoBQCgFAKAUAoBQGp1m06lnAZH4tyRftN1Dw6z3V16LSS1VqhHp3vwRo1F8aYczKK0hfPNI0srbzsck/wAh2Adle8pqhVBQgsJHl7LJWScpdTGrYQFAetrbtI6ogLMxCqB1k1Gc4wi5SeEiUIubUY9WXVqZqolnHlgGnYem3Z91e7414niPEZaqeFtFdF/t/wB2PSaTSRojl+0YGt+uLxyfM9Hx/OL5hkr9SFT9eRuQ6uGesZ6s8MK8rmlsjrbNbq7svTpPnWlHN5dN6R3jmJT2BT6wHfw4DAFTle/ZhshgsREAAAAAHAAch5VzmT6oBQCgFAKAUAoBQCgFADQFd67bJLS8DSQAW0545Qegx+8g7e0YPjXRXqJR67ow0c/6zatXFhL0VzGVPNWHFXHardY9466sIWRmsog1g09TMCgN7qfrVPo6cTQHnwdD6si9hHwPMe2tdlamsMyng6m1c07BpC2WaE5RuYPrIw6iOpgeIPgRVY1KuRNpSRuRWsyKAUAoBQCgFAKAUAoBQCgFAKAUAoBQHxNKqKWYgKoJJPIAcSalGLk1FdWYbSWWUXrhrA15OXyejXKxr2Dt8TjPs7K91w/RLS1cvvPr/fgeY1epd089y6GirvOUUAoC3Nm2q/Qx/OJV+lkHog/UQ/zPw868hxniHaz7GD9Vdfi/4L/h+l7OPaS6v6I3GsukZSRa2ZAuZBkyEZW3jzgyOOsnBCL9YjsU1Twival0+5ZGTq3q7DZxlIgSzHekkbi8rnmzt1knPDkOqoym5PcybeogUAoBQCgFAKAUAoBQCgFAKAUBq9Y9X7e9hMNzGHQ8R1FT9pWHEGpQm4vKBzBr/qTNoyfcf04nyYpQODDsPYw6xVnTarF8TW1gi1bjAoCcbKNc20fdgOx+bzEJKOpeOBJ+Xr7s91aNRVzx26kkzqNTniOIqrJn7QCgFAKAUAoBQCgFAKAUAoBQCgFAKArrarrBugWkZ4thpCOzqXz5nux216PgWiy/SJd2y8/EqOJ6nC7KP7lYV6gpBQCgJLqDoIXV0A4zHGN9x29i+Z9wNVnFdW9PR6vtPZfk7dDp+1t36Lcu6vDnpTFsLIR7xPF3O87dp6h+EDgB1AVlvIMusAUAoBQCgFAKAUAoBQHzJIFGWIAHMk4HtNZUXJ4RhtLqeNnexygtE4dQSuVORkcxmp2VTreJrDMQnGazF5MitZIUAoBQGo1p1eivrZ7eYAhh6LYGUbqZewj4ZHXU4TcHlA5N1j0JJZ3MlvMPTjOMjkwPEMO4gg1awmpxyjWzWVMwKA6d2Kawm70cqu29JbnomzzKjihP5eGfumqvUQ5ZmxE/rQZFAKAUAoBQCgFAKAUAoBQCgFAKAwtNaSW3gkmfki5x2nqHmcDzrfpqJX2xrj3mu6xVwc33FB3EstxK7kM7uSx3QTz7h1dVe+hGuitR6JeJ5WTnbJy6tm00fqZezcoGQdsnoe5uPurlu4ppaus0/Lc316G+fu48yS6P2WueM86r3RqT/E2PhVbb+oIL/jg35nZXwl+/L5Ei0fs6s48F1aU/fY49i499VtvG9VP2Wo+S/J2V8Noj1WfMktjYRQruxRqg7FAHw51WW3WWvM235nZCuMFiKwZNayYoBQCgFAKAUAoBQCgFAaDXjTBtbR3Q4kbCIe89fkMnyqw4ZplqNQoy6Ld+Ry6y7sqnJdeiKTvL2WZsyu8jdW8SfYOryr29dVdSxBJI81OydjzJ5L01csltbSKNiF3UBck4G8eLcT3k14TWWvUaiU1vl7eXceo08FVUos8rzW2zj4GdGPLdjO+c9mFzUq+G6qe6g157fcjLV0x95ftv9jdqcjNcLOk/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/mr1XANPiErX37fsv79Cj4rbmSr8NyO6jaM6e9iX6qHpG8F4+84HnVjxO/sdNJ972X7nJoqu0uS8N/kbfarpXpLkQg+jEvEfebic+A3ffXJwLT8lDsfWX2R0cTt5rORdF9zA2d6K6e8TeHoxfSnxUjdH6seyuji+o7HTPHWW3z6/Q08Pp7S5Z6Lcu2vDnpRQCgFAYWmdHrcW8sDjKyoyH8wx7eusxeHkHG15bmOR429ZGKnxU4Pwq5i8rJqPGsgybGUqxI7P7ViRk7TqlNhj39/FCm/NIkSZA3pGVVyeQyxArKTeyBh2esdpK4SK6t5HPJUmjZjjnhQcmsuElu0MnvpTS8Fsu9cTRxL1GRwufDJ4+VYjFy6IGnt9f8ARrsEW9g3icDL4z5nAqfZT8DGSSA1rMmp0vrPZ2pxcXMUTfZZxvfp5+6pRhKXRDJ86G1rsrpty3uYpHxndVhvY7d08SKzKuUd2hk3NQAoD8ZgOJ4CgI9e69aOiYq95ACOYDhseO7nFbFVN9xjJ76J1tsrltyC6hkfqUON4+Cniaw65Ldozk3dQB+E0BFn2jaMBIN5FkHB5/2rZ2M/AxlG90TpWG5iE0DiSMkgMM4ODg8++oOLTwzJrNI67aPgYpLdwqw4Fd8EjuIXOD41JVTe6RjJm6G1gtbsE208cuOYRgSPEcxWJQlHqjJs6iBQGJpLScNuu/PLHEvbI6qPeeNZUW+gNENomjM4+ew/q4e3GKn2M/AxlEis7uOVA8TrIjcQyMGU+BHA1BprZmRe3aRRtJIwREUszHkAOJJolnYFI7bNfbe5to7azmEodt+UrnGF9VTntbj+UV2aalqWZIjJlP2EKvKiOwRWZQzHkoJwSfAca7ZPC2InVmgtcdHOYra2uY2bAjjRQeSjgAMcgB7qqZVz6tE8korWZFAec86oMuyqO1iAPaalGEpPEVkw5JbtmEdP2o/xMH/up/et/oeo/wDOXyZq9Iq/yXzRRusOkOnuZZepnO7+EcF9wFe60lPY0Rr8F9e88zqLO0tlL4k42awi3tbm8ccMEDwQEnHi2B5VRcZk7r69NH+5/CLPh0VXVK1/3BXl3cNI7yNxZ2LHxJya9FXBQgoLolj5FROTlJyfeWxsx0aILQzyYUyneyTjCLwXJPmfOvJcavd2o7KO/Lt+7/uC+4dUq6ud9/2N5JrbZA4NzHnubI9o4Vwrhuqaz2bOp6uhe8jaWt0kih43V1PJlII9orlnXOuXLNNP4m6M4yWYvKPaoEhQCgORdoluE0neqP8AUSN+pi386tqXmCNb6kdraYJLqFq+17cPGv1Yy/sZR/OtV0+RZMo63qpNhSXyi9O/sLNT2zScfyoP/ufIV26SG7kRkVbqhrI1hK88ShpTG0cZbkhYjL46yFBAH3u7B6rK+dYZFM+NNwX0o+dXSTsrfvZFbHHlgkYA7OqkHBerEbmlrYYLEh2o3S6OgsbcuJgSjTc33M+gidecHGeeAAO2ub0ePO5PoSyQrS+j7iJgbmOVGf0syqwLdpy3P/et8ZRfsmDwsL14ZEliYo6MGVhzBFZkk1hg7K0TddLBFLy340f9Sg/zqmaw8Gw02u+uMGjYOkmO87ZEcY9Zz/IDrY8vEgVOutzeEYbwc3636+3mkGbpZCkR5QoSEA7x9Y9591WNdMYEGzUW+r908fSpbzNHz31jYjHbkDiKn2kU8ZGDXo5BBBIIOQRzBHWDU+pg6J2Ha6SXkL21wxeWEAq5PF0PDiesqeGesEedbqalF5XeTiyUbTtOfNNG3EgOHZejjI5hn9EEd44nyrVTHmmkZZyZVuayb3et11cQw6PsFlSGOMKUiB35W+uzlOO6WJ4cuPHPVzquMW5T6kskQvrGSFzHNG0bjmrqQfYa3xaayjBuNQb+SHSNq0TEEzRocH1ldgrKe0EGoXRTg8hHXlVBsKu2o7U1siba03XufrseKw92PrP3ch19ldNOn5930ItlDXN1dXs2XaW4lPL1nbyA5DwrvSjBeBHqeWktEz25AnhkiJ4jfUrnwzzrMZKXQEu2PazyWl/FEGJhuHWJ0zw3nIVWA6iDjj2ZrTqK1KOfAymW1tuluXtFtbWGWUzNmQxqSFRCDgkdbNjh2Ka5NPyqXNJkmc2OpBIPAg4IqzNZsdGavXVwpeC3llUHBZEJGezIqErIx2bM4Lg2E6mSwyzXV1C8bqOjiDqQfS4swz3YGe81x6m1SSSJRRc8jhQSxAAGSTyAHMmuRJt4RlvCyystatorEmOz9EDgZTzP4QeQ7z7q9PoeCRSU9Ru/D8lNquJPPLV8/wAEGZp7l+PSTP8AmY/7VepVUR7or9kVebLX3tnneWMkRAljZCeW8pGfDPOpV2wsWYNPyMTrlD2lg8AM8BzrZnBBFja9SC0sLeyTgWGX8BxPtc58jXm+Fx9J1dmpl3dP78EXOtfY0RpXf/fuVxXpCmN5dXN1eABUkaJAAscasUQAYAwOZ7zxrhrr02leW0pPq3jLydU5XX9E8LuXQ0jKQSCMEcCD1V3JprKOVrGzJfsx0m8d4sQJ3JQQV6sgZBx28MedU/G6Iz07njeP9wWHDbXG3l7mXJXjD0QoBQHI+0ecPpS9I/z3X9J3T7xVtSsQRrfUjdbTBe/ydNClYri6YftCIk8F4sfaQPymuDVzy1EnEuN3ABJOABknsFcZI5D1504b2+nuM+izkJ3Ivop7gD4k1b1Q5YJGtllbDtQUlHz+6QMucQIwyCQeMhB54PAeBPZXNqbn7KJRRPtsl+kOibgMATIFjUd7MOPkAT5Vz0LNiMvoctCrU1nSuyPZ+llAtxOgN1IoJyM9EDxCr2NjG8e3hyHGsvuc3hdDYkRz5SF+u5awfWLNL4ADdHtJP6a2aNbtmJFRap6JN3eW9uBnpJFDdy5y58lDHyrsslyxbIo68u7mO3hZ3ISKJCT2BVH9hVQk28Gw5J1y1ml0hdPcSnAPBE6kQclHxJ6yTVtVWoRwjW2TvYps/W6b55dKGgRsRoRkSMOZYdarw4dZ8OOjU3cvqoykdCIoAAAAA4ADkKryZyXtMgjTSl2sQAQScAOQJALD9RarahtwWTW+pNPk52ZN5cS9SQ7niXYH+g+2tOrfqpGYmw+UXpwE29mpyV+nfuyCqDxxvnzHbUNJDrIzIqXV/REl3cxW8XrytujsA5knuABPlXZOXLFtkUdXaoaq2+j4FigUZ+vIQN6Q9ZY/AchVTOxzeWTSKM+UBeh9JhBj6KFFPi2W4+RX213aRYhkjI02yDRfzjStuDyjJmP5BkfxbtT1EsQYj1L62oa1/wDh9i8iEdNJ9HED9oji2PujJ8cdtcFNfPLBJvBy3COllHSybu+2XkfJxk8WOOJ6z31aPZbEC+9WddtA6OgEVtKxIHpP0Mm/Ie0sVA8uQrgnVdN5aJZSIFtX2jppMRwwRskMbF96TG+zYwOAJCgAnr456sV0UUOvdmG8mPsV1da60jHIQeitz0rNjhvD1Fz272D4KazqZ8sMeIii99pGnfmejriYHD7u5H+N/RB8s73lXBVDmmkSZyVz7zVv0NZ1xs80F8y0fBARhwu9J+N/Sb2E48AKqLZ802zYiR1rMlX7UdZCW+aRnCjBlI6zzC+A4E9/hXqOCaFKPpE+vd+Sl4lqnnso/v8Agieq2gmvJxEp3VHpO32V/ueQq312sjpanN9e5eLK/S6d3z5V07y8NF6Lit4xHCgVR2cz3k9Zrw1+osvnz2PLPTV1QrjyxWCuNrmlN6WO3B4IN9vFuA9gz+qvScA0+IStffsvJf36FPxW3MlWu7c0Wz7RnT3seRlY/pW/LjH8RWu/i1/Y6aWOr2+f8HLoKu0uXw3PHXbSvzm8kcHKKdxPBeHvOT51Phun7DTxi+r3f7kdbd2tzfd0MnUTVr55MS+ehj4vj6x6lB7+vurXxTX+i1+r7T6fknotL289+iLpggVFCooVRwAAwB5CvEynKb5pPLPSRiorCKa2nbnz99zGd1d/H2sfHG7Xs+C83oi5vF48jzvEuXt3jwQ2ZWpe+Q9Uas59m6Pe1ONWKGla8Wl/v/Q4bDmvT8C6a8UejFAeF7crFG8jHCorOSeoKMn3CspZeAcZ6RujLLJKecjs58WJP86uIrCSNZ+WFo00qRRjLyOqKO0scD3msyeFkwdfaqaEWytIbZP3agE/aY8WbzYk1TzlzSbNpHtsWnRa6Mm4+nOOgQfjB3j5Jve6tlEOaaMM5i0fZvNKkUYy8jBFHaScCrSTwskDsbQmjltreKBPViRUHfgYz586ppPLybCjvlD6d6S5htFbhCu+4H23xjPeE4/n767tJDCciEiM7HtAC70lEHXMcP0z9no43QfFyvDuNbdRPlgEdSmqsmcnbT9YPnukZpAfQQ9FH+BCRnzOW/NVrRDlgjWya/J30CXnmvGHoxr0Sd7Pxb2KB+utOrnsokokv+UBpJo9GrGvKaVUbwXL/FRWnSxzMzLoc5IuSB2nFWTNZ2NqvopLW0ggj9WONR4nGWPiWJPnVNOXNJtm0xtdNZY9H2r3EhGQMRqTxdz6qj4nsAJrNcHOWEYbORbmdpHZ3OWdizHtJOSfbVulhYNZ0lsX0F8y0b0s3oNN9M+9w3UA9DP5ct+aq3UT557GxFAa3aaN7eT3JyOkfKg8wo4KPJQKsK4csUiDLY+TroHhPeOvZDGSPNyD+keRrk1c91ElEuTSF4kMTyyHdSNS7E9QUZNcaWXhEjj3WLSzXd1NcPwMrlsdg6h5DA8qt648sUjWy6/k8aB3Lea7dcNK3RoT9heJI7i/D8lcWrnmXKSiRT5QelTJfpBn0YIxw+9J6R/h3K3aSOI58TEiFat6n3l8Ha0h6URkBvTjXGc49dhnkeVbp2xh7TMJEhtdj2lW5wpH+OVP6Ca1vVVozyslWgdg7khry5VV60hGSfztgD9J8q1S1f8AijPKXHoDQcFnCsNtGEQdnMnrLE8ST2muOUnJ5ZIpf5RWnN6aC0VuEYMsg+83BM94Xe/XXZpIbORGRD9keghd6ThVhlIszuO0JjHlvlRW7UT5YGEdU1VkzwvbgRxvIeSKW9gzU6oOc1Bd7wRnLli34HO1xO0js7nLMSxPaTxNfRoQUIqMei2PISk5SbfeWxsmsAtq0v1pHIz3LwA9u8fOvJ8eucr1X3RX3L7hdajU5eL+xL9JXyQRPLIcKgyf7DvPKqemmV01CHVlhZZGuLlLoigNL6Qa4mkmfm7Zx2DkB5DA8q+gaemNNUa49Ejyltjsm5vvJnqohtNG3N2fReT0Iz3cgR+Yn9NUuva1Otr063S3f98vuWWlXY6adr6vZEAr0BUl5agaPENjFgcZB0rd5cZH8OB5V4Xitzt1Uvht8v5PT6GtQpjjv3+ZsNYNMx2sLSyHlwVet26lFc+k0s9Taq4/v8F4m2+6NMHKRQl9dNLI8jnLOxY+Jr39Vca4KEeiWDys5ucnJ95bmzPQRgtzI4xJNg4PMIPVHnxPmK8hxrVq67ki9o/fv/B6Dh1HZ18z6v7ExqmLAUBX+27Tgt9GPGDh7g9Eo68c38t3h+YVv08OafkYZzHVoay7dgmpZydITqRzW3BHk0nxUfm7q4dVb7iJxRd9cRI53+UDp7pb1LZTlbdPS/G+CfYu77TVhpIYjzeJCR47A9AdPfm4YehbLnxdwVX2DePiBWdVPEceIidEXlysUbyOcKil2PYFGSfYKr0svBM451g0q11czXD+tK5bwB5DyGB5VcQjyxSNbL6+T/oLobF7hhh7h+H/AE04D2tvnwxVfqp5njwJRJPtP1h+ZaOmkBxI46KL8b8MjwGW/LWumHPNIyzk81bGs6w2X6C+Z6NgjYYdh0r/AIn448hujyqpunzTbNiNDt60O8+jg8YJ6CQSMBz3cFSfLIJ7ganpZJT8xLoc2VZmst7QO3KWK3WOa3E0iKFEgfd3scBvDdPHGOI591cctIm8pkuYgWuOuNzpGQPcMN1fUjXIRPAZ4nvPGuiuqNa2MN5Jtso2YPcOl1eIUt1IZI2GDMQeGQeSePreFaL9Rj1YmUiwduGnvm2jWiQ7slwREuPsji/lu+j+aufTQ5p+RJnNUUZZgqjJYgAdpPACrNvBrOwNTtCLZWUFuvNEG8e1zxc+bE1T2S5pNm1EH2/aw9DZLbIcPcN6X/TXi3tbdHhmt2lhmWfAjJnPlhZvNIkUYy8jBFHaWOBVjJ4WWROxdBaLS1t4oI/ViRUHfgcSe8nJ86p5S5nk2HOu3XRrx6VklYehOqOh6juoqEeIK+8VYaWScMeBCXUj2pmuVxo2UvblSHADo4JVgOXIggjjxHbW2yqNi3MJ4LOG30bv/kjvdnTcPbu591cvob8SXMZGpW1a60hpOC36KOKBt8sFyzHdjZhlzwxvBeQFYs06hBvO4TyXJXGSOQ9f9IGfSV3I3MzMvgE9Ae5RVvTHEEjW+pmbOdcv/C7h5ehEodOjIzhgMg5BwescR/ao3VdosZCeDpnVTSz3drFcPH0XSjfVN7ewpPoknA4lcN3ZxVZOPLLBsPTWWEvaTqvrGJgPYa36KSjqIN9Mo06iLlVJLwZz9X0I8mS3VHXdrONomj6RM7y+lgqTzHI5H+9VHEOEx1U1NSw+h36XXuiPK1lGHrHrHc3wLON2FCPRXO6CeAyT6zc/fwrdo9DRpHiO8n3vr/CIajU23rL6I0VvCXdUX1mIUeJOBXfOahFyfRbnJGLk0l3lnbSbHodHwRpncjdVPkpAJ8/ea8vwa3tdZOcurTf1Rd8Qr5NPGK6Jr7FW16ooyf6O2ltFAkZgDOihA29gHAwCRj4e6vP3cBjZa5qeE3np4lrXxRwrUeXdbET07p2a7ffmbOPVUcFXwH8+dW+l0dWmjy1r9+9nBfqJ3SzJkv1G1FZmWe6XdQYZIzzbsLDqHd1+HOn4nxeMU6qHl978PL4lhotA2+exbeH5LSrypeCgFAcw7ZtaPnl+yocw2/0aEci312/Vw8FFWemr5Y58SEmfGy7UB9JTb8gK2sZ+kYcC557int5ZPUO8il93IsLqEjp2CFUVUQBVUAKAMAAcgBVYTPSgKa0tsQkuJpJ5NIAvI5dv+XPMnOP2vIcvKuyOqUVhL6keUn2z7VBdGWxgD9IzOXeTd3d4ngPRycYAA51z22dpLJlLBma56Ee9tJLaOboekwGfc3/RzkjGRz5c+2sVyUZZwZZVX/AA/wCvH/x//wBa6vTPgR5S5dE6PS3hjhjGEjRUXwUY9tccnl5ZIie0rUR9KiFRc9CkW8d3ot/eY4Gc764wMjzNbabVX3GGskP0bsGVJY3lvBIiurMnQY3wDkqT0hwDy5Vulq8rCRjlLnrjJH4wyMHiDQFZax7FLKdi8DPasfqqN5M/gJyPAECumGqnHruR5TRW+wFQfpL4lexYAp9pc/Ctj1j7kOUmmrWyvR9oQ4iM0g5PMd7HeE9UHvxmtE75yM4JvWkyV1tE2aSaUuFlN50SIm4kfQ72OOWOd8cTw6uoV0U3qtYwYayanVbYotrdQ3El0JhE2+E6Hdyw4qd7fPJsHl1VOeqco4wYUS265CRWWvuyuTSV2bhrwRjdVETod7dUfe6QZyxY8uuumrUdnHGDDWTy1I2PLY3aXMlyJ+jB3V6LcwxGA2d85wCeGOeD1Vm3U88cYMJFpVykjUay6t219F0V1GHXOVOSGQ9qsOIPuPXmpwnKDygVhf7A4i2Ybx0XseIP7wy/Culax96I8p+2WwOIH6a8dx2JEqe8s1HrH3IcpO9VNntjYN0kEZMuMdI7FmweeOoeQrRO6U+plIlVajJXGumyG2vZWnjka3lfi5UbyMftFCRg+BGa6K9TKCx1RhojdrsBUMDJfFl6wsG6T+YyHHsra9ZtsjHKXPbwqiqijCqAoHYBwFcRI9KAhGnNnEMzl4nMJPEgLvLnrwMgj24q80vHLao8s1zY/ZlbfwyE3mLwY9hsuhU5mmeTuUBAfeTWy39QWyWK4pfX8EK+FQXtPP0NnrBqUs8UcMDrbxIxYqE3t5sYBJ3hxAzzzzrl0nFZVWSssXNJ7dcYXyN1+hVkFCD5Uvh/JgaA2dC3uI5mn6QId7d6PdycHHHePI4PlXRquNu6mVahjPfn+DVRw3srFNyzj4fyTS9tElRo5FDIwwQeuqSuyVclODw0WU4RmuWS2ILfbLYmOYp2QdjKHx55Bq+q/UFiWJwT8nj8lXZwqDfqyx9Tzt9laD9pcMw+6gX3kmpT/UMvdrX7v+EYjwmPvS+n/wBJPobVC1tiGjjy4+u53j5Z4DyFVep4nqL1iUtvBbHbTo6at4rc31cB1CgFAV9th11FhamKJv8AmZwVTHNF5M/8h3+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7602" name="AutoShape 18" descr="data:image/jpeg;base64,/9j/4AAQSkZJRgABAQAAAQABAAD/2wCEAAkGBhQPDxUUERQSFA8VFBcUFhYWFBcYHxYXGRcVGx0UFxQXHzIhHBkvJRUVHzsgIyc1MS0uFioxOjwrNSg3OCkBCQoKDQwOGg8PGDUkHSQvLSkrKjE1LDEpNSwsKTApKis1LzUsLSo1LTA1Li4tNTYqNiwrMDUpNSkzNC41LDUuKf/AABEIACcAoQMBIgACEQEDEQH/xAAbAAEAAgMBAQAAAAAAAAAAAAAAAQUDBAYHAv/EADUQAAIBAwMDAgQDBgcAAAAAAAECAwAEEQUSIQYxQRNRBxQicVJhgSMzQoKR4RUWJDJiwdH/xAAZAQEAAwEBAAAAAAAAAAAAAAAAAQIDBAX/xAAkEQACAQQBAwUBAAAAAAAAAAAAAQIDERIhMUFRkSJxgeHwYf/aAAwDAQACEQMRAD8A9wqu1b1ML6ecZ5x3znj9K19Y10IWggaJtQ9IyJCzYJUHG7Hn7ece1UXRuvzLCzXzBYvU2xySnaxdmIKY/CDnnxgjsvGsINrJeDnqVYqSg7769Ds4M7Ruxuxzj3rJXB2msXw1RxKoW3UZcE4jSEZxKsh/i78+eQcbeOx0vVIrqFZYHWSFxlXU5B8f18YqJwcGrstSqqonZPTts26UqM1mbE0pTNAKUzVT1J1PDp0SyT7tryrCoVdxLtnA/LsTknxQFtSozU0ApSozQE1FM0NAKVV6hPcrcQrDGjW5J9ZicFB4wM/9H9KsxUtFVK7aPqlRmmagsRSlKA8p6k+HUVpqD6rLcTfKR/6h0Xe0plBGEWQdoznyeB9PC8j50vVV6nQlQ1vdW7YZDueMxOxwwbGPUwO3Gdvt29XeMMCCAQRgg85B8EeRXlXxG6bvLOCGPRo/StPV3ulvkSGZmGxmbPMecD2GBn6QMWhOUHlHkzqU41Y4yWjTuer7bUJH0XFyluQIIrjLFzMhP7yLGTESMYPhecAgr2fw06DOkWzK8pkmlbc+0tsUjgCNT+XdsZP2Aqw6e6bCMt1cxQf4o0SpNLGuASO+M+ewJHfA8AV0NVbvsukkrI8906Z7DqOWB3c21/D68IZ2IWVM70XceP42wOMMPatLW9caTWZpdz/J6TaNI6K5CyXDglUbb9gOQcen+dXPxQ0qRore7tkaS6srhJlRASzoWAeMADJyMfoDWLpPpNpdJuFuQ0dzqBmmm3A7kMuQqkHn6QF4+/vQk43RtU067g9bVdSc38uXKpcTRC3znbHGifTkDHcHn387Wn/FCWDRbpvVFzc29x8rDPjIlV+Y5W9yAH8c7RnuasunOqX0q3Sz1GyuTLAPTSaCD1o5kX/aysvOcYHI8c4OQLXqnSDrujusMMtvLvEkSToImLRnjIBOAwJwc+fyoCNP+FiPCGvbm9mvWGXlW5kQI5HIjVTtCjxkHt+lUnxs0CMRW0u6bebmC3I9VtuzbL9QTOBJ/wA+9WunfFKREWO7sNQW+ACskdvvV2/EjbgMHGeffgmsvxe02a506J4InkaG5iuDGAd2xVcEBe+RvHHsD7UBp9Wq+lQQ2enyzC4v7kRCWaV5TEuAGdS+SMDH9Se9ZtZ+GogtGltLm9S/iQyLM1xI/qMoJIkjJ24PPAH99bqYyazaQXthDMl1Y3IkSK4T0zKAEZkUZ5HIHfnaQPGc2qfESW6tngtbC++fkQxlJIdiwlhtLPKTjaMnnz520BzV71dc6gdGlgf0bm4FxA+Cdqv+6aX0wcEgEyqD2OBXZap0l8lpcqwTXLyLJ8yZJJSzlgFDfUMfThc47d650dEy2NxocSq8ogeVp5FUlVZzuYlscLliBnwBXq80IdSrDKsCpHuCMEVaEsZJlKkcouJyvUOqG5tLeOJisl4yAFScquA7nI9uFP3rX/zGw0QyEn11Q25OefUB2bvvj66x9G6PKtwBMrBLRJIoywIDl5G/aL/KMfz18zaFIdR9HY3yjXC3pbH0ghDlM9slwOPauu0E8e2/3xY83Ko1n39P35uTdQPb3GlRF3z+0D5djubEZO7nnknvWBGimvbhNQlljlEhEC+q8S+lztZSpAJPHJq46ltHbUbBlRmRHl3MASFyExuPjtWt1DrUVxHJDJaXLzDcqAw9zyA6v4HY++PekXe39XT3Eo45XfD0nw/SierNS+VW2tRM0Ub8STE5YRoBn6vxnIGceapdS1S0tAs1jdOZUdd8ZmkcSpkbgRJxnHOasZtBuYbeymC+rcWykPFnlkbuoPlgMD/2rS36tjkZVW1ut5IBHoY25OMsc4wO/FFZJY75uHeUnlri3OtdC9+dHsaVsbBSuTXY9C1TufdMUpVTUUpSgFKUoBTFKUAxSlKAYpSlAKilKAUpSgFMUpQClKUBNKU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>
          <a:xfrm>
            <a:off x="6310808" y="2023263"/>
            <a:ext cx="290939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competing products comparable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accelerate progress, make technology viable</a:t>
            </a:r>
          </a:p>
          <a:p>
            <a:endParaRPr lang="en-US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Benchmarking?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043854"/>
            <a:ext cx="5472608" cy="38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1937655" y="5281463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Jim Gray,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ldbcouncil.org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443" y="1606478"/>
            <a:ext cx="7406457" cy="45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LDBC: what systems?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Benchmarks for:</a:t>
            </a:r>
          </a:p>
          <a:p>
            <a:r>
              <a:rPr lang="en-US" dirty="0" smtClean="0"/>
              <a:t>Graph Database systems</a:t>
            </a:r>
          </a:p>
          <a:p>
            <a:pPr lvl="1"/>
            <a:r>
              <a:rPr lang="en-US" dirty="0" smtClean="0"/>
              <a:t>Neo4j, DEX, </a:t>
            </a:r>
            <a:r>
              <a:rPr lang="en-US" dirty="0" err="1" smtClean="0"/>
              <a:t>InfiniteGraph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RDF stores (SPARQL speaking)</a:t>
            </a:r>
          </a:p>
          <a:p>
            <a:pPr lvl="1"/>
            <a:r>
              <a:rPr lang="en-US" dirty="0" smtClean="0"/>
              <a:t>Virtuoso, OWLIM, </a:t>
            </a:r>
            <a:r>
              <a:rPr lang="en-US" dirty="0" err="1" smtClean="0"/>
              <a:t>BigData</a:t>
            </a:r>
            <a:r>
              <a:rPr lang="en-US" dirty="0" smtClean="0"/>
              <a:t>, </a:t>
            </a:r>
            <a:r>
              <a:rPr lang="en-US" dirty="0" err="1" smtClean="0"/>
              <a:t>Allegrograph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Graph Programming Frameworks</a:t>
            </a:r>
          </a:p>
          <a:p>
            <a:pPr lvl="1"/>
            <a:r>
              <a:rPr lang="en-US" dirty="0" err="1" smtClean="0"/>
              <a:t>Giraph</a:t>
            </a:r>
            <a:r>
              <a:rPr lang="en-US" dirty="0" smtClean="0"/>
              <a:t>, Green Marl, Grappa, </a:t>
            </a:r>
            <a:r>
              <a:rPr lang="en-US" dirty="0" err="1" smtClean="0"/>
              <a:t>GraphLab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Relational Database systems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Membership</a:t>
            </a:r>
            <a:endParaRPr lang="en-US" dirty="0"/>
          </a:p>
        </p:txBody>
      </p:sp>
      <p:pic>
        <p:nvPicPr>
          <p:cNvPr id="1026" name="Picture 2" descr="http://ldbcouncil.org/sites/default/files/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25" y="1636485"/>
            <a:ext cx="3314700" cy="1219201"/>
          </a:xfrm>
          <a:prstGeom prst="rect">
            <a:avLst/>
          </a:prstGeom>
          <a:noFill/>
        </p:spPr>
      </p:pic>
      <p:pic>
        <p:nvPicPr>
          <p:cNvPr id="1028" name="Picture 4" descr="http://ldbcouncil.org/sites/default/files/ont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5696" y="5239751"/>
            <a:ext cx="2276669" cy="860581"/>
          </a:xfrm>
          <a:prstGeom prst="rect">
            <a:avLst/>
          </a:prstGeom>
          <a:noFill/>
        </p:spPr>
      </p:pic>
      <p:pic>
        <p:nvPicPr>
          <p:cNvPr id="1030" name="Picture 6" descr="http://ldbcouncil.org/sites/default/files/3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25" y="3030249"/>
            <a:ext cx="2825750" cy="1181678"/>
          </a:xfrm>
          <a:prstGeom prst="rect">
            <a:avLst/>
          </a:prstGeom>
          <a:noFill/>
        </p:spPr>
      </p:pic>
      <p:pic>
        <p:nvPicPr>
          <p:cNvPr id="1032" name="Picture 8" descr="http://ldbcouncil.org/sites/default/files/sparsity_up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4058073"/>
            <a:ext cx="3025775" cy="1239226"/>
          </a:xfrm>
          <a:prstGeom prst="rect">
            <a:avLst/>
          </a:prstGeom>
          <a:noFill/>
        </p:spPr>
      </p:pic>
      <p:pic>
        <p:nvPicPr>
          <p:cNvPr id="1034" name="Picture 10" descr="http://ldbcouncil.org/sites/default/files/bigdata_logo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70137" y="3261388"/>
            <a:ext cx="2711450" cy="611188"/>
          </a:xfrm>
          <a:prstGeom prst="rect">
            <a:avLst/>
          </a:prstGeom>
          <a:noFill/>
        </p:spPr>
      </p:pic>
      <p:pic>
        <p:nvPicPr>
          <p:cNvPr id="1036" name="Picture 12" descr="http://ldbcouncil.org/sites/default/files/sparqlcity_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3524" y="1790065"/>
            <a:ext cx="2524633" cy="661797"/>
          </a:xfrm>
          <a:prstGeom prst="rect">
            <a:avLst/>
          </a:prstGeom>
          <a:noFill/>
        </p:spPr>
      </p:pic>
      <p:pic>
        <p:nvPicPr>
          <p:cNvPr id="1038" name="Picture 14" descr="http://ldbcouncil.org/sites/default/files/oracle_lab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3524" y="5398125"/>
            <a:ext cx="2578100" cy="702207"/>
          </a:xfrm>
          <a:prstGeom prst="rect">
            <a:avLst/>
          </a:prstGeom>
          <a:noFill/>
        </p:spPr>
      </p:pic>
      <p:pic>
        <p:nvPicPr>
          <p:cNvPr id="1040" name="Picture 16" descr="http://ldbcouncil.org/sites/default/files/ibm_logo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0709" y="4211927"/>
            <a:ext cx="2733675" cy="6762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LDBC doing now?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Two main “task forces”:</a:t>
            </a:r>
          </a:p>
          <a:p>
            <a:r>
              <a:rPr lang="en-US" sz="2400" dirty="0" smtClean="0"/>
              <a:t>Semantic Publishing Benchmark (SPB)</a:t>
            </a:r>
          </a:p>
          <a:p>
            <a:pPr lvl="1"/>
            <a:r>
              <a:rPr lang="en-US" sz="2000" dirty="0" smtClean="0"/>
              <a:t>BBC use case – RDF oriented</a:t>
            </a:r>
          </a:p>
          <a:p>
            <a:pPr lvl="1"/>
            <a:r>
              <a:rPr lang="en-US" sz="2000" dirty="0" smtClean="0"/>
              <a:t>Possible Extensions</a:t>
            </a:r>
          </a:p>
          <a:p>
            <a:pPr lvl="2"/>
            <a:r>
              <a:rPr lang="en-US" sz="1800" dirty="0" smtClean="0"/>
              <a:t>Instance matching (</a:t>
            </a:r>
            <a:r>
              <a:rPr lang="en-US" sz="1800" dirty="0" err="1" smtClean="0"/>
              <a:t>SPIMbench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“Mapping Management” (Open PHACTS)</a:t>
            </a:r>
          </a:p>
          <a:p>
            <a:pPr lvl="2"/>
            <a:r>
              <a:rPr lang="en-US" sz="1800" dirty="0" smtClean="0"/>
              <a:t>Reasoning (beyond RDFS)</a:t>
            </a:r>
          </a:p>
          <a:p>
            <a:r>
              <a:rPr lang="en-US" sz="2400" dirty="0" smtClean="0"/>
              <a:t>Social Network Benchmark (SNB)</a:t>
            </a:r>
          </a:p>
          <a:p>
            <a:pPr lvl="1"/>
            <a:r>
              <a:rPr lang="en-US" sz="2000" dirty="0" smtClean="0"/>
              <a:t>Interactive workload (ready)</a:t>
            </a:r>
          </a:p>
          <a:p>
            <a:pPr lvl="1"/>
            <a:r>
              <a:rPr lang="en-US" sz="2000" dirty="0" smtClean="0"/>
              <a:t>BI workload</a:t>
            </a:r>
          </a:p>
          <a:p>
            <a:pPr lvl="1"/>
            <a:r>
              <a:rPr lang="en-US" sz="2000" dirty="0" smtClean="0"/>
              <a:t>Graph algorithms workload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See: </a:t>
            </a:r>
            <a:r>
              <a:rPr lang="en-US" sz="2000" b="1" dirty="0" smtClean="0">
                <a:solidFill>
                  <a:srgbClr val="FF0000"/>
                </a:solidFill>
              </a:rPr>
              <a:t>github.com/LDBC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Publishing Benchmark (SPB)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886" y="1600200"/>
            <a:ext cx="6656228" cy="4525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SNB: Workloads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Interactive</a:t>
            </a:r>
            <a:r>
              <a:rPr lang="en-US" dirty="0" smtClean="0"/>
              <a:t>: tests a system's throughput with relatively simple queries with concurrent updates</a:t>
            </a:r>
          </a:p>
          <a:p>
            <a:pPr lvl="1"/>
            <a:r>
              <a:rPr lang="en-US" sz="2600" i="1" dirty="0" smtClean="0"/>
              <a:t>Show all photos posted by my friends that I was tagged in</a:t>
            </a:r>
          </a:p>
          <a:p>
            <a:pPr lvl="1"/>
            <a:endParaRPr lang="en-US" sz="2600" dirty="0" smtClean="0"/>
          </a:p>
          <a:p>
            <a:r>
              <a:rPr lang="en-US" b="1" dirty="0" smtClean="0"/>
              <a:t>Business Intelligence</a:t>
            </a:r>
            <a:r>
              <a:rPr lang="en-US" dirty="0" smtClean="0"/>
              <a:t>: consists of complex structured queries for analyzing online behavior</a:t>
            </a:r>
          </a:p>
          <a:p>
            <a:pPr lvl="1"/>
            <a:r>
              <a:rPr lang="en-US" sz="2600" i="1" dirty="0" smtClean="0"/>
              <a:t>Influential people the topic of open source development?</a:t>
            </a:r>
          </a:p>
          <a:p>
            <a:pPr lvl="1"/>
            <a:endParaRPr lang="en-US" sz="2600" dirty="0" smtClean="0"/>
          </a:p>
          <a:p>
            <a:r>
              <a:rPr lang="en-US" b="1" dirty="0" smtClean="0"/>
              <a:t>Graph Analytics</a:t>
            </a:r>
            <a:r>
              <a:rPr lang="en-US" dirty="0" smtClean="0"/>
              <a:t>: tests the functionality and scalability on most of the data as a single operation</a:t>
            </a:r>
          </a:p>
          <a:p>
            <a:pPr lvl="1"/>
            <a:r>
              <a:rPr lang="en-US" sz="2600" i="1" dirty="0" err="1" smtClean="0"/>
              <a:t>PageRank</a:t>
            </a:r>
            <a:r>
              <a:rPr lang="en-US" sz="2600" i="1" dirty="0" smtClean="0"/>
              <a:t>, Shortest Path(s), Community Detection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LDBC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EU project almost done</a:t>
            </a:r>
          </a:p>
          <a:p>
            <a:pPr lvl="1"/>
            <a:r>
              <a:rPr lang="en-US" sz="2400" dirty="0" smtClean="0"/>
              <a:t>5 months left</a:t>
            </a:r>
          </a:p>
          <a:p>
            <a:pPr lvl="1"/>
            <a:r>
              <a:rPr lang="en-US" sz="2400" dirty="0" smtClean="0"/>
              <a:t>LDBC non-profit company takes over</a:t>
            </a:r>
          </a:p>
          <a:p>
            <a:r>
              <a:rPr lang="en-US" sz="2800" dirty="0" smtClean="0"/>
              <a:t>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Technical User Community Meeting</a:t>
            </a:r>
          </a:p>
          <a:p>
            <a:pPr lvl="1"/>
            <a:r>
              <a:rPr lang="en-US" sz="2400" dirty="0" smtClean="0"/>
              <a:t>Nov 14, Athens</a:t>
            </a:r>
          </a:p>
          <a:p>
            <a:pPr lvl="1"/>
            <a:r>
              <a:rPr lang="en-US" sz="2400" dirty="0" smtClean="0"/>
              <a:t>Probably a 6th TUC in </a:t>
            </a:r>
            <a:r>
              <a:rPr lang="en-US" sz="2400" smtClean="0"/>
              <a:t>March Barcelona</a:t>
            </a:r>
            <a:endParaRPr lang="en-US" sz="2400" dirty="0" smtClean="0"/>
          </a:p>
          <a:p>
            <a:r>
              <a:rPr lang="en-US" sz="2800" dirty="0" smtClean="0"/>
              <a:t>Focus on Benchmark Results</a:t>
            </a:r>
          </a:p>
          <a:p>
            <a:pPr lvl="1"/>
            <a:r>
              <a:rPr lang="en-US" sz="2400" dirty="0" smtClean="0"/>
              <a:t>Officially adopt SNB + SPB</a:t>
            </a:r>
          </a:p>
          <a:p>
            <a:pPr lvl="1"/>
            <a:r>
              <a:rPr lang="en-US" sz="2400" dirty="0" smtClean="0"/>
              <a:t>Produce Audited Results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8001</TotalTime>
  <Words>256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LDBC</vt:lpstr>
      <vt:lpstr>Solstice</vt:lpstr>
      <vt:lpstr>LDBC Linked Data Benchmark Council 2-year status report</vt:lpstr>
      <vt:lpstr>Why Benchmarking?</vt:lpstr>
      <vt:lpstr>ldbcouncil.org</vt:lpstr>
      <vt:lpstr>LDBC: what systems?</vt:lpstr>
      <vt:lpstr>Industry Membership</vt:lpstr>
      <vt:lpstr>What is LDBC doing now?</vt:lpstr>
      <vt:lpstr>Semantic Publishing Benchmark (SPB)</vt:lpstr>
      <vt:lpstr>SNB: Workloads</vt:lpstr>
      <vt:lpstr>LDBC Roadmap</vt:lpstr>
    </vt:vector>
  </TitlesOfParts>
  <Company>DAMA - 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Windows User</cp:lastModifiedBy>
  <cp:revision>342</cp:revision>
  <dcterms:created xsi:type="dcterms:W3CDTF">2012-09-21T10:47:05Z</dcterms:created>
  <dcterms:modified xsi:type="dcterms:W3CDTF">2014-11-14T08:51:36Z</dcterms:modified>
</cp:coreProperties>
</file>