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1" r:id="rId4"/>
    <p:sldId id="284" r:id="rId5"/>
    <p:sldId id="289" r:id="rId6"/>
    <p:sldId id="303" r:id="rId7"/>
    <p:sldId id="304" r:id="rId8"/>
    <p:sldId id="305" r:id="rId9"/>
    <p:sldId id="306" r:id="rId10"/>
    <p:sldId id="307" r:id="rId11"/>
    <p:sldId id="313" r:id="rId12"/>
    <p:sldId id="314" r:id="rId13"/>
    <p:sldId id="29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CF775-D01F-4C2E-A89D-8AE0F222783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5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1447801" y="1447800"/>
            <a:ext cx="7696200" cy="5052240"/>
          </a:xfrm>
          <a:prstGeom prst="rect">
            <a:avLst/>
          </a:prstGeom>
        </p:spPr>
        <p:txBody>
          <a:bodyPr vert="horz" wrap="square" lIns="0" tIns="46800" rIns="45720" numCol="1" spcCol="270000" anchor="t" anchorCtr="0">
            <a:noAutofit/>
          </a:bodyPr>
          <a:lstStyle>
            <a:lvl1pPr marL="0" indent="0">
              <a:spcBef>
                <a:spcPts val="600"/>
              </a:spcBef>
              <a:buFont typeface="Wingdings" pitchFamily="2" charset="2"/>
              <a:buChar char="§"/>
              <a:defRPr sz="1800">
                <a:latin typeface="+mn-lt"/>
                <a:cs typeface="Dax-Medium"/>
              </a:defRPr>
            </a:lvl1pPr>
            <a:lvl2pPr marL="274320" indent="0">
              <a:spcBef>
                <a:spcPts val="600"/>
              </a:spcBef>
              <a:buFont typeface="Arial" pitchFamily="34" charset="0"/>
              <a:buChar char="•"/>
              <a:defRPr sz="1800">
                <a:latin typeface="+mn-lt"/>
                <a:cs typeface="Dax-Regular"/>
              </a:defRPr>
            </a:lvl2pPr>
            <a:lvl3pPr marL="274320" indent="0">
              <a:spcBef>
                <a:spcPts val="600"/>
              </a:spcBef>
              <a:defRPr sz="1300">
                <a:solidFill>
                  <a:srgbClr val="0384AE"/>
                </a:solidFill>
                <a:latin typeface="+mn-lt"/>
                <a:cs typeface="Dax-Medium"/>
              </a:defRPr>
            </a:lvl3pPr>
            <a:lvl4pPr marL="274320" indent="0">
              <a:spcBef>
                <a:spcPts val="600"/>
              </a:spcBef>
              <a:buClr>
                <a:srgbClr val="0591BE"/>
              </a:buClr>
              <a:buSzPct val="100000"/>
              <a:buFont typeface="Symbol" charset="2"/>
              <a:buChar char="-"/>
              <a:defRPr sz="1300">
                <a:latin typeface="+mn-lt"/>
                <a:cs typeface="Dax-Regular"/>
              </a:defRPr>
            </a:lvl4pPr>
            <a:lvl5pPr marL="274320" indent="0">
              <a:spcBef>
                <a:spcPts val="600"/>
              </a:spcBef>
              <a:buSzPct val="80000"/>
              <a:buFont typeface="Symbol" charset="2"/>
              <a:buChar char="-"/>
              <a:defRPr sz="1300">
                <a:latin typeface="+mn-lt"/>
                <a:cs typeface="Dax-Regular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 Zweite Ebene	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 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471381" y="431865"/>
            <a:ext cx="7672620" cy="558735"/>
          </a:xfrm>
          <a:prstGeom prst="rect">
            <a:avLst/>
          </a:prstGeom>
        </p:spPr>
        <p:txBody>
          <a:bodyPr wrap="none" tIns="3600" bIns="0" anchor="b"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Folientitel bearbeiten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90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4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m-amsterdam.nl/" TargetMode="External"/><Relationship Id="rId2" Type="http://schemas.openxmlformats.org/officeDocument/2006/relationships/hyperlink" Target="http://www.cafe-restaurantpolder.n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tpc.org/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51050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/>
              <a:t>Project </a:t>
            </a:r>
            <a:r>
              <a:rPr lang="es-ES" dirty="0" err="1" smtClean="0"/>
              <a:t>Goals</a:t>
            </a:r>
            <a:r>
              <a:rPr lang="es-ES" dirty="0" smtClean="0"/>
              <a:t> and Status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sz="3200" i="1" dirty="0" smtClean="0"/>
              <a:t>Peter </a:t>
            </a:r>
            <a:r>
              <a:rPr lang="es-ES" sz="3200" i="1" dirty="0" err="1" smtClean="0"/>
              <a:t>Boncz</a:t>
            </a:r>
            <a:r>
              <a:rPr lang="es-ES" sz="3200" i="1" dirty="0" smtClean="0"/>
              <a:t> (CWI &amp; VU </a:t>
            </a:r>
            <a:r>
              <a:rPr lang="es-ES" sz="3200" i="1" dirty="0" err="1" smtClean="0"/>
              <a:t>Amsterdam</a:t>
            </a:r>
            <a:r>
              <a:rPr lang="es-ES" sz="3200" i="1" dirty="0" smtClean="0"/>
              <a:t>)</a:t>
            </a:r>
            <a:endParaRPr lang="es-ES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6200"/>
            <a:ext cx="6400800" cy="1752600"/>
          </a:xfrm>
        </p:spPr>
        <p:txBody>
          <a:bodyPr/>
          <a:lstStyle/>
          <a:p>
            <a:r>
              <a:rPr lang="es-ES" dirty="0" err="1" smtClean="0"/>
              <a:t>Amsterdam</a:t>
            </a:r>
            <a:endParaRPr lang="es-ES" dirty="0" smtClean="0"/>
          </a:p>
          <a:p>
            <a:r>
              <a:rPr lang="es-ES" dirty="0" err="1" smtClean="0"/>
              <a:t>April</a:t>
            </a:r>
            <a:r>
              <a:rPr lang="es-ES" dirty="0" smtClean="0"/>
              <a:t> </a:t>
            </a:r>
            <a:r>
              <a:rPr lang="es-ES" dirty="0" smtClean="0"/>
              <a:t>3, </a:t>
            </a:r>
            <a:r>
              <a:rPr lang="es-ES" dirty="0" smtClean="0"/>
              <a:t>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SPB scenario: Semantic Publishing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886" y="1600200"/>
            <a:ext cx="6656228" cy="4525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1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.bmp"/>
          <p:cNvPicPr>
            <a:picLocks noChangeAspect="1"/>
          </p:cNvPicPr>
          <p:nvPr/>
        </p:nvPicPr>
        <p:blipFill>
          <a:blip r:embed="rId3" cstate="print">
            <a:lum/>
          </a:blip>
          <a:srcRect r="29104"/>
          <a:stretch>
            <a:fillRect/>
          </a:stretch>
        </p:blipFill>
        <p:spPr>
          <a:xfrm>
            <a:off x="1066800" y="1136830"/>
            <a:ext cx="6060064" cy="5373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90" name="Rectangle 189"/>
          <p:cNvSpPr/>
          <p:nvPr/>
        </p:nvSpPr>
        <p:spPr>
          <a:xfrm>
            <a:off x="2968845" y="2294989"/>
            <a:ext cx="4118131" cy="63971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968846" y="3637020"/>
            <a:ext cx="3398536" cy="111774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99484" y="431865"/>
            <a:ext cx="7672620" cy="5972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SNB Scenario: Facebook/Twitter</a:t>
            </a:r>
            <a:endParaRPr lang="en-US" sz="3600" dirty="0"/>
          </a:p>
        </p:txBody>
      </p:sp>
      <p:sp>
        <p:nvSpPr>
          <p:cNvPr id="183" name="Rectangle 182"/>
          <p:cNvSpPr/>
          <p:nvPr/>
        </p:nvSpPr>
        <p:spPr>
          <a:xfrm>
            <a:off x="1233306" y="4846541"/>
            <a:ext cx="1583140" cy="164979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971800" y="1629148"/>
            <a:ext cx="4017878" cy="60532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457891" y="4982803"/>
            <a:ext cx="3368313" cy="135352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3359723" y="1442900"/>
            <a:ext cx="5677370" cy="4893425"/>
            <a:chOff x="3359723" y="1442900"/>
            <a:chExt cx="5677370" cy="4893425"/>
          </a:xfrm>
        </p:grpSpPr>
        <p:grpSp>
          <p:nvGrpSpPr>
            <p:cNvPr id="5" name="Group 191"/>
            <p:cNvGrpSpPr/>
            <p:nvPr/>
          </p:nvGrpSpPr>
          <p:grpSpPr>
            <a:xfrm>
              <a:off x="4758373" y="3239603"/>
              <a:ext cx="3771478" cy="3096722"/>
              <a:chOff x="4758373" y="3239603"/>
              <a:chExt cx="3771478" cy="30967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54890" y="3239603"/>
                <a:ext cx="518615" cy="518615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820167" y="519454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08260" y="5745707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90364" y="457734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967785" y="3498911"/>
                <a:ext cx="887105" cy="1078434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6"/>
                <a:endCxn id="6" idx="3"/>
              </p:cNvCxnSpPr>
              <p:nvPr/>
            </p:nvCxnSpPr>
            <p:spPr>
              <a:xfrm flipV="1">
                <a:off x="5145206" y="3682269"/>
                <a:ext cx="785633" cy="1072497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2"/>
                <a:endCxn id="6" idx="4"/>
              </p:cNvCxnSpPr>
              <p:nvPr/>
            </p:nvCxnSpPr>
            <p:spPr>
              <a:xfrm flipH="1" flipV="1">
                <a:off x="6114198" y="3758218"/>
                <a:ext cx="1705969" cy="1613748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5"/>
                <a:endCxn id="7" idx="0"/>
              </p:cNvCxnSpPr>
              <p:nvPr/>
            </p:nvCxnSpPr>
            <p:spPr>
              <a:xfrm>
                <a:off x="6297556" y="3682269"/>
                <a:ext cx="1700032" cy="1512276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3"/>
                <a:endCxn id="8" idx="1"/>
              </p:cNvCxnSpPr>
              <p:nvPr/>
            </p:nvCxnSpPr>
            <p:spPr>
              <a:xfrm>
                <a:off x="5930839" y="3682269"/>
                <a:ext cx="229386" cy="2115403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7"/>
                <a:endCxn id="6" idx="4"/>
              </p:cNvCxnSpPr>
              <p:nvPr/>
            </p:nvCxnSpPr>
            <p:spPr>
              <a:xfrm flipH="1" flipV="1">
                <a:off x="6114198" y="3758218"/>
                <a:ext cx="296939" cy="2039454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 rot="2489058">
                <a:off x="6891564" y="4509853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572314">
                <a:off x="5102943" y="3989230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 rot="4993079">
                <a:off x="5787615" y="4455534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knows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305020" y="3495144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58373" y="4860189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114198" y="6028548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820167" y="548989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User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187"/>
            <p:cNvGrpSpPr/>
            <p:nvPr/>
          </p:nvGrpSpPr>
          <p:grpSpPr>
            <a:xfrm>
              <a:off x="4237242" y="2176865"/>
              <a:ext cx="1979950" cy="1322046"/>
              <a:chOff x="4237242" y="2176865"/>
              <a:chExt cx="1979950" cy="1322046"/>
            </a:xfrm>
          </p:grpSpPr>
          <p:cxnSp>
            <p:nvCxnSpPr>
              <p:cNvPr id="121" name="Straight Arrow Connector 120"/>
              <p:cNvCxnSpPr>
                <a:stCxn id="6" idx="2"/>
                <a:endCxn id="124" idx="6"/>
              </p:cNvCxnSpPr>
              <p:nvPr/>
            </p:nvCxnSpPr>
            <p:spPr>
              <a:xfrm flipH="1" flipV="1">
                <a:off x="4790364" y="3239603"/>
                <a:ext cx="1064526" cy="259308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4435522" y="3062182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21017826">
                <a:off x="4237242" y="2765042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Post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859982">
                <a:off x="5002723" y="3139234"/>
                <a:ext cx="885175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create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977514" y="2474005"/>
                <a:ext cx="354842" cy="354842"/>
              </a:xfrm>
              <a:prstGeom prst="ellipse">
                <a:avLst/>
              </a:prstGeom>
              <a:noFill/>
              <a:ln w="22225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r="5400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4779234" y="217686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Photo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9" name="Straight Arrow Connector 178"/>
              <p:cNvCxnSpPr>
                <a:stCxn id="6" idx="1"/>
                <a:endCxn id="177" idx="5"/>
              </p:cNvCxnSpPr>
              <p:nvPr/>
            </p:nvCxnSpPr>
            <p:spPr>
              <a:xfrm flipH="1" flipV="1">
                <a:off x="5280391" y="2776882"/>
                <a:ext cx="650448" cy="538670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 rot="2365756">
                <a:off x="5371919" y="2823876"/>
                <a:ext cx="845273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upload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 rot="17154419">
              <a:off x="5620055" y="2339927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hasName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6" idx="0"/>
            </p:cNvCxnSpPr>
            <p:nvPr/>
          </p:nvCxnSpPr>
          <p:spPr>
            <a:xfrm flipV="1">
              <a:off x="6114198" y="1955589"/>
              <a:ext cx="348904" cy="1284014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0"/>
            </p:cNvCxnSpPr>
            <p:nvPr/>
          </p:nvCxnSpPr>
          <p:spPr>
            <a:xfrm flipV="1">
              <a:off x="6114198" y="2388358"/>
              <a:ext cx="1201002" cy="851245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" idx="6"/>
              <a:endCxn id="150" idx="2"/>
            </p:cNvCxnSpPr>
            <p:nvPr/>
          </p:nvCxnSpPr>
          <p:spPr>
            <a:xfrm>
              <a:off x="6373505" y="3498911"/>
              <a:ext cx="1599062" cy="9432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468333">
              <a:off x="6471259" y="2355847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studyAt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95499" y="3239603"/>
              <a:ext cx="183435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InRelationShip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6" idx="0"/>
            </p:cNvCxnSpPr>
            <p:nvPr/>
          </p:nvCxnSpPr>
          <p:spPr>
            <a:xfrm flipV="1">
              <a:off x="6114198" y="1647812"/>
              <a:ext cx="1138710" cy="1591791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7972567" y="3330922"/>
              <a:ext cx="354842" cy="354842"/>
            </a:xfrm>
            <a:prstGeom prst="ellipse">
              <a:avLst/>
            </a:prstGeom>
            <a:noFill/>
            <a:ln w="22225">
              <a:solidFill>
                <a:schemeClr val="tx2">
                  <a:lumMod val="75000"/>
                </a:schemeClr>
              </a:solidFill>
            </a:ln>
            <a:effectLst>
              <a:outerShdw blurRad="254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327409" y="3354454"/>
              <a:ext cx="70968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User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54890" y="1647812"/>
              <a:ext cx="96899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Yamaku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206017" y="2234469"/>
              <a:ext cx="96899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“EPFL”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028595" y="1442900"/>
              <a:ext cx="150125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“Switzerland”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rot="18535492">
              <a:off x="6336016" y="1822138"/>
              <a:ext cx="103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FF0000"/>
                  </a:solidFill>
                </a:rPr>
                <a:t>liveAt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" name="Group 81"/>
            <p:cNvGrpSpPr/>
            <p:nvPr/>
          </p:nvGrpSpPr>
          <p:grpSpPr>
            <a:xfrm>
              <a:off x="3359723" y="3365059"/>
              <a:ext cx="4460444" cy="2432613"/>
              <a:chOff x="3359723" y="3365059"/>
              <a:chExt cx="4460444" cy="2432613"/>
            </a:xfrm>
          </p:grpSpPr>
          <p:grpSp>
            <p:nvGrpSpPr>
              <p:cNvPr id="14" name="Group 192"/>
              <p:cNvGrpSpPr/>
              <p:nvPr/>
            </p:nvGrpSpPr>
            <p:grpSpPr>
              <a:xfrm>
                <a:off x="3359723" y="3365059"/>
                <a:ext cx="4460444" cy="2006907"/>
                <a:chOff x="3359723" y="3365059"/>
                <a:chExt cx="4460444" cy="2006907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4038960" y="3958563"/>
                  <a:ext cx="354842" cy="354842"/>
                </a:xfrm>
                <a:prstGeom prst="ellipse">
                  <a:avLst/>
                </a:prstGeom>
                <a:noFill/>
                <a:ln w="22225"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25400" dir="5400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 rot="21017826">
                  <a:off x="3359723" y="3726079"/>
                  <a:ext cx="1139769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Comment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4758373" y="3927832"/>
                  <a:ext cx="354842" cy="354842"/>
                </a:xfrm>
                <a:prstGeom prst="ellipse">
                  <a:avLst/>
                </a:prstGeom>
                <a:noFill/>
                <a:ln w="22225">
                  <a:solidFill>
                    <a:schemeClr val="tx2">
                      <a:lumMod val="75000"/>
                    </a:schemeClr>
                  </a:solidFill>
                </a:ln>
                <a:effectLst>
                  <a:outerShdw blurRad="25400" dir="5400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 rot="21405003">
                  <a:off x="4700337" y="3656086"/>
                  <a:ext cx="1242261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Comment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5" name="Straight Arrow Connector 154"/>
                <p:cNvCxnSpPr>
                  <a:endCxn id="124" idx="3"/>
                </p:cNvCxnSpPr>
                <p:nvPr/>
              </p:nvCxnSpPr>
              <p:spPr>
                <a:xfrm flipV="1">
                  <a:off x="4216381" y="3365059"/>
                  <a:ext cx="271106" cy="593504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>
                  <a:endCxn id="124" idx="4"/>
                </p:cNvCxnSpPr>
                <p:nvPr/>
              </p:nvCxnSpPr>
              <p:spPr>
                <a:xfrm flipH="1" flipV="1">
                  <a:off x="4612943" y="3417024"/>
                  <a:ext cx="177421" cy="541539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>
                  <a:stCxn id="9" idx="1"/>
                  <a:endCxn id="131" idx="5"/>
                </p:cNvCxnSpPr>
                <p:nvPr/>
              </p:nvCxnSpPr>
              <p:spPr>
                <a:xfrm flipH="1" flipV="1">
                  <a:off x="4341837" y="4261440"/>
                  <a:ext cx="500492" cy="367870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7" idx="2"/>
                  <a:endCxn id="153" idx="5"/>
                </p:cNvCxnSpPr>
                <p:nvPr/>
              </p:nvCxnSpPr>
              <p:spPr>
                <a:xfrm flipH="1" flipV="1">
                  <a:off x="5061250" y="4230709"/>
                  <a:ext cx="2758917" cy="1141257"/>
                </a:xfrm>
                <a:prstGeom prst="straightConnector1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 rot="1173265">
                  <a:off x="6339821" y="4677948"/>
                  <a:ext cx="914236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create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 rot="2361932">
                  <a:off x="4347143" y="4300748"/>
                  <a:ext cx="854227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create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3" name="Curved Connector 62"/>
              <p:cNvCxnSpPr>
                <a:stCxn id="8" idx="1"/>
                <a:endCxn id="131" idx="4"/>
              </p:cNvCxnSpPr>
              <p:nvPr/>
            </p:nvCxnSpPr>
            <p:spPr>
              <a:xfrm rot="16200000" flipV="1">
                <a:off x="4446170" y="4083617"/>
                <a:ext cx="1484267" cy="1943844"/>
              </a:xfrm>
              <a:prstGeom prst="curvedConnector3">
                <a:avLst>
                  <a:gd name="adj1" fmla="val 22415"/>
                </a:avLst>
              </a:prstGeom>
              <a:ln w="952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4910773" y="5176365"/>
                <a:ext cx="709684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like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7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83" grpId="0" animBg="1"/>
      <p:bldP spid="185" grpId="0" animBg="1"/>
      <p:bldP spid="1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673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LDBC is 1.5year underway from its 2.5year duration</a:t>
            </a:r>
          </a:p>
          <a:p>
            <a:r>
              <a:rPr lang="en-US" sz="1600" dirty="0" smtClean="0"/>
              <a:t>Within one month, LDBC will release draft versions of the SNB and SPB</a:t>
            </a:r>
          </a:p>
          <a:p>
            <a:pPr marL="914400" lvl="1" indent="-514350"/>
            <a:r>
              <a:rPr lang="en-US" sz="1800" dirty="0" smtClean="0"/>
              <a:t>Purpose: </a:t>
            </a:r>
            <a:r>
              <a:rPr lang="en-US" sz="1800" b="1" dirty="0" smtClean="0">
                <a:solidFill>
                  <a:srgbClr val="FF0000"/>
                </a:solidFill>
              </a:rPr>
              <a:t>solicit feedback</a:t>
            </a:r>
          </a:p>
          <a:p>
            <a:pPr marL="914400" lvl="1" indent="-514350"/>
            <a:r>
              <a:rPr lang="en-US" sz="1800" dirty="0" smtClean="0"/>
              <a:t>Activities: </a:t>
            </a:r>
            <a:r>
              <a:rPr lang="en-US" sz="1800" b="1" dirty="0" err="1" smtClean="0">
                <a:solidFill>
                  <a:srgbClr val="00B050"/>
                </a:solidFill>
              </a:rPr>
              <a:t>finetuning</a:t>
            </a:r>
            <a:r>
              <a:rPr lang="en-US" sz="1800" b="1" dirty="0" smtClean="0">
                <a:solidFill>
                  <a:srgbClr val="00B050"/>
                </a:solidFill>
              </a:rPr>
              <a:t> the workloads</a:t>
            </a:r>
            <a:r>
              <a:rPr lang="en-US" sz="1800" dirty="0" smtClean="0"/>
              <a:t>, produce reference results		</a:t>
            </a:r>
            <a:endParaRPr lang="en-US" sz="20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Great </a:t>
            </a:r>
            <a:r>
              <a:rPr lang="en-US" sz="1800" dirty="0">
                <a:solidFill>
                  <a:prstClr val="black"/>
                </a:solidFill>
                <a:sym typeface="Wingdings" panose="05000000000000000000" pitchFamily="2" charset="2"/>
              </a:rPr>
              <a:t>time to get involved and influence the nature of the </a:t>
            </a:r>
            <a:r>
              <a:rPr lang="en-US" sz="1800" dirty="0" smtClean="0">
                <a:solidFill>
                  <a:prstClr val="black"/>
                </a:solidFill>
                <a:sym typeface="Wingdings" panose="05000000000000000000" pitchFamily="2" charset="2"/>
              </a:rPr>
              <a:t>benchmarks</a:t>
            </a:r>
          </a:p>
          <a:p>
            <a:pPr marL="0" indent="0">
              <a:buNone/>
            </a:pPr>
            <a:endParaRPr lang="en-US" sz="1800" dirty="0"/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Within one month, LDBC will </a:t>
            </a:r>
            <a:r>
              <a:rPr lang="en-US" sz="1600" dirty="0" smtClean="0">
                <a:solidFill>
                  <a:prstClr val="black"/>
                </a:solidFill>
              </a:rPr>
              <a:t>start a </a:t>
            </a:r>
            <a:r>
              <a:rPr lang="en-US" sz="1600" b="1" dirty="0" smtClean="0">
                <a:solidFill>
                  <a:srgbClr val="00B050"/>
                </a:solidFill>
              </a:rPr>
              <a:t>publicity campaign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New web site, Technical Blog Series, Community Managers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By fall 2014, the benchmarks should reach </a:t>
            </a:r>
            <a:r>
              <a:rPr lang="en-US" sz="1800" b="1" dirty="0" smtClean="0">
                <a:solidFill>
                  <a:srgbClr val="FF0000"/>
                </a:solidFill>
              </a:rPr>
              <a:t>official adoption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First official results to be published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LDBC, the EU project, will hand over infrastructure to LDBC, the industry council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Expect more industry members to join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Future activities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Broaden the scope of LDBC: </a:t>
            </a:r>
            <a:r>
              <a:rPr lang="en-US" sz="1600" b="1" dirty="0" smtClean="0">
                <a:solidFill>
                  <a:srgbClr val="00B050"/>
                </a:solidFill>
              </a:rPr>
              <a:t>more benchmarks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Include the </a:t>
            </a:r>
            <a:r>
              <a:rPr lang="en-US" sz="1600" b="1" dirty="0" smtClean="0">
                <a:solidFill>
                  <a:srgbClr val="FF0000"/>
                </a:solidFill>
              </a:rPr>
              <a:t>graph programming framework </a:t>
            </a:r>
            <a:r>
              <a:rPr lang="en-US" sz="1600" dirty="0" smtClean="0">
                <a:solidFill>
                  <a:prstClr val="black"/>
                </a:solidFill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</a:rPr>
              <a:t>Giraph</a:t>
            </a:r>
            <a:r>
              <a:rPr lang="en-US" sz="1600" dirty="0" smtClean="0">
                <a:solidFill>
                  <a:prstClr val="black"/>
                </a:solidFill>
              </a:rPr>
              <a:t> et al) community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nl-NL" b="1" dirty="0" smtClean="0"/>
              <a:t>Today</a:t>
            </a:r>
          </a:p>
          <a:p>
            <a:r>
              <a:rPr lang="nl-NL" b="1" dirty="0" smtClean="0">
                <a:solidFill>
                  <a:srgbClr val="FF0000"/>
                </a:solidFill>
              </a:rPr>
              <a:t>10:00 Introduction </a:t>
            </a:r>
          </a:p>
          <a:p>
            <a:r>
              <a:rPr lang="nl-NL" dirty="0" smtClean="0"/>
              <a:t>10:20 Social Network Benchmark + </a:t>
            </a:r>
            <a:r>
              <a:rPr lang="nl-NL" dirty="0" err="1" smtClean="0"/>
              <a:t>Graph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 </a:t>
            </a:r>
            <a:r>
              <a:rPr lang="nl-NL" dirty="0" err="1" smtClean="0"/>
              <a:t>talks</a:t>
            </a:r>
            <a:endParaRPr lang="nl-NL" dirty="0" smtClean="0"/>
          </a:p>
          <a:p>
            <a:pPr lvl="1"/>
            <a:r>
              <a:rPr lang="nl-NL" dirty="0" smtClean="0"/>
              <a:t>11:30-11:50 </a:t>
            </a:r>
            <a:r>
              <a:rPr lang="nl-NL" dirty="0"/>
              <a:t>coffee</a:t>
            </a:r>
          </a:p>
          <a:p>
            <a:r>
              <a:rPr lang="nl-NL" dirty="0" smtClean="0"/>
              <a:t>13:30 Lunch in </a:t>
            </a:r>
            <a:r>
              <a:rPr lang="nl-NL" b="1" dirty="0" smtClean="0">
                <a:solidFill>
                  <a:srgbClr val="00B050"/>
                </a:solidFill>
              </a:rPr>
              <a:t>Restaurant Polder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across</a:t>
            </a:r>
            <a:r>
              <a:rPr lang="nl-NL" dirty="0" smtClean="0"/>
              <a:t> the </a:t>
            </a:r>
            <a:r>
              <a:rPr lang="nl-NL" dirty="0" err="1" smtClean="0"/>
              <a:t>street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http://www.cafe-restaurantpolder.nl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14:30 </a:t>
            </a:r>
            <a:r>
              <a:rPr lang="nl-NL" dirty="0" err="1" smtClean="0"/>
              <a:t>Semantic</a:t>
            </a:r>
            <a:r>
              <a:rPr lang="nl-NL" dirty="0" smtClean="0"/>
              <a:t> Publishing Benchmark + RDF </a:t>
            </a:r>
            <a:r>
              <a:rPr lang="nl-NL" dirty="0" err="1" smtClean="0"/>
              <a:t>Use</a:t>
            </a:r>
            <a:r>
              <a:rPr lang="nl-NL" dirty="0" smtClean="0"/>
              <a:t> Case </a:t>
            </a:r>
            <a:r>
              <a:rPr lang="nl-NL" dirty="0" err="1" smtClean="0"/>
              <a:t>talks</a:t>
            </a:r>
            <a:endParaRPr lang="nl-NL" dirty="0" smtClean="0"/>
          </a:p>
          <a:p>
            <a:pPr lvl="1"/>
            <a:r>
              <a:rPr lang="nl-NL" dirty="0" smtClean="0"/>
              <a:t>16:00-16:20 coffee</a:t>
            </a:r>
          </a:p>
          <a:p>
            <a:r>
              <a:rPr lang="nl-NL" dirty="0" smtClean="0"/>
              <a:t>17:40 Finish</a:t>
            </a:r>
          </a:p>
          <a:p>
            <a:r>
              <a:rPr lang="nl-NL" dirty="0" smtClean="0"/>
              <a:t>19:00 </a:t>
            </a:r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dinner</a:t>
            </a:r>
            <a:r>
              <a:rPr lang="nl-NL" dirty="0" smtClean="0"/>
              <a:t> </a:t>
            </a:r>
            <a:r>
              <a:rPr lang="nl-NL" b="1" dirty="0" smtClean="0">
                <a:solidFill>
                  <a:srgbClr val="00B050"/>
                </a:solidFill>
              </a:rPr>
              <a:t>Restaurant Boom</a:t>
            </a:r>
          </a:p>
          <a:p>
            <a:pPr lvl="1"/>
            <a:r>
              <a:rPr lang="en-US" dirty="0" err="1"/>
              <a:t>Linnaeusstraat</a:t>
            </a:r>
            <a:r>
              <a:rPr lang="en-US" dirty="0"/>
              <a:t> </a:t>
            </a:r>
            <a:r>
              <a:rPr lang="en-US" dirty="0" smtClean="0"/>
              <a:t>63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http://www.boom-amsterdam.nl/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RDF and Graph DB technology a </a:t>
            </a:r>
            <a:r>
              <a:rPr lang="en-US" sz="2800" b="1" dirty="0" smtClean="0">
                <a:solidFill>
                  <a:srgbClr val="FF0000"/>
                </a:solidFill>
              </a:rPr>
              <a:t>credible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B050"/>
                </a:solidFill>
              </a:rPr>
              <a:t>more widely adopted </a:t>
            </a:r>
            <a:r>
              <a:rPr lang="en-US" sz="2800" dirty="0" smtClean="0"/>
              <a:t>technology in IT and Big Data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Stimulate technical advances </a:t>
            </a:r>
            <a:r>
              <a:rPr lang="en-US" sz="2800" dirty="0" smtClean="0"/>
              <a:t>by making progress visible through benchmarking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5472608" y="2023263"/>
            <a:ext cx="348138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competing products comparable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accelerate progress, make technology viable</a:t>
            </a:r>
          </a:p>
          <a:p>
            <a:endParaRPr lang="en-US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Benchmarking?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043854"/>
            <a:ext cx="5472608" cy="38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55172" y="5281463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Jim Gray,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encrypted-tbn2.gstatic.com/images?q=tbn:ANd9GcS4xCSXHgotThpmRxNsq88N2TeL04nYMkCW2wmxonDd0jngi_O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844" y="5281700"/>
            <a:ext cx="2160240" cy="9095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LDBC?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Linked Data Benchmark Council = a</a:t>
            </a:r>
            <a:r>
              <a:rPr lang="en-US" sz="2000" b="1" dirty="0" smtClean="0">
                <a:solidFill>
                  <a:srgbClr val="FF0000"/>
                </a:solidFill>
              </a:rPr>
              <a:t> benchmarking organization</a:t>
            </a:r>
          </a:p>
          <a:p>
            <a:r>
              <a:rPr lang="en-US" sz="2000" dirty="0" smtClean="0"/>
              <a:t>Industry entity similar to TPC (</a:t>
            </a:r>
            <a:r>
              <a:rPr lang="en-US" sz="2000" dirty="0" smtClean="0">
                <a:hlinkClick r:id="rId3"/>
              </a:rPr>
              <a:t>www.tpc.org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Focusing on graph and RDF store benchmarking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00B050"/>
                </a:solidFill>
              </a:rPr>
              <a:t>EU project </a:t>
            </a:r>
            <a:r>
              <a:rPr lang="en-US" sz="2000" dirty="0" smtClean="0"/>
              <a:t>(STREP) in FP7</a:t>
            </a:r>
          </a:p>
          <a:p>
            <a:r>
              <a:rPr lang="en-US" sz="2000" dirty="0" smtClean="0"/>
              <a:t>Runs from </a:t>
            </a:r>
            <a:r>
              <a:rPr lang="en-US" sz="2000" dirty="0" err="1" smtClean="0"/>
              <a:t>sept</a:t>
            </a:r>
            <a:r>
              <a:rPr lang="en-US" sz="2000" dirty="0" smtClean="0"/>
              <a:t> 2012 – march 2015</a:t>
            </a:r>
            <a:endParaRPr lang="en-US" sz="2000" dirty="0"/>
          </a:p>
          <a:p>
            <a:r>
              <a:rPr lang="en-US" sz="2000" dirty="0" smtClean="0"/>
              <a:t>8 project partners:</a:t>
            </a:r>
          </a:p>
          <a:p>
            <a:endParaRPr lang="en-US" sz="2000" dirty="0" smtClean="0"/>
          </a:p>
        </p:txBody>
      </p:sp>
      <p:pic>
        <p:nvPicPr>
          <p:cNvPr id="1026" name="Picture 2" descr="http://www.ldbc.eu/sites/default/files/styles/thumbnail/public/partners/for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6632" y="4879519"/>
            <a:ext cx="657225" cy="952500"/>
          </a:xfrm>
          <a:prstGeom prst="rect">
            <a:avLst/>
          </a:prstGeom>
          <a:noFill/>
        </p:spPr>
      </p:pic>
      <p:pic>
        <p:nvPicPr>
          <p:cNvPr id="1028" name="Picture 4" descr="http://www.ldbc.eu/sites/default/files/styles/thumbnail/public/partners/ne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149080"/>
            <a:ext cx="1477087" cy="576064"/>
          </a:xfrm>
          <a:prstGeom prst="rect">
            <a:avLst/>
          </a:prstGeom>
          <a:noFill/>
        </p:spPr>
      </p:pic>
      <p:pic>
        <p:nvPicPr>
          <p:cNvPr id="1030" name="Picture 6" descr="http://www.ldbc.eu/sites/default/files/styles/thumbnail/public/partners/ontotext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DF3"/>
              </a:clrFrom>
              <a:clrTo>
                <a:srgbClr val="FFFD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869160"/>
            <a:ext cx="2088233" cy="396764"/>
          </a:xfrm>
          <a:prstGeom prst="rect">
            <a:avLst/>
          </a:prstGeom>
          <a:noFill/>
        </p:spPr>
      </p:pic>
      <p:pic>
        <p:nvPicPr>
          <p:cNvPr id="1036" name="Picture 12" descr="http://www.ldbc.eu/sites/default/files/styles/thumbnail/public/partners/t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1028" y="5263297"/>
            <a:ext cx="592460" cy="314004"/>
          </a:xfrm>
          <a:prstGeom prst="rect">
            <a:avLst/>
          </a:prstGeom>
          <a:noFill/>
        </p:spPr>
      </p:pic>
      <p:pic>
        <p:nvPicPr>
          <p:cNvPr id="1038" name="Picture 14" descr="http://www.ldbc.eu/sites/default/files/styles/thumbnail/public/partners/vu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3102" y="4303455"/>
            <a:ext cx="952500" cy="314326"/>
          </a:xfrm>
          <a:prstGeom prst="rect">
            <a:avLst/>
          </a:prstGeom>
          <a:noFill/>
        </p:spPr>
      </p:pic>
      <p:pic>
        <p:nvPicPr>
          <p:cNvPr id="1040" name="Picture 16" descr="http://www.ldbc.eu/sites/default/files/styles/thumbnail/public/partners/uibk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0214" y="4879519"/>
            <a:ext cx="485775" cy="952500"/>
          </a:xfrm>
          <a:prstGeom prst="rect">
            <a:avLst/>
          </a:prstGeom>
          <a:noFill/>
        </p:spPr>
      </p:pic>
      <p:pic>
        <p:nvPicPr>
          <p:cNvPr id="1042" name="Picture 18" descr="http://upcommons.upc.edu/e-prints/retrieve/1104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0536" y="4300719"/>
            <a:ext cx="1905000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Project Goals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sure the LDBC becomes a </a:t>
            </a:r>
            <a:r>
              <a:rPr lang="en-US" sz="2800" b="1" dirty="0" smtClean="0">
                <a:solidFill>
                  <a:srgbClr val="FF0000"/>
                </a:solidFill>
              </a:rPr>
              <a:t>strong entity </a:t>
            </a:r>
            <a:r>
              <a:rPr lang="en-US" sz="2800" dirty="0" smtClean="0"/>
              <a:t>and will </a:t>
            </a:r>
            <a:r>
              <a:rPr lang="en-US" sz="2800" b="1" dirty="0" smtClean="0">
                <a:solidFill>
                  <a:srgbClr val="00B050"/>
                </a:solidFill>
              </a:rPr>
              <a:t>continue to operate </a:t>
            </a:r>
            <a:r>
              <a:rPr lang="en-US" sz="2800" dirty="0" smtClean="0"/>
              <a:t>after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Equip de LDBC with a good initial set of </a:t>
            </a:r>
            <a:r>
              <a:rPr lang="en-US" sz="2800" b="1" dirty="0" smtClean="0">
                <a:solidFill>
                  <a:srgbClr val="FF0000"/>
                </a:solidFill>
              </a:rPr>
              <a:t>benchmarks</a:t>
            </a:r>
            <a:r>
              <a:rPr lang="en-US" sz="2800" dirty="0" smtClean="0"/>
              <a:t>, and benchmark results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Benchmark Design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0584" y="1542802"/>
            <a:ext cx="8106216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Developed by so-called “task forces”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Requirements analysis and use case selection. </a:t>
            </a:r>
          </a:p>
          <a:p>
            <a:pPr lvl="1"/>
            <a:r>
              <a:rPr lang="en-US" dirty="0" smtClean="0"/>
              <a:t>Technical User Community (TUC) </a:t>
            </a:r>
          </a:p>
          <a:p>
            <a:r>
              <a:rPr lang="en-US" dirty="0" smtClean="0"/>
              <a:t>Benchmark specification. </a:t>
            </a:r>
          </a:p>
          <a:p>
            <a:pPr lvl="1"/>
            <a:r>
              <a:rPr lang="en-US" dirty="0" smtClean="0"/>
              <a:t>data generator </a:t>
            </a:r>
          </a:p>
          <a:p>
            <a:pPr lvl="1"/>
            <a:r>
              <a:rPr lang="en-US" dirty="0" smtClean="0"/>
              <a:t>query workload</a:t>
            </a:r>
          </a:p>
          <a:p>
            <a:pPr lvl="1"/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reporting format</a:t>
            </a:r>
          </a:p>
          <a:p>
            <a:r>
              <a:rPr lang="en-US" dirty="0" smtClean="0"/>
              <a:t>Benchmark implementation. </a:t>
            </a:r>
          </a:p>
          <a:p>
            <a:pPr lvl="1"/>
            <a:r>
              <a:rPr lang="en-US" dirty="0" smtClean="0"/>
              <a:t>tools (query drivers, data generation, validation)  </a:t>
            </a:r>
          </a:p>
          <a:p>
            <a:pPr lvl="1"/>
            <a:r>
              <a:rPr lang="en-US" dirty="0" smtClean="0"/>
              <a:t>test evaluations 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auditing guide</a:t>
            </a:r>
          </a:p>
          <a:p>
            <a:pPr lvl="1"/>
            <a:r>
              <a:rPr lang="en-US" dirty="0" smtClean="0"/>
              <a:t>auditor training</a:t>
            </a:r>
          </a:p>
        </p:txBody>
      </p:sp>
    </p:spTree>
    <p:extLst>
      <p:ext uri="{BB962C8B-B14F-4D97-AF65-F5344CB8AC3E}">
        <p14:creationId xmlns:p14="http://schemas.microsoft.com/office/powerpoint/2010/main" val="2583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LDBC: what systems?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6834" y="1554678"/>
            <a:ext cx="8129966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Benchmarks for:</a:t>
            </a:r>
          </a:p>
          <a:p>
            <a:r>
              <a:rPr lang="en-US" dirty="0" smtClean="0"/>
              <a:t>RDF stores (SPARQL speaking)</a:t>
            </a:r>
          </a:p>
          <a:p>
            <a:pPr lvl="1"/>
            <a:r>
              <a:rPr lang="en-US" dirty="0" smtClean="0"/>
              <a:t>Virtuoso, OWLIM, </a:t>
            </a:r>
            <a:r>
              <a:rPr lang="en-US" dirty="0" err="1" smtClean="0"/>
              <a:t>BigData</a:t>
            </a:r>
            <a:r>
              <a:rPr lang="en-US" dirty="0" smtClean="0"/>
              <a:t>, </a:t>
            </a:r>
            <a:r>
              <a:rPr lang="en-US" dirty="0" err="1" smtClean="0"/>
              <a:t>AllegroGraph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Graph Database systems</a:t>
            </a:r>
          </a:p>
          <a:p>
            <a:pPr lvl="1"/>
            <a:r>
              <a:rPr lang="en-US" dirty="0" smtClean="0"/>
              <a:t>Neo4j, DEX, </a:t>
            </a:r>
            <a:r>
              <a:rPr lang="en-US" dirty="0" err="1" smtClean="0"/>
              <a:t>InfiniteGraph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Graph Programming Frameworks</a:t>
            </a:r>
          </a:p>
          <a:p>
            <a:pPr lvl="1"/>
            <a:r>
              <a:rPr lang="en-US" dirty="0" err="1" smtClean="0"/>
              <a:t>Giraph</a:t>
            </a:r>
            <a:r>
              <a:rPr lang="en-US" dirty="0" smtClean="0"/>
              <a:t>, Green Marl, Grappa, </a:t>
            </a:r>
            <a:r>
              <a:rPr lang="en-US" dirty="0" err="1" smtClean="0"/>
              <a:t>GraphLab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Relational Database systems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5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LDBC: functionality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769" y="1530927"/>
            <a:ext cx="7708392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Benchmarks for:</a:t>
            </a:r>
          </a:p>
          <a:p>
            <a:r>
              <a:rPr lang="en-US" sz="2400" dirty="0" smtClean="0"/>
              <a:t>Transactional updates in (RDF) graphs</a:t>
            </a:r>
          </a:p>
          <a:p>
            <a:r>
              <a:rPr lang="en-US" sz="2400" dirty="0" smtClean="0"/>
              <a:t>Business Intelligence queries over graphs</a:t>
            </a:r>
          </a:p>
          <a:p>
            <a:r>
              <a:rPr lang="en-US" sz="2400" dirty="0" smtClean="0"/>
              <a:t>Graph Analytics (e.g. graph clustering)</a:t>
            </a:r>
          </a:p>
          <a:p>
            <a:r>
              <a:rPr lang="en-US" sz="2400" dirty="0" smtClean="0"/>
              <a:t>Complex RDF workload, e.g. including reasoning, or for data integration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Anything relevant for RDF and graph data management systems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42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LDBC:organization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Board of Directors</a:t>
            </a:r>
          </a:p>
          <a:p>
            <a:pPr lvl="1"/>
            <a:r>
              <a:rPr lang="en-GB" dirty="0" smtClean="0"/>
              <a:t>Formed by LDBC member organizations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Task Forces</a:t>
            </a:r>
          </a:p>
          <a:p>
            <a:pPr lvl="1">
              <a:buNone/>
            </a:pPr>
            <a:r>
              <a:rPr lang="en-GB" dirty="0" smtClean="0"/>
              <a:t>Takes care of a Benchmark or set of benchmarks from beginning to end</a:t>
            </a:r>
          </a:p>
          <a:p>
            <a:pPr lvl="2"/>
            <a:r>
              <a:rPr lang="en-GB" b="1" dirty="0" smtClean="0"/>
              <a:t>Semantic Publishing Benchmark </a:t>
            </a:r>
            <a:r>
              <a:rPr lang="en-GB" dirty="0" smtClean="0"/>
              <a:t>(SPB)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Social Network Benchmark </a:t>
            </a:r>
            <a:r>
              <a:rPr lang="en-GB" dirty="0" smtClean="0"/>
              <a:t>(SNB)</a:t>
            </a:r>
          </a:p>
          <a:p>
            <a:r>
              <a:rPr lang="en-GB" dirty="0" smtClean="0"/>
              <a:t>Technical User Community (TUC)</a:t>
            </a:r>
          </a:p>
          <a:p>
            <a:pPr lvl="1"/>
            <a:r>
              <a:rPr lang="en-GB" dirty="0" smtClean="0"/>
              <a:t>Regular meetings with professional users</a:t>
            </a:r>
          </a:p>
          <a:p>
            <a:r>
              <a:rPr lang="en-GB" dirty="0" smtClean="0"/>
              <a:t>End User Community</a:t>
            </a:r>
          </a:p>
          <a:p>
            <a:pPr lvl="1"/>
            <a:r>
              <a:rPr lang="en-GB" dirty="0" smtClean="0"/>
              <a:t>Initiates activities spring 2014</a:t>
            </a:r>
          </a:p>
          <a:p>
            <a:pPr lvl="1"/>
            <a:r>
              <a:rPr lang="en-GB" dirty="0" smtClean="0"/>
              <a:t>Draft Benchmark launches SPB &amp; SNB</a:t>
            </a:r>
          </a:p>
        </p:txBody>
      </p:sp>
    </p:spTree>
    <p:extLst>
      <p:ext uri="{BB962C8B-B14F-4D97-AF65-F5344CB8AC3E}">
        <p14:creationId xmlns:p14="http://schemas.microsoft.com/office/powerpoint/2010/main" val="3894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6619</TotalTime>
  <Words>449</Words>
  <Application>Microsoft Office PowerPoint</Application>
  <PresentationFormat>On-screen Show (4:3)</PresentationFormat>
  <Paragraphs>125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LDBC</vt:lpstr>
      <vt:lpstr>Project Goals and Status Peter Boncz (CWI &amp; VU Amsterdam)</vt:lpstr>
      <vt:lpstr>Motivation</vt:lpstr>
      <vt:lpstr>Why Benchmarking?</vt:lpstr>
      <vt:lpstr>What is the LDBC?</vt:lpstr>
      <vt:lpstr>EU Project Goals</vt:lpstr>
      <vt:lpstr>LDBC Benchmark Design</vt:lpstr>
      <vt:lpstr>LDBC: what systems?</vt:lpstr>
      <vt:lpstr>LDBC: functionality</vt:lpstr>
      <vt:lpstr>LDBC:organization</vt:lpstr>
      <vt:lpstr>SPB scenario: Semantic Publishing</vt:lpstr>
      <vt:lpstr>SNB Scenario: Facebook/Twitter</vt:lpstr>
      <vt:lpstr>Status</vt:lpstr>
      <vt:lpstr>Agenda</vt:lpstr>
    </vt:vector>
  </TitlesOfParts>
  <Company>DAMA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Laptop3</cp:lastModifiedBy>
  <cp:revision>236</cp:revision>
  <dcterms:created xsi:type="dcterms:W3CDTF">2012-09-21T10:47:05Z</dcterms:created>
  <dcterms:modified xsi:type="dcterms:W3CDTF">2014-04-03T09:34:11Z</dcterms:modified>
</cp:coreProperties>
</file>