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81" r:id="rId4"/>
    <p:sldId id="282" r:id="rId5"/>
    <p:sldId id="284" r:id="rId6"/>
    <p:sldId id="294" r:id="rId7"/>
    <p:sldId id="295" r:id="rId8"/>
    <p:sldId id="262" r:id="rId9"/>
    <p:sldId id="286" r:id="rId10"/>
    <p:sldId id="289" r:id="rId11"/>
    <p:sldId id="290" r:id="rId12"/>
    <p:sldId id="291" r:id="rId13"/>
    <p:sldId id="293" r:id="rId14"/>
    <p:sldId id="297" r:id="rId15"/>
    <p:sldId id="292" r:id="rId16"/>
    <p:sldId id="277" r:id="rId17"/>
    <p:sldId id="296" r:id="rId18"/>
    <p:sldId id="300" r:id="rId19"/>
    <p:sldId id="301" r:id="rId20"/>
    <p:sldId id="280" r:id="rId21"/>
    <p:sldId id="298" r:id="rId22"/>
    <p:sldId id="299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94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3915C-A694-4D7A-A81B-D01CF61C87E0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23E-EB33-4803-9D8C-4E91195CECE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23E-EB33-4803-9D8C-4E91195CEC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A691-7A3B-45BD-8443-0E1F7EFB97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A691-7A3B-45BD-8443-0E1F7EFB97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23E-EB33-4803-9D8C-4E91195CECE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A691-7A3B-45BD-8443-0E1F7EFB97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4391" y="398186"/>
            <a:ext cx="3412759" cy="13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5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3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745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887257" y="6378328"/>
            <a:ext cx="6799543" cy="4571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249260" y="228919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165924"/>
            <a:ext cx="1266263" cy="51624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249260" y="1417638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488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743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499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900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302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177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72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2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9ED-70B5-B742-855C-143C2C0BA11B}" type="datetimeFigureOut">
              <a:rPr lang="es-ES" smtClean="0"/>
              <a:pPr/>
              <a:t>18/11/2012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F999-45D1-9C42-AC15-2EDD82CFB203}" type="slidenum">
              <a:rPr lang="es-ES" smtClean="0"/>
              <a:pPr/>
              <a:t>‹nr.›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3">
            <a:alphaModFix amt="9000"/>
          </a:blip>
          <a:stretch>
            <a:fillRect/>
          </a:stretch>
        </p:blipFill>
        <p:spPr>
          <a:xfrm>
            <a:off x="451038" y="-354472"/>
            <a:ext cx="8339176" cy="73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www.tpc.org/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51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Project </a:t>
            </a:r>
            <a:r>
              <a:rPr lang="es-ES" dirty="0" err="1" smtClean="0"/>
              <a:t>Overview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200" dirty="0" smtClean="0"/>
              <a:t>for the </a:t>
            </a:r>
            <a:r>
              <a:rPr lang="es-ES" sz="3200" dirty="0" err="1" smtClean="0"/>
              <a:t>Technical</a:t>
            </a:r>
            <a:r>
              <a:rPr lang="es-ES" sz="3200" dirty="0" smtClean="0"/>
              <a:t> </a:t>
            </a:r>
            <a:r>
              <a:rPr lang="es-ES" sz="3200" dirty="0" err="1" smtClean="0"/>
              <a:t>User</a:t>
            </a:r>
            <a:r>
              <a:rPr lang="es-ES" sz="3200" dirty="0" smtClean="0"/>
              <a:t> </a:t>
            </a:r>
            <a:r>
              <a:rPr lang="es-ES" sz="3200" dirty="0" err="1" smtClean="0"/>
              <a:t>Community</a:t>
            </a:r>
            <a:r>
              <a:rPr lang="es-ES" sz="3200" dirty="0" smtClean="0"/>
              <a:t> </a:t>
            </a:r>
            <a:br>
              <a:rPr lang="es-ES" sz="3200" dirty="0" smtClean="0"/>
            </a:b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sz="3200" i="1" dirty="0" smtClean="0"/>
              <a:t>Peter Boncz (VU </a:t>
            </a:r>
            <a:r>
              <a:rPr lang="es-ES" sz="3200" i="1" dirty="0" err="1" smtClean="0"/>
              <a:t>Amsterdam</a:t>
            </a:r>
            <a:r>
              <a:rPr lang="es-ES" sz="3200" i="1" dirty="0" smtClean="0"/>
              <a:t>)</a:t>
            </a:r>
            <a:endParaRPr lang="es-ES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6200"/>
            <a:ext cx="6400800" cy="1752600"/>
          </a:xfrm>
        </p:spPr>
        <p:txBody>
          <a:bodyPr/>
          <a:lstStyle/>
          <a:p>
            <a:r>
              <a:rPr lang="es-ES" dirty="0" smtClean="0"/>
              <a:t>Barcelona @ UPC</a:t>
            </a:r>
          </a:p>
          <a:p>
            <a:r>
              <a:rPr lang="es-ES" dirty="0" err="1" smtClean="0"/>
              <a:t>November</a:t>
            </a:r>
            <a:r>
              <a:rPr lang="es-ES" dirty="0" smtClean="0"/>
              <a:t> 19+20, 2012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96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sure the LDBC becomes a strong entity and will continue to operate after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Equip de LDBC with a good initial set of benchmarks, and benchmark results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#1: Strong LDBC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WP1 Internal infrastructure</a:t>
            </a:r>
          </a:p>
          <a:p>
            <a:pPr lvl="1"/>
            <a:r>
              <a:rPr lang="en-US" dirty="0" smtClean="0"/>
              <a:t>Methodological setup, Development portal</a:t>
            </a:r>
          </a:p>
          <a:p>
            <a:r>
              <a:rPr lang="en-US" dirty="0" smtClean="0"/>
              <a:t>WP5 Dissemination </a:t>
            </a:r>
          </a:p>
          <a:p>
            <a:pPr lvl="1"/>
            <a:r>
              <a:rPr lang="en-US" dirty="0" smtClean="0"/>
              <a:t>Vendors, </a:t>
            </a:r>
            <a:r>
              <a:rPr lang="en-US" b="1" dirty="0" smtClean="0">
                <a:solidFill>
                  <a:srgbClr val="FF0000"/>
                </a:solidFill>
              </a:rPr>
              <a:t>Users</a:t>
            </a:r>
            <a:r>
              <a:rPr lang="en-US" dirty="0" smtClean="0"/>
              <a:t>, Academics</a:t>
            </a:r>
          </a:p>
          <a:p>
            <a:r>
              <a:rPr lang="en-US" dirty="0" smtClean="0"/>
              <a:t>WP6 Instilling Procedures</a:t>
            </a:r>
          </a:p>
          <a:p>
            <a:pPr lvl="1"/>
            <a:r>
              <a:rPr lang="en-US" dirty="0" smtClean="0"/>
              <a:t>Auditing, Task Forces, Policies (TAB)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#2: Benchmarks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LDBC Benchmark Task Forces</a:t>
            </a:r>
          </a:p>
          <a:p>
            <a:r>
              <a:rPr lang="en-US" dirty="0" smtClean="0"/>
              <a:t>WP2,3,4 Choke Point Analysis</a:t>
            </a:r>
          </a:p>
          <a:p>
            <a:pPr lvl="1"/>
            <a:r>
              <a:rPr lang="en-US" dirty="0" smtClean="0"/>
              <a:t>Technical analysis, benchmark design,</a:t>
            </a:r>
          </a:p>
          <a:p>
            <a:pPr lvl="1">
              <a:buNone/>
            </a:pPr>
            <a:r>
              <a:rPr lang="en-US" dirty="0" smtClean="0"/>
              <a:t>	data generation, test drivers, benchmark evaluations</a:t>
            </a:r>
          </a:p>
          <a:p>
            <a:r>
              <a:rPr lang="en-US" dirty="0" smtClean="0"/>
              <a:t>WP1 Infrastructure</a:t>
            </a:r>
          </a:p>
          <a:p>
            <a:pPr lvl="1"/>
            <a:r>
              <a:rPr lang="en-US" dirty="0" smtClean="0"/>
              <a:t>Software packaging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Choke Point Analysis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benchmarks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Embed technical challenges in the workload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opportunities to make progress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Model a relevant user scenario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1,2: Choke Point Analysis </a:t>
            </a:r>
            <a:r>
              <a:rPr lang="en-US" dirty="0" smtClean="0">
                <a:sym typeface="Wingdings" pitchFamily="2" charset="2"/>
              </a:rPr>
              <a:t>research (WP2,3,4)</a:t>
            </a:r>
          </a:p>
          <a:p>
            <a:pPr lvl="1">
              <a:buNone/>
            </a:pPr>
            <a:r>
              <a:rPr lang="en-US" dirty="0" smtClean="0"/>
              <a:t>3:		  </a:t>
            </a:r>
            <a:r>
              <a:rPr lang="en-US" b="1" dirty="0" smtClean="0">
                <a:solidFill>
                  <a:srgbClr val="FF0000"/>
                </a:solidFill>
              </a:rPr>
              <a:t>Technical User Community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Choke Points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Choke </a:t>
            </a:r>
            <a:r>
              <a:rPr lang="en-US" dirty="0" smtClean="0"/>
              <a:t>Points are the pain points in current technology</a:t>
            </a:r>
          </a:p>
          <a:p>
            <a:pPr lvl="1"/>
            <a:r>
              <a:rPr lang="en-US" dirty="0" smtClean="0"/>
              <a:t>insights </a:t>
            </a:r>
            <a:r>
              <a:rPr lang="en-US" dirty="0" smtClean="0"/>
              <a:t>from </a:t>
            </a:r>
            <a:r>
              <a:rPr lang="en-US" dirty="0" smtClean="0"/>
              <a:t>technology experts</a:t>
            </a:r>
            <a:endParaRPr lang="en-US" dirty="0" smtClean="0"/>
          </a:p>
          <a:p>
            <a:r>
              <a:rPr lang="en-US" dirty="0" smtClean="0"/>
              <a:t>Choosing choke points well</a:t>
            </a:r>
          </a:p>
          <a:p>
            <a:pPr lvl="1"/>
            <a:r>
              <a:rPr lang="en-US" dirty="0" smtClean="0"/>
              <a:t>Aim: stimulate innovation in key areas</a:t>
            </a:r>
          </a:p>
          <a:p>
            <a:pPr lvl="1"/>
            <a:r>
              <a:rPr lang="en-US" dirty="0" smtClean="0"/>
              <a:t>Setting realistic goals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Task Forces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Model of LDBC Foundation</a:t>
            </a:r>
          </a:p>
          <a:p>
            <a:pPr lvl="1"/>
            <a:r>
              <a:rPr lang="en-US" dirty="0" smtClean="0"/>
              <a:t>Technical Experts + TUC focusing on a use case</a:t>
            </a:r>
          </a:p>
          <a:p>
            <a:r>
              <a:rPr lang="en-US" dirty="0" smtClean="0"/>
              <a:t>Also Used in This project</a:t>
            </a:r>
          </a:p>
          <a:p>
            <a:pPr lvl="1"/>
            <a:r>
              <a:rPr lang="en-US" dirty="0" smtClean="0"/>
              <a:t>Matrix organization: experts = WP2,3,4</a:t>
            </a:r>
          </a:p>
          <a:p>
            <a:r>
              <a:rPr lang="en-US" dirty="0" smtClean="0"/>
              <a:t>Benchmark Adoption Process</a:t>
            </a:r>
          </a:p>
          <a:p>
            <a:pPr lvl="1"/>
            <a:r>
              <a:rPr lang="en-US" dirty="0" smtClean="0"/>
              <a:t>Proposal, Design, Implementation, Roll-Out</a:t>
            </a:r>
          </a:p>
          <a:p>
            <a:pPr lvl="1"/>
            <a:r>
              <a:rPr lang="en-US" dirty="0" smtClean="0"/>
              <a:t>Controlled by LDBC TAB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Organization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 project reporting activities (WPs)</a:t>
            </a:r>
          </a:p>
          <a:p>
            <a:r>
              <a:rPr lang="en-US" dirty="0" smtClean="0"/>
              <a:t>LDBC benchmark task force activities (TFs)</a:t>
            </a:r>
            <a:endParaRPr lang="en-US" dirty="0"/>
          </a:p>
        </p:txBody>
      </p:sp>
      <p:grpSp>
        <p:nvGrpSpPr>
          <p:cNvPr id="44" name="Groep 43"/>
          <p:cNvGrpSpPr/>
          <p:nvPr/>
        </p:nvGrpSpPr>
        <p:grpSpPr>
          <a:xfrm>
            <a:off x="1411189" y="2920121"/>
            <a:ext cx="7062748" cy="3005654"/>
            <a:chOff x="1411189" y="2920121"/>
            <a:chExt cx="7062748" cy="3005654"/>
          </a:xfrm>
        </p:grpSpPr>
        <p:sp>
          <p:nvSpPr>
            <p:cNvPr id="4" name="Afgeronde rechthoek 3"/>
            <p:cNvSpPr/>
            <p:nvPr/>
          </p:nvSpPr>
          <p:spPr>
            <a:xfrm>
              <a:off x="2576931" y="3705089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2576931" y="4500732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576931" y="5248879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fgeronde rechthoek 6"/>
            <p:cNvSpPr/>
            <p:nvPr/>
          </p:nvSpPr>
          <p:spPr>
            <a:xfrm>
              <a:off x="3275596" y="4094992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fgeronde rechthoek 7"/>
            <p:cNvSpPr/>
            <p:nvPr/>
          </p:nvSpPr>
          <p:spPr>
            <a:xfrm>
              <a:off x="3964360" y="3691232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fgeronde rechthoek 8"/>
            <p:cNvSpPr/>
            <p:nvPr/>
          </p:nvSpPr>
          <p:spPr>
            <a:xfrm>
              <a:off x="3275596" y="3703110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fgeronde rechthoek 9"/>
            <p:cNvSpPr/>
            <p:nvPr/>
          </p:nvSpPr>
          <p:spPr>
            <a:xfrm>
              <a:off x="3275596" y="4488860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fgeronde rechthoek 11"/>
            <p:cNvSpPr/>
            <p:nvPr/>
          </p:nvSpPr>
          <p:spPr>
            <a:xfrm>
              <a:off x="3964360" y="4522503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fgeronde rechthoek 12"/>
            <p:cNvSpPr/>
            <p:nvPr/>
          </p:nvSpPr>
          <p:spPr>
            <a:xfrm>
              <a:off x="3976235" y="5235025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fgeronde rechthoek 13"/>
            <p:cNvSpPr/>
            <p:nvPr/>
          </p:nvSpPr>
          <p:spPr>
            <a:xfrm>
              <a:off x="4603650" y="4116763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fgeronde rechthoek 14"/>
            <p:cNvSpPr/>
            <p:nvPr/>
          </p:nvSpPr>
          <p:spPr>
            <a:xfrm>
              <a:off x="4603650" y="4510631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hoek 17"/>
            <p:cNvSpPr/>
            <p:nvPr/>
          </p:nvSpPr>
          <p:spPr>
            <a:xfrm>
              <a:off x="2375050" y="3679357"/>
              <a:ext cx="1983180" cy="310739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0" name="Rechthoek 19"/>
            <p:cNvSpPr/>
            <p:nvPr/>
          </p:nvSpPr>
          <p:spPr>
            <a:xfrm>
              <a:off x="3222152" y="4083117"/>
              <a:ext cx="1690255" cy="310739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echthoek 20"/>
            <p:cNvSpPr/>
            <p:nvPr/>
          </p:nvSpPr>
          <p:spPr>
            <a:xfrm>
              <a:off x="2527449" y="4484899"/>
              <a:ext cx="2384957" cy="310739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3" name="Rechthoek 22"/>
            <p:cNvSpPr/>
            <p:nvPr/>
          </p:nvSpPr>
          <p:spPr>
            <a:xfrm>
              <a:off x="3275597" y="4864906"/>
              <a:ext cx="688764" cy="310739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527450" y="5209293"/>
              <a:ext cx="2384957" cy="310739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5" name="Rechthoek 24"/>
            <p:cNvSpPr/>
            <p:nvPr/>
          </p:nvSpPr>
          <p:spPr>
            <a:xfrm>
              <a:off x="2551200" y="3503209"/>
              <a:ext cx="298863" cy="219693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" name="Rechthoek 25"/>
            <p:cNvSpPr/>
            <p:nvPr/>
          </p:nvSpPr>
          <p:spPr>
            <a:xfrm>
              <a:off x="3263722" y="3503209"/>
              <a:ext cx="298863" cy="219693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9" name="Rechthoek 28"/>
            <p:cNvSpPr/>
            <p:nvPr/>
          </p:nvSpPr>
          <p:spPr>
            <a:xfrm>
              <a:off x="3952485" y="3503209"/>
              <a:ext cx="298863" cy="219693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0" name="Rechthoek 29"/>
            <p:cNvSpPr/>
            <p:nvPr/>
          </p:nvSpPr>
          <p:spPr>
            <a:xfrm>
              <a:off x="4591775" y="3503209"/>
              <a:ext cx="298863" cy="219693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32" name="Rechte verbindingslijn 31"/>
            <p:cNvCxnSpPr/>
            <p:nvPr/>
          </p:nvCxnSpPr>
          <p:spPr>
            <a:xfrm>
              <a:off x="2101918" y="3289453"/>
              <a:ext cx="3384467" cy="0"/>
            </a:xfrm>
            <a:prstGeom prst="line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2101918" y="3289453"/>
              <a:ext cx="0" cy="2636322"/>
            </a:xfrm>
            <a:prstGeom prst="line">
              <a:avLst/>
            </a:prstGeom>
            <a:ln w="762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kstvak 35"/>
            <p:cNvSpPr txBox="1"/>
            <p:nvPr/>
          </p:nvSpPr>
          <p:spPr>
            <a:xfrm>
              <a:off x="2101918" y="2920121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    WP1      WP2     WP3     WP4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1413164" y="3597014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TF1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8" name="Tekstvak 37"/>
            <p:cNvSpPr txBox="1"/>
            <p:nvPr/>
          </p:nvSpPr>
          <p:spPr>
            <a:xfrm>
              <a:off x="1411189" y="400197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TF2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1411189" y="439385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TF3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0" name="Tekstvak 39"/>
            <p:cNvSpPr txBox="1"/>
            <p:nvPr/>
          </p:nvSpPr>
          <p:spPr>
            <a:xfrm>
              <a:off x="1413164" y="4806313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TF4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1413164" y="515070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TF5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2" name="Afgeronde rechthoek 41"/>
            <p:cNvSpPr/>
            <p:nvPr/>
          </p:nvSpPr>
          <p:spPr>
            <a:xfrm>
              <a:off x="5852557" y="4116763"/>
              <a:ext cx="249382" cy="2612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kstvak 42"/>
            <p:cNvSpPr txBox="1"/>
            <p:nvPr/>
          </p:nvSpPr>
          <p:spPr>
            <a:xfrm>
              <a:off x="6281285" y="3986917"/>
              <a:ext cx="2192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(part of) deliverable/</a:t>
              </a:r>
            </a:p>
            <a:p>
              <a:r>
                <a:rPr lang="en-US" b="1" dirty="0" smtClean="0">
                  <a:solidFill>
                    <a:srgbClr val="0070C0"/>
                  </a:solidFill>
                </a:rPr>
                <a:t>task force artifact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Force Activities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Requirements analysis and use case selection. </a:t>
            </a:r>
          </a:p>
          <a:p>
            <a:pPr lvl="1"/>
            <a:r>
              <a:rPr lang="en-US" dirty="0" smtClean="0"/>
              <a:t>The output is a requirements document.</a:t>
            </a:r>
          </a:p>
          <a:p>
            <a:r>
              <a:rPr lang="en-US" dirty="0" smtClean="0"/>
              <a:t>Benchmark specification. The output is a design document. It includes </a:t>
            </a:r>
          </a:p>
          <a:p>
            <a:pPr lvl="1"/>
            <a:r>
              <a:rPr lang="en-US" dirty="0" smtClean="0"/>
              <a:t>dataset selection (and/or data generator design), </a:t>
            </a:r>
          </a:p>
          <a:p>
            <a:pPr lvl="1"/>
            <a:r>
              <a:rPr lang="en-US" dirty="0" smtClean="0"/>
              <a:t>a proposed workload, </a:t>
            </a:r>
          </a:p>
          <a:p>
            <a:pPr lvl="1"/>
            <a:r>
              <a:rPr lang="en-US" dirty="0" smtClean="0"/>
              <a:t>proposed metrics, and </a:t>
            </a:r>
          </a:p>
          <a:p>
            <a:pPr lvl="1"/>
            <a:r>
              <a:rPr lang="en-US" dirty="0" smtClean="0"/>
              <a:t>a proposed reporting format.</a:t>
            </a:r>
          </a:p>
          <a:p>
            <a:r>
              <a:rPr lang="en-US" dirty="0" smtClean="0"/>
              <a:t>Benchmark implementation. </a:t>
            </a:r>
          </a:p>
          <a:p>
            <a:pPr lvl="1"/>
            <a:r>
              <a:rPr lang="en-US" dirty="0" smtClean="0"/>
              <a:t>This includes tool development and </a:t>
            </a:r>
          </a:p>
          <a:p>
            <a:pPr lvl="1"/>
            <a:r>
              <a:rPr lang="en-US" dirty="0" smtClean="0"/>
              <a:t>test evaluations (</a:t>
            </a:r>
            <a:r>
              <a:rPr lang="en-US" dirty="0" err="1" smtClean="0"/>
              <a:t>i.e.the</a:t>
            </a:r>
            <a:r>
              <a:rPr lang="en-US" dirty="0" smtClean="0"/>
              <a:t> running of the preliminary benchmark on a number of systems and an analysis of the results).</a:t>
            </a:r>
          </a:p>
          <a:p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Creating auditing guide</a:t>
            </a:r>
          </a:p>
          <a:p>
            <a:pPr lvl="1"/>
            <a:r>
              <a:rPr lang="en-US" dirty="0" smtClean="0"/>
              <a:t>Training the Auditors</a:t>
            </a:r>
          </a:p>
          <a:p>
            <a:pPr lvl="1"/>
            <a:r>
              <a:rPr lang="en-US" dirty="0" smtClean="0"/>
              <a:t>Auditing the first reference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expect from you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	to task forces</a:t>
            </a:r>
          </a:p>
          <a:p>
            <a:pPr lvl="1"/>
            <a:r>
              <a:rPr lang="en-US" dirty="0" smtClean="0"/>
              <a:t>By commenting on proposals, specifications</a:t>
            </a:r>
          </a:p>
          <a:p>
            <a:pPr lvl="1"/>
            <a:r>
              <a:rPr lang="en-US" dirty="0" smtClean="0"/>
              <a:t>By being an external member</a:t>
            </a:r>
          </a:p>
          <a:p>
            <a:r>
              <a:rPr lang="en-US" dirty="0" smtClean="0"/>
              <a:t>Benchmark scenarios</a:t>
            </a:r>
          </a:p>
          <a:p>
            <a:pPr lvl="1"/>
            <a:r>
              <a:rPr lang="en-US" dirty="0" smtClean="0"/>
              <a:t>Data sets or describing datasets</a:t>
            </a:r>
          </a:p>
          <a:p>
            <a:pPr lvl="1"/>
            <a:r>
              <a:rPr lang="en-US" dirty="0" smtClean="0"/>
              <a:t>Workloads or describing workloads</a:t>
            </a:r>
          </a:p>
          <a:p>
            <a:pPr lvl="1"/>
            <a:r>
              <a:rPr lang="en-US" dirty="0" smtClean="0"/>
              <a:t>Proposing and commenting on metrics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Participate in Workshops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SIGMOD, </a:t>
            </a:r>
            <a:r>
              <a:rPr lang="en-US" dirty="0" err="1" smtClean="0"/>
              <a:t>june</a:t>
            </a:r>
            <a:r>
              <a:rPr lang="en-US" dirty="0" smtClean="0"/>
              <a:t> 23, 2013, New York: GRADES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LDBC will provide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Access to TUC wiki with benchmark information</a:t>
            </a:r>
          </a:p>
          <a:p>
            <a:r>
              <a:rPr lang="en-US" dirty="0" smtClean="0"/>
              <a:t>Benchmark development Task force information</a:t>
            </a:r>
          </a:p>
          <a:p>
            <a:pPr lvl="1"/>
            <a:r>
              <a:rPr lang="en-US" dirty="0" smtClean="0"/>
              <a:t>Logistics</a:t>
            </a:r>
          </a:p>
          <a:p>
            <a:pPr lvl="1"/>
            <a:r>
              <a:rPr lang="en-US" dirty="0" smtClean="0"/>
              <a:t>Benchmark designs</a:t>
            </a:r>
          </a:p>
          <a:p>
            <a:pPr lvl="1"/>
            <a:r>
              <a:rPr lang="en-US" dirty="0" smtClean="0"/>
              <a:t>Discussion on benchmark designs</a:t>
            </a:r>
          </a:p>
          <a:p>
            <a:pPr lvl="1"/>
            <a:r>
              <a:rPr lang="en-US" dirty="0" smtClean="0"/>
              <a:t>Preliminary benchmark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6m reports on the progress of the project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..influence the LDBC.. Influence the industry!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RDF and Graph DB technology a credible and more widely adopted technology in IT and Big Data</a:t>
            </a:r>
          </a:p>
          <a:p>
            <a:r>
              <a:rPr lang="en-US" sz="2800" dirty="0" smtClean="0"/>
              <a:t>Stimulate technical advances by making progress visible through benchmarking</a:t>
            </a:r>
          </a:p>
          <a:p>
            <a:r>
              <a:rPr lang="en-US" sz="2800" dirty="0" smtClean="0"/>
              <a:t>Give a set of young and growing EU high tech companies the opportunity to become more prominent in this emerging industry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 Timeline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95200"/>
            <a:ext cx="8229600" cy="4525963"/>
          </a:xfrm>
        </p:spPr>
        <p:txBody>
          <a:bodyPr numCol="2"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M1:</a:t>
            </a:r>
          </a:p>
          <a:p>
            <a:r>
              <a:rPr lang="en-US" sz="1600" dirty="0" smtClean="0"/>
              <a:t>Project fact sheet </a:t>
            </a:r>
          </a:p>
          <a:p>
            <a:pPr>
              <a:buNone/>
            </a:pPr>
            <a:r>
              <a:rPr lang="en-US" sz="1600" dirty="0" smtClean="0"/>
              <a:t>M6:</a:t>
            </a:r>
          </a:p>
          <a:p>
            <a:r>
              <a:rPr lang="en-US" sz="1600" dirty="0" smtClean="0"/>
              <a:t>LDBC entity created (4 vendors)</a:t>
            </a:r>
          </a:p>
          <a:p>
            <a:r>
              <a:rPr lang="en-US" sz="1600" dirty="0" smtClean="0"/>
              <a:t>Quality Plan</a:t>
            </a:r>
          </a:p>
          <a:p>
            <a:pPr>
              <a:buNone/>
            </a:pPr>
            <a:r>
              <a:rPr lang="en-US" sz="1600" dirty="0" smtClean="0"/>
              <a:t>M12: </a:t>
            </a:r>
          </a:p>
          <a:p>
            <a:r>
              <a:rPr lang="en-US" sz="1600" dirty="0" smtClean="0"/>
              <a:t>2 Task Forces started with initial results</a:t>
            </a:r>
          </a:p>
          <a:p>
            <a:r>
              <a:rPr lang="en-US" sz="1600" dirty="0" smtClean="0"/>
              <a:t>EU report + EU review</a:t>
            </a:r>
          </a:p>
          <a:p>
            <a:r>
              <a:rPr lang="en-US" sz="1600" dirty="0" smtClean="0"/>
              <a:t>IPR plan</a:t>
            </a:r>
          </a:p>
          <a:p>
            <a:pPr>
              <a:buNone/>
            </a:pPr>
            <a:r>
              <a:rPr lang="en-US" sz="1600" dirty="0" smtClean="0"/>
              <a:t>M15</a:t>
            </a:r>
          </a:p>
          <a:p>
            <a:r>
              <a:rPr lang="en-US" sz="1600" dirty="0" smtClean="0"/>
              <a:t>2 LDBC council meetings</a:t>
            </a:r>
          </a:p>
          <a:p>
            <a:r>
              <a:rPr lang="en-US" sz="1600" dirty="0" smtClean="0"/>
              <a:t>2 TUC meetings</a:t>
            </a:r>
          </a:p>
          <a:p>
            <a:r>
              <a:rPr lang="en-US" sz="1600" dirty="0" smtClean="0"/>
              <a:t>1-2 scientific workshops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M24:</a:t>
            </a:r>
          </a:p>
          <a:p>
            <a:r>
              <a:rPr lang="en-US" sz="1600" dirty="0" smtClean="0"/>
              <a:t>auditor training start</a:t>
            </a:r>
          </a:p>
          <a:p>
            <a:pPr>
              <a:buNone/>
            </a:pPr>
            <a:r>
              <a:rPr lang="en-US" sz="1600" dirty="0" smtClean="0"/>
              <a:t>M27:</a:t>
            </a:r>
          </a:p>
          <a:p>
            <a:r>
              <a:rPr lang="en-US" sz="1600" dirty="0" smtClean="0"/>
              <a:t>4 LDBC council meetings tot.</a:t>
            </a:r>
          </a:p>
          <a:p>
            <a:r>
              <a:rPr lang="en-US" sz="1600" dirty="0" smtClean="0"/>
              <a:t>4 TUC meetings total</a:t>
            </a:r>
          </a:p>
          <a:p>
            <a:r>
              <a:rPr lang="en-US" sz="1600" dirty="0" smtClean="0"/>
              <a:t>2-3 scientific workshops total</a:t>
            </a:r>
          </a:p>
          <a:p>
            <a:pPr>
              <a:buNone/>
            </a:pPr>
            <a:r>
              <a:rPr lang="en-US" sz="1600" dirty="0" smtClean="0"/>
              <a:t>M30: </a:t>
            </a:r>
          </a:p>
          <a:p>
            <a:r>
              <a:rPr lang="en-US" sz="1600" dirty="0" smtClean="0"/>
              <a:t>5 LDBC council meetings tot.</a:t>
            </a:r>
          </a:p>
          <a:p>
            <a:r>
              <a:rPr lang="en-US" sz="1600" dirty="0" smtClean="0"/>
              <a:t>5 TUC meetings total</a:t>
            </a:r>
          </a:p>
          <a:p>
            <a:r>
              <a:rPr lang="en-US" sz="1600" dirty="0" smtClean="0"/>
              <a:t>10 vendors in LDBC entity</a:t>
            </a:r>
          </a:p>
          <a:p>
            <a:r>
              <a:rPr lang="en-US" sz="1600" dirty="0" smtClean="0"/>
              <a:t>Auditors audit 8 benchmark results</a:t>
            </a:r>
          </a:p>
          <a:p>
            <a:r>
              <a:rPr lang="en-US" sz="1600" dirty="0" smtClean="0"/>
              <a:t>20 TUC members, 4 workloads described</a:t>
            </a:r>
          </a:p>
          <a:p>
            <a:r>
              <a:rPr lang="en-US" sz="1600" dirty="0" smtClean="0"/>
              <a:t>3 scientific workshops total</a:t>
            </a:r>
          </a:p>
          <a:p>
            <a:r>
              <a:rPr lang="en-US" sz="1600" dirty="0" smtClean="0"/>
              <a:t>standardization report</a:t>
            </a:r>
            <a:endParaRPr lang="en-US" sz="1600" dirty="0"/>
          </a:p>
        </p:txBody>
      </p:sp>
      <p:sp>
        <p:nvSpPr>
          <p:cNvPr id="4" name="Tekstvak 3"/>
          <p:cNvSpPr txBox="1"/>
          <p:nvPr/>
        </p:nvSpPr>
        <p:spPr>
          <a:xfrm>
            <a:off x="7659583" y="1493325"/>
            <a:ext cx="1543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M6+M12+M24 </a:t>
            </a:r>
          </a:p>
          <a:p>
            <a:r>
              <a:rPr lang="en-US" sz="1400" dirty="0" smtClean="0"/>
              <a:t>development portal</a:t>
            </a:r>
          </a:p>
          <a:p>
            <a:endParaRPr lang="en-US" sz="1400" dirty="0" smtClean="0"/>
          </a:p>
          <a:p>
            <a:r>
              <a:rPr lang="en-US" sz="1400" dirty="0" smtClean="0"/>
              <a:t>M24+M30</a:t>
            </a:r>
          </a:p>
          <a:p>
            <a:r>
              <a:rPr lang="en-US" sz="1400" dirty="0" smtClean="0"/>
              <a:t>benchmark </a:t>
            </a:r>
          </a:p>
          <a:p>
            <a:r>
              <a:rPr lang="en-US" sz="1400" dirty="0" smtClean="0"/>
              <a:t>software releases</a:t>
            </a:r>
          </a:p>
          <a:p>
            <a:endParaRPr lang="en-US" sz="1400" dirty="0" smtClean="0"/>
          </a:p>
          <a:p>
            <a:r>
              <a:rPr lang="en-US" sz="1400" dirty="0" smtClean="0"/>
              <a:t>M3+M18  </a:t>
            </a:r>
          </a:p>
          <a:p>
            <a:r>
              <a:rPr lang="en-US" sz="1400" dirty="0" smtClean="0"/>
              <a:t>public LDBC </a:t>
            </a:r>
          </a:p>
          <a:p>
            <a:r>
              <a:rPr lang="en-US" sz="1400" dirty="0" smtClean="0"/>
              <a:t>portal</a:t>
            </a:r>
          </a:p>
          <a:p>
            <a:endParaRPr lang="en-US" sz="1400" dirty="0" smtClean="0"/>
          </a:p>
          <a:p>
            <a:r>
              <a:rPr lang="en-US" sz="1400" dirty="0" smtClean="0"/>
              <a:t>M1-M30 </a:t>
            </a:r>
          </a:p>
          <a:p>
            <a:r>
              <a:rPr lang="en-US" sz="1400" dirty="0" smtClean="0"/>
              <a:t>end user</a:t>
            </a:r>
          </a:p>
          <a:p>
            <a:r>
              <a:rPr lang="en-US" sz="1400" dirty="0" smtClean="0"/>
              <a:t>dissemination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to know each other better</a:t>
            </a:r>
          </a:p>
          <a:p>
            <a:pPr lvl="1"/>
            <a:r>
              <a:rPr lang="en-US" dirty="0" smtClean="0"/>
              <a:t>Learn how RDF and graph DB technology is used</a:t>
            </a:r>
          </a:p>
          <a:p>
            <a:r>
              <a:rPr lang="en-US" dirty="0" smtClean="0"/>
              <a:t>Discuss topics of possible benchmarks</a:t>
            </a:r>
          </a:p>
          <a:p>
            <a:pPr lvl="1"/>
            <a:r>
              <a:rPr lang="en-US" dirty="0" smtClean="0"/>
              <a:t>Benchmark scenarios (data, workload)</a:t>
            </a:r>
          </a:p>
          <a:p>
            <a:pPr lvl="1"/>
            <a:r>
              <a:rPr lang="en-US" dirty="0" smtClean="0"/>
              <a:t>Choke points</a:t>
            </a:r>
          </a:p>
          <a:p>
            <a:r>
              <a:rPr lang="en-US" dirty="0" smtClean="0"/>
              <a:t>Provide feedback on Task Force Proposals</a:t>
            </a:r>
          </a:p>
          <a:p>
            <a:pPr lvl="1"/>
            <a:r>
              <a:rPr lang="en-US" dirty="0" smtClean="0"/>
              <a:t>Detailed discussion tomorrow</a:t>
            </a:r>
          </a:p>
          <a:p>
            <a:pPr lvl="1"/>
            <a:r>
              <a:rPr lang="en-US" dirty="0" smtClean="0"/>
              <a:t>Decision time: soon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09:00 </a:t>
            </a:r>
            <a:r>
              <a:rPr lang="nl-NL" dirty="0" err="1" smtClean="0"/>
              <a:t>Welcome</a:t>
            </a:r>
            <a:r>
              <a:rPr lang="nl-NL" dirty="0" smtClean="0"/>
              <a:t> </a:t>
            </a:r>
          </a:p>
          <a:p>
            <a:r>
              <a:rPr lang="nl-NL" b="1" dirty="0" smtClean="0">
                <a:solidFill>
                  <a:srgbClr val="FF0000"/>
                </a:solidFill>
              </a:rPr>
              <a:t>09:30 Project </a:t>
            </a:r>
            <a:r>
              <a:rPr lang="nl-NL" b="1" dirty="0" err="1" smtClean="0">
                <a:solidFill>
                  <a:srgbClr val="FF0000"/>
                </a:solidFill>
              </a:rPr>
              <a:t>overview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dirty="0" smtClean="0"/>
              <a:t>10:30 </a:t>
            </a:r>
            <a:r>
              <a:rPr lang="nl-NL" dirty="0" err="1" smtClean="0"/>
              <a:t>Coffee</a:t>
            </a:r>
            <a:r>
              <a:rPr lang="nl-NL" dirty="0" smtClean="0"/>
              <a:t> break</a:t>
            </a:r>
          </a:p>
          <a:p>
            <a:r>
              <a:rPr lang="nl-NL" dirty="0" smtClean="0"/>
              <a:t>11:00 </a:t>
            </a:r>
            <a:r>
              <a:rPr lang="nl-NL" dirty="0" err="1" smtClean="0"/>
              <a:t>Technology</a:t>
            </a:r>
            <a:r>
              <a:rPr lang="nl-NL" dirty="0" smtClean="0"/>
              <a:t> User </a:t>
            </a:r>
            <a:r>
              <a:rPr lang="nl-NL" dirty="0" err="1" smtClean="0"/>
              <a:t>talks</a:t>
            </a:r>
            <a:r>
              <a:rPr lang="nl-NL" dirty="0" smtClean="0"/>
              <a:t> </a:t>
            </a:r>
          </a:p>
          <a:p>
            <a:r>
              <a:rPr lang="nl-NL" dirty="0" smtClean="0"/>
              <a:t>13:00 Lunch</a:t>
            </a:r>
          </a:p>
          <a:p>
            <a:r>
              <a:rPr lang="nl-NL" dirty="0" smtClean="0"/>
              <a:t>14:00 </a:t>
            </a:r>
            <a:r>
              <a:rPr lang="nl-NL" dirty="0" err="1" smtClean="0"/>
              <a:t>Technology</a:t>
            </a:r>
            <a:r>
              <a:rPr lang="nl-NL" dirty="0" smtClean="0"/>
              <a:t> User </a:t>
            </a:r>
            <a:r>
              <a:rPr lang="nl-NL" dirty="0" err="1" smtClean="0"/>
              <a:t>talks</a:t>
            </a:r>
            <a:r>
              <a:rPr lang="nl-NL" dirty="0" smtClean="0"/>
              <a:t> </a:t>
            </a:r>
          </a:p>
          <a:p>
            <a:r>
              <a:rPr lang="nl-NL" dirty="0" smtClean="0"/>
              <a:t>15:00 </a:t>
            </a:r>
            <a:r>
              <a:rPr lang="nl-NL" dirty="0" err="1" smtClean="0"/>
              <a:t>Use</a:t>
            </a:r>
            <a:r>
              <a:rPr lang="nl-NL" dirty="0" smtClean="0"/>
              <a:t> case </a:t>
            </a:r>
            <a:r>
              <a:rPr lang="nl-NL" dirty="0" err="1" smtClean="0"/>
              <a:t>discussions</a:t>
            </a:r>
            <a:r>
              <a:rPr lang="nl-NL" dirty="0" smtClean="0"/>
              <a:t> </a:t>
            </a:r>
          </a:p>
          <a:p>
            <a:r>
              <a:rPr lang="nl-NL" dirty="0" smtClean="0"/>
              <a:t>16:00 </a:t>
            </a:r>
            <a:r>
              <a:rPr lang="nl-NL" dirty="0" err="1" smtClean="0"/>
              <a:t>Task</a:t>
            </a:r>
            <a:r>
              <a:rPr lang="nl-NL" dirty="0" smtClean="0"/>
              <a:t> </a:t>
            </a:r>
            <a:r>
              <a:rPr lang="nl-NL" dirty="0" err="1" smtClean="0"/>
              <a:t>force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</a:t>
            </a:r>
          </a:p>
          <a:p>
            <a:r>
              <a:rPr lang="nl-NL" dirty="0" smtClean="0"/>
              <a:t>17:00 Finish</a:t>
            </a:r>
          </a:p>
          <a:p>
            <a:r>
              <a:rPr lang="nl-NL" dirty="0" smtClean="0"/>
              <a:t>20:00 </a:t>
            </a:r>
            <a:r>
              <a:rPr lang="nl-NL" dirty="0" err="1" smtClean="0"/>
              <a:t>Social</a:t>
            </a:r>
            <a:r>
              <a:rPr lang="nl-NL" dirty="0" smtClean="0"/>
              <a:t> </a:t>
            </a:r>
            <a:r>
              <a:rPr lang="nl-NL" dirty="0" err="1" smtClean="0"/>
              <a:t>dinner</a:t>
            </a:r>
            <a:r>
              <a:rPr lang="nl-NL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5472608" y="2023263"/>
            <a:ext cx="348138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competing products comparable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accelerate progress, make technology viable</a:t>
            </a:r>
          </a:p>
          <a:p>
            <a:endParaRPr lang="en-US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Benchmarking?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043854"/>
            <a:ext cx="5472608" cy="38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755172" y="5281463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© Jim Gray, 2005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 Benchmarking?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Standard test to measure and understand how technology performs</a:t>
            </a:r>
          </a:p>
          <a:p>
            <a:r>
              <a:rPr lang="en-US" sz="1800" dirty="0" smtClean="0"/>
              <a:t>Dataset definition</a:t>
            </a:r>
          </a:p>
          <a:p>
            <a:pPr lvl="1"/>
            <a:r>
              <a:rPr lang="en-US" sz="1600" dirty="0" smtClean="0"/>
              <a:t>at various scales (100GB, 300GB, 1TB, 3TB, etc)</a:t>
            </a:r>
          </a:p>
          <a:p>
            <a:pPr lvl="1"/>
            <a:r>
              <a:rPr lang="en-US" sz="1600" dirty="0" err="1" smtClean="0"/>
              <a:t>mimicks</a:t>
            </a:r>
            <a:r>
              <a:rPr lang="en-US" sz="1600" dirty="0" smtClean="0"/>
              <a:t> a recognizable relevant </a:t>
            </a:r>
            <a:r>
              <a:rPr lang="en-US" sz="1600" b="1" dirty="0" smtClean="0"/>
              <a:t>usage scenario</a:t>
            </a:r>
          </a:p>
          <a:p>
            <a:r>
              <a:rPr lang="en-US" sz="1800" dirty="0" smtClean="0"/>
              <a:t>Database Queries</a:t>
            </a:r>
          </a:p>
          <a:p>
            <a:pPr lvl="1"/>
            <a:r>
              <a:rPr lang="en-US" sz="1600" dirty="0" smtClean="0"/>
              <a:t>often between 10-100 queries, with parameters</a:t>
            </a:r>
          </a:p>
          <a:p>
            <a:pPr lvl="1"/>
            <a:r>
              <a:rPr lang="en-US" sz="1600" dirty="0" smtClean="0"/>
              <a:t>+ rules/programs that specify how these queries are posed</a:t>
            </a:r>
          </a:p>
          <a:p>
            <a:r>
              <a:rPr lang="en-US" sz="1800" dirty="0" smtClean="0"/>
              <a:t>Result Metrics</a:t>
            </a:r>
          </a:p>
          <a:p>
            <a:pPr lvl="1"/>
            <a:r>
              <a:rPr lang="en-US" sz="1600" dirty="0" smtClean="0"/>
              <a:t>a number to understand the result	</a:t>
            </a:r>
          </a:p>
          <a:p>
            <a:pPr lvl="1"/>
            <a:r>
              <a:rPr lang="en-US" sz="1600" dirty="0" err="1" smtClean="0"/>
              <a:t>tps</a:t>
            </a:r>
            <a:r>
              <a:rPr lang="en-US" sz="1600" dirty="0" smtClean="0"/>
              <a:t>			= “transactions/second” </a:t>
            </a:r>
          </a:p>
          <a:p>
            <a:pPr lvl="1">
              <a:buNone/>
            </a:pPr>
            <a:r>
              <a:rPr lang="en-US" sz="1600" dirty="0" smtClean="0"/>
              <a:t>	$/</a:t>
            </a:r>
            <a:r>
              <a:rPr lang="en-US" sz="1600" dirty="0" err="1" smtClean="0"/>
              <a:t>QphH@size</a:t>
            </a:r>
            <a:r>
              <a:rPr lang="en-US" sz="1600" dirty="0" smtClean="0"/>
              <a:t>	= “price per query per hour”</a:t>
            </a:r>
          </a:p>
          <a:p>
            <a:r>
              <a:rPr lang="en-US" sz="1800" dirty="0" smtClean="0"/>
              <a:t>Audit Rules</a:t>
            </a:r>
          </a:p>
          <a:p>
            <a:pPr lvl="1"/>
            <a:r>
              <a:rPr lang="en-US" sz="1600" dirty="0" smtClean="0"/>
              <a:t>allow results to be checked by independent auditors</a:t>
            </a:r>
          </a:p>
          <a:p>
            <a:pPr lvl="1"/>
            <a:r>
              <a:rPr lang="en-US" sz="1600" dirty="0" smtClean="0"/>
              <a:t>prevent/limit cheating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294967295"/>
          </p:nvPr>
        </p:nvSpPr>
        <p:spPr>
          <a:xfrm>
            <a:off x="467544" y="6375608"/>
            <a:ext cx="5256584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Ying Zhang</a:t>
            </a:r>
            <a:r>
              <a:rPr lang="en-US" b="1" dirty="0" smtClean="0"/>
              <a:t>, Peter Boncz </a:t>
            </a:r>
            <a:r>
              <a:rPr lang="en-US" dirty="0" smtClean="0"/>
              <a:t>– Benchmarking Linked Open Data Technology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4294967295"/>
          </p:nvPr>
        </p:nvSpPr>
        <p:spPr>
          <a:xfrm>
            <a:off x="6156176" y="6375608"/>
            <a:ext cx="2533672" cy="365760"/>
          </a:xfrm>
          <a:prstGeom prst="rect">
            <a:avLst/>
          </a:prstGeom>
        </p:spPr>
        <p:txBody>
          <a:bodyPr/>
          <a:lstStyle/>
          <a:p>
            <a:r>
              <a:rPr lang="nl-NL" dirty="0" err="1" smtClean="0"/>
              <a:t>June</a:t>
            </a:r>
            <a:r>
              <a:rPr lang="nl-NL" dirty="0" smtClean="0"/>
              <a:t> 7, 2012 @EDF </a:t>
            </a:r>
            <a:r>
              <a:rPr lang="nl-NL" dirty="0" err="1" smtClean="0"/>
              <a:t>Copenhagen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encrypted-tbn2.gstatic.com/images?q=tbn:ANd9GcS4xCSXHgotThpmRxNsq88N2TeL04nYMkCW2wmxonDd0jngi_O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844" y="5281700"/>
            <a:ext cx="2160240" cy="9095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LDBC?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Linked Data Benchmark Council = a benchmarking entity</a:t>
            </a:r>
          </a:p>
          <a:p>
            <a:r>
              <a:rPr lang="en-US" sz="2000" dirty="0" smtClean="0"/>
              <a:t>Industry entity similar to TPC (</a:t>
            </a:r>
            <a:r>
              <a:rPr lang="en-US" sz="2000" dirty="0" smtClean="0">
                <a:hlinkClick r:id="rId3"/>
              </a:rPr>
              <a:t>www.tpc.org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Focusing on graph and RDF store benchmarking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 EU project (STREP) in FP7</a:t>
            </a:r>
          </a:p>
          <a:p>
            <a:r>
              <a:rPr lang="en-US" sz="2000" dirty="0" smtClean="0"/>
              <a:t>Runs from </a:t>
            </a:r>
            <a:r>
              <a:rPr lang="en-US" sz="2000" dirty="0" err="1" smtClean="0"/>
              <a:t>sept</a:t>
            </a:r>
            <a:r>
              <a:rPr lang="en-US" sz="2000" dirty="0" smtClean="0"/>
              <a:t> 2012 – march 2015</a:t>
            </a:r>
            <a:endParaRPr lang="en-US" sz="2000" dirty="0"/>
          </a:p>
          <a:p>
            <a:r>
              <a:rPr lang="en-US" sz="2000" dirty="0" smtClean="0"/>
              <a:t>8 project partners:</a:t>
            </a:r>
          </a:p>
          <a:p>
            <a:endParaRPr lang="en-US" sz="2000" dirty="0" smtClean="0"/>
          </a:p>
        </p:txBody>
      </p:sp>
      <p:pic>
        <p:nvPicPr>
          <p:cNvPr id="1026" name="Picture 2" descr="http://www.ldbc.eu/sites/default/files/styles/thumbnail/public/partners/for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6632" y="4879519"/>
            <a:ext cx="657225" cy="952500"/>
          </a:xfrm>
          <a:prstGeom prst="rect">
            <a:avLst/>
          </a:prstGeom>
          <a:noFill/>
        </p:spPr>
      </p:pic>
      <p:pic>
        <p:nvPicPr>
          <p:cNvPr id="1028" name="Picture 4" descr="http://www.ldbc.eu/sites/default/files/styles/thumbnail/public/partners/ne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149080"/>
            <a:ext cx="1477087" cy="576064"/>
          </a:xfrm>
          <a:prstGeom prst="rect">
            <a:avLst/>
          </a:prstGeom>
          <a:noFill/>
        </p:spPr>
      </p:pic>
      <p:pic>
        <p:nvPicPr>
          <p:cNvPr id="1030" name="Picture 6" descr="http://www.ldbc.eu/sites/default/files/styles/thumbnail/public/partners/ontotext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DF3"/>
              </a:clrFrom>
              <a:clrTo>
                <a:srgbClr val="FFFDF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869160"/>
            <a:ext cx="2088233" cy="396764"/>
          </a:xfrm>
          <a:prstGeom prst="rect">
            <a:avLst/>
          </a:prstGeom>
          <a:noFill/>
        </p:spPr>
      </p:pic>
      <p:pic>
        <p:nvPicPr>
          <p:cNvPr id="1036" name="Picture 12" descr="http://www.ldbc.eu/sites/default/files/styles/thumbnail/public/partners/tu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1028" y="5263297"/>
            <a:ext cx="592460" cy="314004"/>
          </a:xfrm>
          <a:prstGeom prst="rect">
            <a:avLst/>
          </a:prstGeom>
          <a:noFill/>
        </p:spPr>
      </p:pic>
      <p:pic>
        <p:nvPicPr>
          <p:cNvPr id="1038" name="Picture 14" descr="http://www.ldbc.eu/sites/default/files/styles/thumbnail/public/partners/vu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3102" y="4303455"/>
            <a:ext cx="952500" cy="314326"/>
          </a:xfrm>
          <a:prstGeom prst="rect">
            <a:avLst/>
          </a:prstGeom>
          <a:noFill/>
        </p:spPr>
      </p:pic>
      <p:pic>
        <p:nvPicPr>
          <p:cNvPr id="1040" name="Picture 16" descr="http://www.ldbc.eu/sites/default/files/styles/thumbnail/public/partners/uibk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0214" y="4879519"/>
            <a:ext cx="485775" cy="952500"/>
          </a:xfrm>
          <a:prstGeom prst="rect">
            <a:avLst/>
          </a:prstGeom>
          <a:noFill/>
        </p:spPr>
      </p:pic>
      <p:pic>
        <p:nvPicPr>
          <p:cNvPr id="1042" name="Picture 18" descr="http://upcommons.upc.edu/e-prints/retrieve/1104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0536" y="4300719"/>
            <a:ext cx="1905000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 People</a:t>
            </a:r>
            <a:endParaRPr lang="en-US" dirty="0"/>
          </a:p>
        </p:txBody>
      </p:sp>
      <p:pic>
        <p:nvPicPr>
          <p:cNvPr id="1026" name="Picture 2" descr="http://www.ldbc.eu/sites/default/files/team_20121005_1603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970" y="1600201"/>
            <a:ext cx="7064622" cy="4565512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6670989" y="2910574"/>
            <a:ext cx="82105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Peter Boncz</a:t>
            </a:r>
          </a:p>
          <a:p>
            <a:pPr algn="ctr"/>
            <a:r>
              <a:rPr lang="en-US" sz="1000" dirty="0" smtClean="0"/>
              <a:t>VUA (&amp;CWI)</a:t>
            </a:r>
            <a:endParaRPr lang="en-US" sz="1000" dirty="0"/>
          </a:p>
        </p:txBody>
      </p:sp>
      <p:sp>
        <p:nvSpPr>
          <p:cNvPr id="6" name="Tekstvak 5"/>
          <p:cNvSpPr txBox="1"/>
          <p:nvPr/>
        </p:nvSpPr>
        <p:spPr>
          <a:xfrm>
            <a:off x="6333223" y="1659576"/>
            <a:ext cx="538930" cy="60016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Ioan </a:t>
            </a:r>
          </a:p>
          <a:p>
            <a:pPr algn="ctr"/>
            <a:r>
              <a:rPr lang="en-US" sz="1100" dirty="0" smtClean="0"/>
              <a:t>Toma </a:t>
            </a:r>
          </a:p>
          <a:p>
            <a:pPr algn="ctr"/>
            <a:r>
              <a:rPr lang="en-US" sz="1100" dirty="0" smtClean="0"/>
              <a:t>IUBK</a:t>
            </a:r>
            <a:endParaRPr lang="en-US" sz="1100" dirty="0"/>
          </a:p>
        </p:txBody>
      </p:sp>
      <p:sp>
        <p:nvSpPr>
          <p:cNvPr id="7" name="Tekstvak 6"/>
          <p:cNvSpPr txBox="1"/>
          <p:nvPr/>
        </p:nvSpPr>
        <p:spPr>
          <a:xfrm>
            <a:off x="5558185" y="1659576"/>
            <a:ext cx="697627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Thomas </a:t>
            </a:r>
          </a:p>
          <a:p>
            <a:pPr algn="ctr"/>
            <a:r>
              <a:rPr lang="en-US" sz="1000" dirty="0" smtClean="0"/>
              <a:t>Neumann</a:t>
            </a:r>
          </a:p>
          <a:p>
            <a:pPr algn="ctr"/>
            <a:r>
              <a:rPr lang="en-US" sz="1000" dirty="0" smtClean="0"/>
              <a:t>TUM</a:t>
            </a:r>
            <a:endParaRPr lang="en-US" sz="1000" dirty="0"/>
          </a:p>
        </p:txBody>
      </p:sp>
      <p:sp>
        <p:nvSpPr>
          <p:cNvPr id="8" name="Tekstvak 7"/>
          <p:cNvSpPr txBox="1"/>
          <p:nvPr/>
        </p:nvSpPr>
        <p:spPr>
          <a:xfrm>
            <a:off x="4555472" y="1534977"/>
            <a:ext cx="704039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Peter</a:t>
            </a:r>
          </a:p>
          <a:p>
            <a:pPr algn="ctr"/>
            <a:r>
              <a:rPr lang="en-US" sz="1000" dirty="0" smtClean="0"/>
              <a:t>Neubauer</a:t>
            </a:r>
          </a:p>
          <a:p>
            <a:pPr algn="ctr"/>
            <a:r>
              <a:rPr lang="en-US" sz="1000" dirty="0" smtClean="0"/>
              <a:t>neo</a:t>
            </a:r>
            <a:endParaRPr lang="en-US" sz="1000" dirty="0"/>
          </a:p>
        </p:txBody>
      </p:sp>
      <p:sp>
        <p:nvSpPr>
          <p:cNvPr id="9" name="Tekstvak 8"/>
          <p:cNvSpPr txBox="1"/>
          <p:nvPr/>
        </p:nvSpPr>
        <p:spPr>
          <a:xfrm>
            <a:off x="4011046" y="3310684"/>
            <a:ext cx="689612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Irini</a:t>
            </a:r>
          </a:p>
          <a:p>
            <a:pPr algn="ctr"/>
            <a:r>
              <a:rPr lang="en-US" sz="1000" dirty="0" smtClean="0"/>
              <a:t>Fundulaki</a:t>
            </a:r>
          </a:p>
          <a:p>
            <a:pPr algn="ctr"/>
            <a:r>
              <a:rPr lang="en-US" sz="1000" dirty="0" smtClean="0"/>
              <a:t>FORTH</a:t>
            </a:r>
            <a:endParaRPr lang="en-US" sz="1000" dirty="0"/>
          </a:p>
        </p:txBody>
      </p:sp>
      <p:sp>
        <p:nvSpPr>
          <p:cNvPr id="10" name="Tekstvak 9"/>
          <p:cNvSpPr txBox="1"/>
          <p:nvPr/>
        </p:nvSpPr>
        <p:spPr>
          <a:xfrm>
            <a:off x="3740190" y="1671451"/>
            <a:ext cx="636713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Barry </a:t>
            </a:r>
          </a:p>
          <a:p>
            <a:pPr algn="ctr"/>
            <a:r>
              <a:rPr lang="en-US" sz="1000" dirty="0" smtClean="0"/>
              <a:t>Bishop</a:t>
            </a:r>
          </a:p>
          <a:p>
            <a:pPr algn="ctr"/>
            <a:r>
              <a:rPr lang="en-US" sz="1000" dirty="0" err="1" smtClean="0"/>
              <a:t>ontotext</a:t>
            </a:r>
            <a:endParaRPr lang="en-US" sz="1000" dirty="0"/>
          </a:p>
        </p:txBody>
      </p:sp>
      <p:sp>
        <p:nvSpPr>
          <p:cNvPr id="11" name="Tekstvak 10"/>
          <p:cNvSpPr txBox="1"/>
          <p:nvPr/>
        </p:nvSpPr>
        <p:spPr>
          <a:xfrm>
            <a:off x="2943100" y="1789714"/>
            <a:ext cx="71045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Orri Erling</a:t>
            </a:r>
          </a:p>
          <a:p>
            <a:pPr algn="ctr"/>
            <a:r>
              <a:rPr lang="en-US" sz="1000" dirty="0" smtClean="0"/>
              <a:t>Openlink</a:t>
            </a:r>
            <a:endParaRPr lang="en-US" sz="1000" dirty="0"/>
          </a:p>
        </p:txBody>
      </p:sp>
      <p:sp>
        <p:nvSpPr>
          <p:cNvPr id="12" name="Tekstvak 11"/>
          <p:cNvSpPr txBox="1"/>
          <p:nvPr/>
        </p:nvSpPr>
        <p:spPr>
          <a:xfrm>
            <a:off x="2328470" y="1919005"/>
            <a:ext cx="579005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Miquel </a:t>
            </a:r>
          </a:p>
          <a:p>
            <a:pPr algn="ctr"/>
            <a:r>
              <a:rPr lang="en-US" sz="1000" dirty="0" smtClean="0"/>
              <a:t>Ferrer</a:t>
            </a:r>
          </a:p>
          <a:p>
            <a:pPr algn="ctr"/>
            <a:r>
              <a:rPr lang="en-US" sz="1000" dirty="0" smtClean="0"/>
              <a:t>UPC</a:t>
            </a:r>
            <a:endParaRPr lang="en-US" sz="1000" dirty="0"/>
          </a:p>
        </p:txBody>
      </p:sp>
      <p:sp>
        <p:nvSpPr>
          <p:cNvPr id="13" name="Tekstvak 12"/>
          <p:cNvSpPr txBox="1"/>
          <p:nvPr/>
        </p:nvSpPr>
        <p:spPr>
          <a:xfrm>
            <a:off x="1333018" y="1705742"/>
            <a:ext cx="950901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David</a:t>
            </a:r>
          </a:p>
          <a:p>
            <a:pPr algn="ctr"/>
            <a:r>
              <a:rPr lang="en-US" sz="1000" dirty="0" smtClean="0"/>
              <a:t>Dominguez Sal</a:t>
            </a:r>
          </a:p>
          <a:p>
            <a:pPr algn="ctr"/>
            <a:r>
              <a:rPr lang="en-US" sz="1000" dirty="0" smtClean="0"/>
              <a:t>UPC</a:t>
            </a:r>
            <a:endParaRPr lang="en-US" sz="1000" dirty="0"/>
          </a:p>
        </p:txBody>
      </p:sp>
      <p:sp>
        <p:nvSpPr>
          <p:cNvPr id="14" name="Tekstvak 13"/>
          <p:cNvSpPr txBox="1"/>
          <p:nvPr/>
        </p:nvSpPr>
        <p:spPr>
          <a:xfrm>
            <a:off x="1281723" y="3310684"/>
            <a:ext cx="681597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Alex</a:t>
            </a:r>
          </a:p>
          <a:p>
            <a:pPr algn="ctr"/>
            <a:r>
              <a:rPr lang="en-US" sz="1000" dirty="0" err="1" smtClean="0"/>
              <a:t>Averbuch</a:t>
            </a:r>
            <a:endParaRPr lang="en-US" sz="1000" dirty="0" smtClean="0"/>
          </a:p>
          <a:p>
            <a:pPr algn="ctr"/>
            <a:r>
              <a:rPr lang="en-US" sz="1000" dirty="0" smtClean="0"/>
              <a:t>neo</a:t>
            </a:r>
            <a:endParaRPr lang="en-US" sz="1000" dirty="0"/>
          </a:p>
        </p:txBody>
      </p:sp>
      <p:sp>
        <p:nvSpPr>
          <p:cNvPr id="15" name="Tekstvak 14"/>
          <p:cNvSpPr txBox="1"/>
          <p:nvPr/>
        </p:nvSpPr>
        <p:spPr>
          <a:xfrm>
            <a:off x="2957590" y="3215684"/>
            <a:ext cx="668773" cy="5539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sz="1000" dirty="0" err="1" smtClean="0"/>
              <a:t>Vaggelio</a:t>
            </a:r>
            <a:r>
              <a:rPr lang="nl-NL" sz="1000" dirty="0" smtClean="0"/>
              <a:t> </a:t>
            </a:r>
          </a:p>
          <a:p>
            <a:pPr algn="ctr"/>
            <a:r>
              <a:rPr lang="nl-NL" sz="1000" dirty="0" err="1" smtClean="0"/>
              <a:t>Daskalaki</a:t>
            </a:r>
            <a:endParaRPr lang="nl-NL" sz="1000" dirty="0" smtClean="0"/>
          </a:p>
          <a:p>
            <a:pPr algn="ctr"/>
            <a:r>
              <a:rPr lang="nl-NL" sz="1000" dirty="0" smtClean="0"/>
              <a:t>FORTH</a:t>
            </a:r>
            <a:endParaRPr lang="en-US" sz="1000" dirty="0"/>
          </a:p>
        </p:txBody>
      </p:sp>
      <p:sp>
        <p:nvSpPr>
          <p:cNvPr id="16" name="Tekstvak 15"/>
          <p:cNvSpPr txBox="1"/>
          <p:nvPr/>
        </p:nvSpPr>
        <p:spPr>
          <a:xfrm>
            <a:off x="5280287" y="3251309"/>
            <a:ext cx="41870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Larri</a:t>
            </a:r>
          </a:p>
          <a:p>
            <a:pPr algn="ctr"/>
            <a:r>
              <a:rPr lang="en-US" sz="1000" dirty="0" smtClean="0"/>
              <a:t>UPC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 - Organizations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2824" y="1552700"/>
            <a:ext cx="2859983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academia</a:t>
            </a:r>
          </a:p>
          <a:p>
            <a:r>
              <a:rPr lang="en-US" sz="2400" dirty="0" smtClean="0"/>
              <a:t>UPC Barcelona</a:t>
            </a:r>
          </a:p>
          <a:p>
            <a:r>
              <a:rPr lang="en-US" sz="2400" dirty="0" smtClean="0"/>
              <a:t>VU Amsterdam</a:t>
            </a:r>
          </a:p>
          <a:p>
            <a:r>
              <a:rPr lang="en-US" sz="2400" dirty="0" smtClean="0"/>
              <a:t>STI Innsbruck</a:t>
            </a:r>
          </a:p>
          <a:p>
            <a:r>
              <a:rPr lang="en-US" sz="2400" dirty="0" smtClean="0"/>
              <a:t>FORTH (Crete)</a:t>
            </a:r>
          </a:p>
          <a:p>
            <a:r>
              <a:rPr lang="en-US" sz="2400" dirty="0" smtClean="0"/>
              <a:t>Tech </a:t>
            </a:r>
            <a:r>
              <a:rPr lang="en-US" sz="2400" dirty="0" err="1" smtClean="0"/>
              <a:t>Univ</a:t>
            </a:r>
            <a:r>
              <a:rPr lang="en-US" sz="2400" dirty="0" smtClean="0"/>
              <a:t> Munich</a:t>
            </a:r>
            <a:endParaRPr lang="en-US" sz="24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162808" y="1574475"/>
            <a:ext cx="27135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Neo Technologies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Ontotext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Openlink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Sparsity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6190953" y="1574475"/>
            <a:ext cx="2713512" cy="48500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nterested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industry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Oracle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Clark&amp;Parsia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VelocityDB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Bigdata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TSO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Franz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Dydra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OrientDB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Versant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 project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4" y="1554758"/>
            <a:ext cx="7946634" cy="43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in the project?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WP5: community building</a:t>
            </a:r>
          </a:p>
          <a:p>
            <a:pPr lvl="1"/>
            <a:r>
              <a:rPr lang="en-US" sz="1600" dirty="0" smtClean="0"/>
              <a:t>Technical User Community </a:t>
            </a:r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 you are here</a:t>
            </a:r>
          </a:p>
          <a:p>
            <a:pPr lvl="2"/>
            <a:r>
              <a:rPr lang="en-US" sz="1200" b="1" dirty="0" smtClean="0">
                <a:sym typeface="Wingdings" pitchFamily="2" charset="2"/>
              </a:rPr>
              <a:t>Includes website, wiki, bug tracker, file sharing</a:t>
            </a:r>
            <a:endParaRPr lang="en-US" sz="1200" b="1" dirty="0" smtClean="0"/>
          </a:p>
          <a:p>
            <a:pPr lvl="1"/>
            <a:r>
              <a:rPr lang="en-US" sz="1600" dirty="0" smtClean="0"/>
              <a:t>Academic dissemination: workshops</a:t>
            </a:r>
          </a:p>
          <a:p>
            <a:pPr lvl="2"/>
            <a:r>
              <a:rPr lang="en-US" sz="1200" b="1" dirty="0" smtClean="0"/>
              <a:t>GRADES 2013: Graph Data management Experiences and Systems  @ SIGMOD, NY, NY, June 23, 2013</a:t>
            </a:r>
          </a:p>
          <a:p>
            <a:r>
              <a:rPr lang="en-US" sz="1800" dirty="0" smtClean="0"/>
              <a:t>WP6:  exploitation</a:t>
            </a:r>
          </a:p>
          <a:p>
            <a:pPr lvl="1"/>
            <a:r>
              <a:rPr lang="en-US" sz="1600" dirty="0" smtClean="0"/>
              <a:t>Creating the LDBC entity</a:t>
            </a:r>
          </a:p>
          <a:p>
            <a:pPr lvl="1"/>
            <a:r>
              <a:rPr lang="en-US" sz="1600" dirty="0" smtClean="0"/>
              <a:t>Auditor training</a:t>
            </a:r>
          </a:p>
          <a:p>
            <a:r>
              <a:rPr lang="en-US" sz="1800" dirty="0" smtClean="0"/>
              <a:t>WP2,3,4: research</a:t>
            </a:r>
          </a:p>
          <a:p>
            <a:pPr lvl="1"/>
            <a:r>
              <a:rPr lang="en-US" sz="1600" dirty="0" smtClean="0"/>
              <a:t>Core query processing, graph databases, RDF</a:t>
            </a:r>
          </a:p>
          <a:p>
            <a:pPr lvl="1"/>
            <a:r>
              <a:rPr lang="en-US" sz="1600" dirty="0" smtClean="0"/>
              <a:t>Identifying </a:t>
            </a:r>
            <a:r>
              <a:rPr lang="en-US" sz="1600" b="1" dirty="0" smtClean="0">
                <a:solidFill>
                  <a:srgbClr val="FF0000"/>
                </a:solidFill>
              </a:rPr>
              <a:t>Choke-points</a:t>
            </a:r>
            <a:r>
              <a:rPr lang="en-US" sz="1600" dirty="0" smtClean="0"/>
              <a:t> as benchmark ingredients</a:t>
            </a:r>
          </a:p>
          <a:p>
            <a:r>
              <a:rPr lang="en-US" sz="1800" dirty="0" smtClean="0"/>
              <a:t>WP1</a:t>
            </a:r>
          </a:p>
          <a:p>
            <a:pPr lvl="1"/>
            <a:r>
              <a:rPr lang="en-US" sz="1600" dirty="0" smtClean="0"/>
              <a:t>Software integration, release management</a:t>
            </a:r>
          </a:p>
          <a:p>
            <a:pPr lvl="1"/>
            <a:r>
              <a:rPr lang="en-US" sz="1600" dirty="0" smtClean="0"/>
              <a:t>Public-facing website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D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LDBC.potx</Template>
  <TotalTime>3874</TotalTime>
  <Words>879</Words>
  <Application>Microsoft Office PowerPoint</Application>
  <PresentationFormat>Diavoorstelling (4:3)</PresentationFormat>
  <Paragraphs>270</Paragraphs>
  <Slides>22</Slides>
  <Notes>5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LDBC</vt:lpstr>
      <vt:lpstr>Project Overview for the Technical User Community   Peter Boncz (VU Amsterdam)</vt:lpstr>
      <vt:lpstr>Motivation</vt:lpstr>
      <vt:lpstr>Why Benchmarking?</vt:lpstr>
      <vt:lpstr>What is Database Benchmarking?</vt:lpstr>
      <vt:lpstr>What is the LDBC?</vt:lpstr>
      <vt:lpstr>LDBC People</vt:lpstr>
      <vt:lpstr>LDBC - Organizations</vt:lpstr>
      <vt:lpstr>EU project structure</vt:lpstr>
      <vt:lpstr>What is happening in the project?</vt:lpstr>
      <vt:lpstr>Project Goals</vt:lpstr>
      <vt:lpstr>Goal #1: Strong LDBC</vt:lpstr>
      <vt:lpstr>Goal #2: Benchmarks</vt:lpstr>
      <vt:lpstr>Choke Point Analysis</vt:lpstr>
      <vt:lpstr>Choke Points</vt:lpstr>
      <vt:lpstr>Benchmark Task Forces</vt:lpstr>
      <vt:lpstr>Matrix Organization</vt:lpstr>
      <vt:lpstr>Task Force Activities</vt:lpstr>
      <vt:lpstr>What we expect from you</vt:lpstr>
      <vt:lpstr>What LDBC will provide</vt:lpstr>
      <vt:lpstr>LDBC Timeline</vt:lpstr>
      <vt:lpstr>Goals For Today</vt:lpstr>
      <vt:lpstr>Agenda Today</vt:lpstr>
    </vt:vector>
  </TitlesOfParts>
  <Company>DAMA - UPC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Ferrer</dc:creator>
  <cp:lastModifiedBy>boncz</cp:lastModifiedBy>
  <cp:revision>226</cp:revision>
  <dcterms:created xsi:type="dcterms:W3CDTF">2012-09-21T10:47:05Z</dcterms:created>
  <dcterms:modified xsi:type="dcterms:W3CDTF">2012-11-18T13:48:45Z</dcterms:modified>
</cp:coreProperties>
</file>