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6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-70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64391" y="398186"/>
            <a:ext cx="3412759" cy="1396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059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0032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745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887257" y="6378328"/>
            <a:ext cx="6799543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>
            <a:off x="249260" y="228919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165924"/>
            <a:ext cx="1266263" cy="51624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249260" y="1417638"/>
            <a:ext cx="8641028" cy="45719"/>
          </a:xfrm>
          <a:prstGeom prst="rect">
            <a:avLst/>
          </a:prstGeom>
          <a:solidFill>
            <a:schemeClr val="tx1"/>
          </a:solidFill>
          <a:ln w="3175" cap="flat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488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87434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4997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9002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3027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177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072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7221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99ED-70B5-B742-855C-143C2C0BA11B}" type="datetimeFigureOut">
              <a:rPr lang="es-ES" smtClean="0"/>
              <a:pPr/>
              <a:t>22/04/2013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F999-45D1-9C42-AC15-2EDD82CFB20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603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dbc.eu:8090/display/TUC/Semantic+Publishing+Task+For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Semantic</a:t>
            </a:r>
            <a:r>
              <a:rPr lang="es-ES" dirty="0" smtClean="0"/>
              <a:t> Publishing </a:t>
            </a:r>
            <a:r>
              <a:rPr lang="es-ES" dirty="0" err="1" smtClean="0"/>
              <a:t>Update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Second</a:t>
            </a:r>
            <a:r>
              <a:rPr lang="es-ES" dirty="0" smtClean="0"/>
              <a:t> TUC </a:t>
            </a:r>
            <a:r>
              <a:rPr lang="es-ES" dirty="0" err="1" smtClean="0"/>
              <a:t>meeting</a:t>
            </a:r>
            <a:endParaRPr lang="es-ES" dirty="0" smtClean="0"/>
          </a:p>
          <a:p>
            <a:r>
              <a:rPr lang="es-ES" dirty="0" err="1" smtClean="0"/>
              <a:t>Munich</a:t>
            </a:r>
            <a:r>
              <a:rPr lang="es-ES" dirty="0" smtClean="0"/>
              <a:t> 22/23 </a:t>
            </a:r>
            <a:r>
              <a:rPr lang="es-ES" dirty="0" err="1" smtClean="0"/>
              <a:t>April</a:t>
            </a:r>
            <a:r>
              <a:rPr lang="es-ES" dirty="0" smtClean="0"/>
              <a:t> 2013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3794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Barry Bishop, </a:t>
            </a:r>
            <a:r>
              <a:rPr lang="en-US" dirty="0" err="1" smtClean="0"/>
              <a:t>Ontotext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61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publishing</a:t>
            </a:r>
          </a:p>
          <a:p>
            <a:r>
              <a:rPr lang="en-US" b="1" dirty="0" smtClean="0"/>
              <a:t>Elements of the benchmark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the benchmark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Thanks to the BBC, we have:</a:t>
            </a:r>
          </a:p>
          <a:p>
            <a:r>
              <a:rPr lang="en-US" dirty="0" smtClean="0"/>
              <a:t>SPARQL templates for CRUD operations on </a:t>
            </a:r>
            <a:r>
              <a:rPr lang="en-US" dirty="0" err="1" smtClean="0"/>
              <a:t>CreativeWorks</a:t>
            </a:r>
            <a:endParaRPr lang="en-US" dirty="0" smtClean="0"/>
          </a:p>
          <a:p>
            <a:r>
              <a:rPr lang="en-US" dirty="0" smtClean="0"/>
              <a:t>Domain </a:t>
            </a:r>
            <a:r>
              <a:rPr lang="en-US" dirty="0" err="1" smtClean="0"/>
              <a:t>ontologies</a:t>
            </a:r>
            <a:r>
              <a:rPr lang="en-US" dirty="0" smtClean="0"/>
              <a:t>, e.g. Sports, News</a:t>
            </a:r>
          </a:p>
          <a:p>
            <a:r>
              <a:rPr lang="en-US" dirty="0" smtClean="0"/>
              <a:t>System </a:t>
            </a:r>
            <a:r>
              <a:rPr lang="en-US" dirty="0" err="1" smtClean="0"/>
              <a:t>ontologies</a:t>
            </a:r>
            <a:r>
              <a:rPr lang="en-US" dirty="0" smtClean="0"/>
              <a:t>, e.g. </a:t>
            </a:r>
            <a:r>
              <a:rPr lang="en-US" dirty="0" err="1" smtClean="0"/>
              <a:t>CreativeWorks</a:t>
            </a:r>
            <a:r>
              <a:rPr lang="en-US" dirty="0" smtClean="0"/>
              <a:t>, CMS, Provenance, Tagging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See: </a:t>
            </a:r>
            <a:r>
              <a:rPr lang="en-US" sz="2000" dirty="0" smtClean="0">
                <a:hlinkClick r:id="rId2"/>
              </a:rPr>
              <a:t>http://www.ldbc.eu:8090/display/TUC/Semantic+Publishing+Task+Force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(and child pages)</a:t>
            </a:r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the benchmark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BBC-oriented?</a:t>
            </a:r>
          </a:p>
          <a:p>
            <a:r>
              <a:rPr lang="en-US" dirty="0" err="1" smtClean="0"/>
              <a:t>Ontoba</a:t>
            </a:r>
            <a:r>
              <a:rPr lang="en-US" dirty="0" smtClean="0"/>
              <a:t> have suggested using well-known vocabularies/</a:t>
            </a:r>
            <a:r>
              <a:rPr lang="en-US" dirty="0" err="1" smtClean="0"/>
              <a:t>ontologies</a:t>
            </a:r>
            <a:r>
              <a:rPr lang="en-US" dirty="0" smtClean="0"/>
              <a:t> where possible, e.g. </a:t>
            </a:r>
            <a:r>
              <a:rPr lang="en-US" dirty="0" err="1" smtClean="0"/>
              <a:t>dcterms</a:t>
            </a:r>
            <a:r>
              <a:rPr lang="en-US" dirty="0" smtClean="0"/>
              <a:t>, </a:t>
            </a:r>
            <a:r>
              <a:rPr lang="en-US" dirty="0" err="1" smtClean="0"/>
              <a:t>foaf</a:t>
            </a:r>
            <a:r>
              <a:rPr lang="en-US" dirty="0" smtClean="0"/>
              <a:t>, time, event</a:t>
            </a:r>
          </a:p>
          <a:p>
            <a:r>
              <a:rPr lang="en-US" dirty="0" smtClean="0"/>
              <a:t>Should we </a:t>
            </a:r>
            <a:r>
              <a:rPr lang="en-US" dirty="0" err="1" smtClean="0"/>
              <a:t>anonymise</a:t>
            </a:r>
            <a:r>
              <a:rPr lang="en-US" dirty="0" smtClean="0"/>
              <a:t> what’s left over?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the benchmark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Ontotext</a:t>
            </a:r>
            <a:r>
              <a:rPr lang="en-US" dirty="0" smtClean="0"/>
              <a:t> have created prototype test drivers (Java) that run against a SPARQL endpoint (SPARQL 1.1 Query and Update required)</a:t>
            </a:r>
          </a:p>
          <a:p>
            <a:r>
              <a:rPr lang="en-US" dirty="0" smtClean="0"/>
              <a:t>Recreates the ‘dynamic’ form of semantic publishing, i.e.</a:t>
            </a:r>
          </a:p>
          <a:p>
            <a:pPr lvl="1"/>
            <a:r>
              <a:rPr lang="en-US" dirty="0" smtClean="0"/>
              <a:t>constant stream of </a:t>
            </a:r>
            <a:r>
              <a:rPr lang="en-US" dirty="0" err="1" smtClean="0"/>
              <a:t>CreativeWork</a:t>
            </a:r>
            <a:r>
              <a:rPr lang="en-US" dirty="0" smtClean="0"/>
              <a:t> CRUD operations</a:t>
            </a:r>
          </a:p>
          <a:p>
            <a:pPr lvl="1"/>
            <a:r>
              <a:rPr lang="en-US" dirty="0" smtClean="0"/>
              <a:t>simultaneous heavy query load (search)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the benchmark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9250183">
            <a:off x="2240525" y="3094548"/>
            <a:ext cx="342468" cy="2658094"/>
          </a:xfrm>
          <a:prstGeom prst="downArrow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383868" y="5373215"/>
            <a:ext cx="1800200" cy="864096"/>
          </a:xfrm>
          <a:prstGeom prst="flowChartMagneticDisk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Content store(s)</a:t>
            </a:r>
            <a:endParaRPr lang="en-US" dirty="0"/>
          </a:p>
        </p:txBody>
      </p:sp>
      <p:sp>
        <p:nvSpPr>
          <p:cNvPr id="6" name="Flowchart: Display 5"/>
          <p:cNvSpPr/>
          <p:nvPr/>
        </p:nvSpPr>
        <p:spPr>
          <a:xfrm>
            <a:off x="143508" y="2348879"/>
            <a:ext cx="1728192" cy="864096"/>
          </a:xfrm>
          <a:prstGeom prst="flowChartDisplay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Content Authoring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103948" y="3356991"/>
            <a:ext cx="360040" cy="194421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3383868" y="2276871"/>
            <a:ext cx="1800200" cy="8640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RDF DATABASE</a:t>
            </a:r>
          </a:p>
          <a:p>
            <a:pPr algn="ctr"/>
            <a:r>
              <a:rPr lang="de-DE" dirty="0" smtClean="0"/>
              <a:t>Asset metadata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5688124" y="3861047"/>
            <a:ext cx="1584176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Dynamic aggregation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7992380" y="3573016"/>
            <a:ext cx="288034" cy="1296145"/>
          </a:xfrm>
          <a:prstGeom prst="downArrow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3741686">
            <a:off x="5333579" y="4752982"/>
            <a:ext cx="349050" cy="745956"/>
          </a:xfrm>
          <a:prstGeom prst="downArrow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1727683" y="3833757"/>
            <a:ext cx="1584176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Annotation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27884" y="3789039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Describes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88323" y="4437112"/>
            <a:ext cx="121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Delivery</a:t>
            </a:r>
            <a:endParaRPr lang="en-US" sz="2400" dirty="0"/>
          </a:p>
        </p:txBody>
      </p:sp>
      <p:sp>
        <p:nvSpPr>
          <p:cNvPr id="15" name="Down Arrow 14"/>
          <p:cNvSpPr/>
          <p:nvPr/>
        </p:nvSpPr>
        <p:spPr>
          <a:xfrm rot="13741686">
            <a:off x="2885308" y="3072310"/>
            <a:ext cx="349049" cy="7459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7808730">
            <a:off x="5292121" y="3059667"/>
            <a:ext cx="359959" cy="82681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the benchmark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383868" y="2276871"/>
            <a:ext cx="1800200" cy="8640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RDF DATABASE</a:t>
            </a:r>
          </a:p>
          <a:p>
            <a:pPr algn="ctr"/>
            <a:r>
              <a:rPr lang="de-DE" dirty="0" smtClean="0"/>
              <a:t>Asset metadata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5688124" y="3861047"/>
            <a:ext cx="1584176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Dynamic aggregation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1727683" y="3833757"/>
            <a:ext cx="1584176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Annotation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3741686">
            <a:off x="2885308" y="3072310"/>
            <a:ext cx="349049" cy="7459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7808730">
            <a:off x="5292121" y="3059667"/>
            <a:ext cx="359959" cy="82681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27683" y="4625845"/>
            <a:ext cx="2466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or 2 driver instances</a:t>
            </a:r>
          </a:p>
          <a:p>
            <a:r>
              <a:rPr lang="en-US" dirty="0" smtClean="0"/>
              <a:t>CRUD operations</a:t>
            </a:r>
          </a:p>
          <a:p>
            <a:r>
              <a:rPr lang="en-US" dirty="0" smtClean="0"/>
              <a:t>90% Create</a:t>
            </a:r>
          </a:p>
          <a:p>
            <a:r>
              <a:rPr lang="en-US" dirty="0" smtClean="0"/>
              <a:t>9</a:t>
            </a:r>
            <a:r>
              <a:rPr lang="en-US" dirty="0" smtClean="0"/>
              <a:t>%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1</a:t>
            </a:r>
            <a:r>
              <a:rPr lang="en-US" dirty="0" smtClean="0"/>
              <a:t>%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88124" y="4653135"/>
            <a:ext cx="2974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driver instances</a:t>
            </a:r>
          </a:p>
          <a:p>
            <a:r>
              <a:rPr lang="en-US" dirty="0" smtClean="0"/>
              <a:t>Search queries</a:t>
            </a:r>
          </a:p>
          <a:p>
            <a:r>
              <a:rPr lang="en-US" dirty="0" smtClean="0"/>
              <a:t>Can use the number of drivers to regulate query 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83868" y="1417638"/>
            <a:ext cx="220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BBC </a:t>
            </a:r>
            <a:r>
              <a:rPr lang="en-US" dirty="0" err="1" smtClean="0"/>
              <a:t>ontologies</a:t>
            </a:r>
            <a:endParaRPr lang="en-US" dirty="0" smtClean="0"/>
          </a:p>
          <a:p>
            <a:r>
              <a:rPr lang="en-US" dirty="0" err="1" smtClean="0"/>
              <a:t>Geonames</a:t>
            </a:r>
            <a:endParaRPr lang="en-US" dirty="0" smtClean="0"/>
          </a:p>
          <a:p>
            <a:r>
              <a:rPr lang="en-US" dirty="0" err="1" smtClean="0"/>
              <a:t>CreativeWorks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the benchmark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Inference</a:t>
            </a:r>
            <a:r>
              <a:rPr lang="en-US" dirty="0" smtClean="0"/>
              <a:t> – only lightweight is required</a:t>
            </a:r>
          </a:p>
          <a:p>
            <a:r>
              <a:rPr lang="en-US" dirty="0" smtClean="0"/>
              <a:t>RDFS plus </a:t>
            </a:r>
            <a:r>
              <a:rPr lang="en-US" dirty="0" err="1" smtClean="0"/>
              <a:t>owl:sameAs</a:t>
            </a:r>
            <a:r>
              <a:rPr lang="en-US" dirty="0" smtClean="0"/>
              <a:t>, </a:t>
            </a:r>
            <a:r>
              <a:rPr lang="en-US" dirty="0" err="1" smtClean="0"/>
              <a:t>owl:TransitiveProperty</a:t>
            </a:r>
            <a:endParaRPr lang="en-US" dirty="0" smtClean="0"/>
          </a:p>
          <a:p>
            <a:r>
              <a:rPr lang="en-US" dirty="0" smtClean="0"/>
              <a:t>More expressive inference likely useful for ‘static’ semantic publishing</a:t>
            </a:r>
          </a:p>
          <a:p>
            <a:pPr lvl="1"/>
            <a:r>
              <a:rPr lang="en-US" dirty="0" smtClean="0"/>
              <a:t>e.g. where more expressive models can identify deeper relationships in the data</a:t>
            </a:r>
          </a:p>
          <a:p>
            <a:r>
              <a:rPr lang="en-US" dirty="0" smtClean="0"/>
              <a:t>More to do here</a:t>
            </a:r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the benchmark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Data generation</a:t>
            </a:r>
            <a:r>
              <a:rPr lang="en-US" dirty="0" smtClean="0"/>
              <a:t> – work to do here too</a:t>
            </a:r>
          </a:p>
          <a:p>
            <a:r>
              <a:rPr lang="en-US" dirty="0" smtClean="0"/>
              <a:t>Simplest method is to</a:t>
            </a:r>
          </a:p>
          <a:p>
            <a:pPr lvl="1"/>
            <a:r>
              <a:rPr lang="en-US" dirty="0" smtClean="0"/>
              <a:t>combine BBC </a:t>
            </a:r>
            <a:r>
              <a:rPr lang="en-US" dirty="0" err="1" smtClean="0"/>
              <a:t>ontologies</a:t>
            </a:r>
            <a:r>
              <a:rPr lang="en-US" dirty="0" smtClean="0"/>
              <a:t> (domain, system, tagging)</a:t>
            </a:r>
          </a:p>
          <a:p>
            <a:pPr lvl="1"/>
            <a:r>
              <a:rPr lang="en-US" dirty="0" smtClean="0"/>
              <a:t>combine useful 3</a:t>
            </a:r>
            <a:r>
              <a:rPr lang="en-US" baseline="30000" dirty="0" smtClean="0"/>
              <a:t>rd</a:t>
            </a:r>
            <a:r>
              <a:rPr lang="en-US" dirty="0" smtClean="0"/>
              <a:t> party datasets, e.g. </a:t>
            </a:r>
            <a:r>
              <a:rPr lang="en-US" dirty="0" err="1" smtClean="0"/>
              <a:t>geonames</a:t>
            </a:r>
            <a:endParaRPr lang="en-US" dirty="0" smtClean="0"/>
          </a:p>
          <a:p>
            <a:pPr lvl="1"/>
            <a:r>
              <a:rPr lang="en-US" dirty="0" smtClean="0"/>
              <a:t>Populate </a:t>
            </a:r>
            <a:r>
              <a:rPr lang="en-US" dirty="0" err="1" smtClean="0"/>
              <a:t>CreativeWorks</a:t>
            </a:r>
            <a:r>
              <a:rPr lang="en-US" dirty="0" smtClean="0"/>
              <a:t> by generating large number of CREATE operations</a:t>
            </a:r>
          </a:p>
          <a:p>
            <a:r>
              <a:rPr lang="en-US" dirty="0" smtClean="0"/>
              <a:t>Aiming for good distribution across domain and 3</a:t>
            </a:r>
            <a:r>
              <a:rPr lang="en-US" baseline="30000" dirty="0" smtClean="0"/>
              <a:t>rd</a:t>
            </a:r>
            <a:r>
              <a:rPr lang="en-US" dirty="0" smtClean="0"/>
              <a:t> party instance data</a:t>
            </a:r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Elements of the benchmark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experiments revealed that there are a few inefficiencies in the original queries</a:t>
            </a:r>
          </a:p>
          <a:p>
            <a:r>
              <a:rPr lang="en-US" dirty="0" smtClean="0"/>
              <a:t>Updating an ‘object’ by dropping a named graph that holds the object’s properties/values requires a named graph index</a:t>
            </a:r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publishing</a:t>
            </a:r>
          </a:p>
          <a:p>
            <a:r>
              <a:rPr lang="en-US" dirty="0" smtClean="0"/>
              <a:t>Elements of the benchmark</a:t>
            </a:r>
          </a:p>
          <a:p>
            <a:r>
              <a:rPr lang="en-US" b="1" dirty="0" smtClean="0"/>
              <a:t>Next steps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Semantic publishing</a:t>
            </a:r>
          </a:p>
          <a:p>
            <a:r>
              <a:rPr lang="en-US" dirty="0" smtClean="0"/>
              <a:t>Elements of the benchmark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00200"/>
            <a:ext cx="842554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generation</a:t>
            </a:r>
          </a:p>
          <a:p>
            <a:pPr lvl="1"/>
            <a:r>
              <a:rPr lang="en-US" dirty="0" smtClean="0"/>
              <a:t>distribution of CWs (</a:t>
            </a:r>
            <a:r>
              <a:rPr lang="en-US" dirty="0" err="1" smtClean="0"/>
              <a:t>cwork:about</a:t>
            </a:r>
            <a:r>
              <a:rPr lang="en-US" dirty="0" smtClean="0"/>
              <a:t>, </a:t>
            </a:r>
            <a:r>
              <a:rPr lang="en-US" dirty="0" err="1" smtClean="0"/>
              <a:t>cwork:mentions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Query generation</a:t>
            </a:r>
          </a:p>
          <a:p>
            <a:pPr lvl="1"/>
            <a:r>
              <a:rPr lang="en-US" smtClean="0"/>
              <a:t>skew </a:t>
            </a:r>
            <a:r>
              <a:rPr lang="en-US" dirty="0" smtClean="0"/>
              <a:t>for hottest topics</a:t>
            </a:r>
          </a:p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more complex class definitions (input from scientific publishers)</a:t>
            </a:r>
          </a:p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results of search (retrieving CWs) should be checked</a:t>
            </a:r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00200"/>
            <a:ext cx="842554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Hybrid search</a:t>
            </a:r>
          </a:p>
          <a:p>
            <a:pPr lvl="1"/>
            <a:r>
              <a:rPr lang="en-US" dirty="0" smtClean="0"/>
              <a:t>full-text search</a:t>
            </a:r>
          </a:p>
          <a:p>
            <a:pPr lvl="1"/>
            <a:r>
              <a:rPr lang="en-US" dirty="0" smtClean="0"/>
              <a:t>ranking</a:t>
            </a:r>
            <a:endParaRPr lang="en-US" dirty="0" smtClean="0"/>
          </a:p>
          <a:p>
            <a:r>
              <a:rPr lang="en-US" dirty="0" smtClean="0"/>
              <a:t>Operational issues</a:t>
            </a:r>
          </a:p>
          <a:p>
            <a:pPr lvl="1"/>
            <a:r>
              <a:rPr lang="en-US" dirty="0" smtClean="0"/>
              <a:t>effect of backup on performance</a:t>
            </a:r>
          </a:p>
          <a:p>
            <a:pPr lvl="1"/>
            <a:r>
              <a:rPr lang="en-US" dirty="0" smtClean="0"/>
              <a:t>machine failures (cluster mode)</a:t>
            </a:r>
          </a:p>
          <a:p>
            <a:pPr lvl="1"/>
            <a:r>
              <a:rPr lang="en-US" dirty="0" smtClean="0"/>
              <a:t>schema updates (</a:t>
            </a:r>
            <a:r>
              <a:rPr lang="en-US" dirty="0" err="1" smtClean="0"/>
              <a:t>curating</a:t>
            </a:r>
            <a:r>
              <a:rPr lang="en-US" dirty="0" smtClean="0"/>
              <a:t> </a:t>
            </a:r>
            <a:r>
              <a:rPr lang="en-US" dirty="0" err="1" smtClean="0"/>
              <a:t>ontologies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reference data upgrade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2686" y="1600200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28700" dirty="0" smtClean="0"/>
              <a:t>?</a:t>
            </a:r>
            <a:endParaRPr lang="en-US" sz="28700" b="1" dirty="0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publishing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Digital content (video, text, photos, audio, etc) stored in appropriate CMS</a:t>
            </a:r>
          </a:p>
          <a:p>
            <a:r>
              <a:rPr lang="en-US" dirty="0" smtClean="0"/>
              <a:t>Content processed using </a:t>
            </a:r>
            <a:r>
              <a:rPr lang="en-US" u="sng" dirty="0" smtClean="0"/>
              <a:t>metadata</a:t>
            </a:r>
            <a:endParaRPr lang="en-US" dirty="0" smtClean="0"/>
          </a:p>
          <a:p>
            <a:pPr lvl="1"/>
            <a:r>
              <a:rPr lang="en-US" dirty="0" smtClean="0"/>
              <a:t>annotations link content with classes and instances in general and domain specific </a:t>
            </a:r>
            <a:r>
              <a:rPr lang="en-US" dirty="0" err="1" smtClean="0"/>
              <a:t>ontologies</a:t>
            </a:r>
            <a:endParaRPr lang="en-US" dirty="0" smtClean="0"/>
          </a:p>
          <a:p>
            <a:r>
              <a:rPr lang="en-US" dirty="0" smtClean="0"/>
              <a:t>More automation, richer end product</a:t>
            </a:r>
          </a:p>
          <a:p>
            <a:r>
              <a:rPr lang="en-US" dirty="0" smtClean="0"/>
              <a:t>Most significant variable in use-cases is the </a:t>
            </a:r>
            <a:r>
              <a:rPr lang="en-US" u="sng" dirty="0" smtClean="0"/>
              <a:t>rate of change of content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publishing</a:t>
            </a:r>
            <a:endParaRPr lang="en-US"/>
          </a:p>
        </p:txBody>
      </p:sp>
      <p:sp>
        <p:nvSpPr>
          <p:cNvPr id="4" name="Down Arrow 3"/>
          <p:cNvSpPr/>
          <p:nvPr/>
        </p:nvSpPr>
        <p:spPr>
          <a:xfrm rot="19250183">
            <a:off x="2240525" y="3094548"/>
            <a:ext cx="342468" cy="265809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383868" y="5373215"/>
            <a:ext cx="1800200" cy="86409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Content store(s)</a:t>
            </a:r>
            <a:endParaRPr lang="en-US" dirty="0"/>
          </a:p>
        </p:txBody>
      </p:sp>
      <p:sp>
        <p:nvSpPr>
          <p:cNvPr id="6" name="Flowchart: Display 5"/>
          <p:cNvSpPr/>
          <p:nvPr/>
        </p:nvSpPr>
        <p:spPr>
          <a:xfrm>
            <a:off x="143508" y="2348879"/>
            <a:ext cx="1728192" cy="864096"/>
          </a:xfrm>
          <a:prstGeom prst="flowChartDispla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Content Authoring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103948" y="3356991"/>
            <a:ext cx="360040" cy="194421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3383868" y="2276871"/>
            <a:ext cx="1800200" cy="8640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RDF DATABASE</a:t>
            </a:r>
          </a:p>
          <a:p>
            <a:pPr algn="ctr"/>
            <a:r>
              <a:rPr lang="de-DE" dirty="0" smtClean="0"/>
              <a:t>Asset metadata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5688124" y="3861047"/>
            <a:ext cx="1584176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Dynamic aggregation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7992380" y="3573016"/>
            <a:ext cx="288034" cy="129614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3741686">
            <a:off x="5333579" y="4752982"/>
            <a:ext cx="349050" cy="7459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1727683" y="3833757"/>
            <a:ext cx="1584176" cy="792088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Annotation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27884" y="3789039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Describes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88323" y="4437112"/>
            <a:ext cx="121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Delivery</a:t>
            </a:r>
            <a:endParaRPr lang="en-US" sz="2400" dirty="0"/>
          </a:p>
        </p:txBody>
      </p:sp>
      <p:sp>
        <p:nvSpPr>
          <p:cNvPr id="15" name="Down Arrow 14"/>
          <p:cNvSpPr/>
          <p:nvPr/>
        </p:nvSpPr>
        <p:spPr>
          <a:xfrm rot="13741686">
            <a:off x="2885308" y="3072310"/>
            <a:ext cx="349049" cy="7459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7808730">
            <a:off x="5292121" y="3059667"/>
            <a:ext cx="359959" cy="82681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publishing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ways to generate metadata (outside of scope for the benchmark)</a:t>
            </a:r>
          </a:p>
          <a:p>
            <a:pPr lvl="1"/>
            <a:r>
              <a:rPr lang="en-US" dirty="0" smtClean="0"/>
              <a:t>text analytics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audio analysis</a:t>
            </a:r>
          </a:p>
          <a:p>
            <a:pPr lvl="1"/>
            <a:r>
              <a:rPr lang="en-US" dirty="0" smtClean="0"/>
              <a:t>human tagging (Mechanical Turk)</a:t>
            </a:r>
          </a:p>
          <a:p>
            <a:r>
              <a:rPr lang="en-US" dirty="0" smtClean="0"/>
              <a:t>Highest quality metadata is verified by humans</a:t>
            </a:r>
          </a:p>
          <a:p>
            <a:pPr lvl="1"/>
            <a:r>
              <a:rPr lang="en-US" dirty="0" smtClean="0"/>
              <a:t>often with suggestions from automatic steps</a:t>
            </a:r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publishing</a:t>
            </a:r>
            <a:endParaRPr lang="en-US"/>
          </a:p>
        </p:txBody>
      </p:sp>
      <p:pic>
        <p:nvPicPr>
          <p:cNvPr id="4" name="Picture 4" descr="Graffiti-Top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5455" y="1566808"/>
            <a:ext cx="7612922" cy="51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publishing</a:t>
            </a:r>
            <a:endParaRPr lang="en-US"/>
          </a:p>
        </p:txBody>
      </p:sp>
      <p:pic>
        <p:nvPicPr>
          <p:cNvPr id="4" name="Picture 4" descr="Graffiiti-Location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1566998"/>
            <a:ext cx="7536869" cy="5166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publishing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Journal publisher</a:t>
            </a:r>
            <a:r>
              <a:rPr lang="en-US" dirty="0" smtClean="0"/>
              <a:t> has different dynamics</a:t>
            </a:r>
          </a:p>
          <a:p>
            <a:pPr lvl="1"/>
            <a:r>
              <a:rPr lang="en-US" dirty="0" smtClean="0"/>
              <a:t>a large corpus to annotate</a:t>
            </a:r>
          </a:p>
          <a:p>
            <a:pPr lvl="1"/>
            <a:r>
              <a:rPr lang="en-US" dirty="0" smtClean="0"/>
              <a:t>updates are large, but less frequent – offline batch process</a:t>
            </a:r>
          </a:p>
          <a:p>
            <a:pPr lvl="1"/>
            <a:r>
              <a:rPr lang="en-US" dirty="0" smtClean="0"/>
              <a:t>nevertheless, rich metadata used to create better products, e.g. virtual journals, services that use metadata only</a:t>
            </a:r>
          </a:p>
          <a:p>
            <a:r>
              <a:rPr lang="en-US" dirty="0" smtClean="0"/>
              <a:t>This benchmark can be informed from this</a:t>
            </a:r>
          </a:p>
          <a:p>
            <a:pPr lvl="1"/>
            <a:r>
              <a:rPr lang="en-US" dirty="0" smtClean="0"/>
              <a:t>detail and expressiveness of metadata, inference</a:t>
            </a:r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publishing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RDF? – several reasons:</a:t>
            </a:r>
          </a:p>
          <a:p>
            <a:pPr lvl="1"/>
            <a:r>
              <a:rPr lang="en-US" dirty="0" smtClean="0"/>
              <a:t>Easy data integration format</a:t>
            </a:r>
          </a:p>
          <a:p>
            <a:pPr lvl="1"/>
            <a:r>
              <a:rPr lang="en-US" dirty="0" smtClean="0"/>
              <a:t>Many useful datasets to reference, e.g. </a:t>
            </a:r>
            <a:r>
              <a:rPr lang="en-US" dirty="0" err="1" smtClean="0"/>
              <a:t>geonames</a:t>
            </a:r>
            <a:endParaRPr lang="en-US" dirty="0" smtClean="0"/>
          </a:p>
          <a:p>
            <a:pPr lvl="1"/>
            <a:r>
              <a:rPr lang="en-US" dirty="0" smtClean="0"/>
              <a:t>Lightweight semantics – ontology driven </a:t>
            </a:r>
            <a:r>
              <a:rPr lang="en-US" dirty="0" err="1" smtClean="0"/>
              <a:t>modelling</a:t>
            </a:r>
            <a:r>
              <a:rPr lang="en-US" dirty="0" smtClean="0"/>
              <a:t> makes for powerful search</a:t>
            </a:r>
          </a:p>
          <a:p>
            <a:r>
              <a:rPr lang="en-US" dirty="0" smtClean="0"/>
              <a:t>Even more powerful when combined with full-text search and ranking</a:t>
            </a:r>
          </a:p>
        </p:txBody>
      </p:sp>
    </p:spTree>
    <p:extLst>
      <p:ext uri="{BB962C8B-B14F-4D97-AF65-F5344CB8AC3E}">
        <p14:creationId xmlns="" xmlns:p14="http://schemas.microsoft.com/office/powerpoint/2010/main" val="505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DB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LDBC.potx</Template>
  <TotalTime>409</TotalTime>
  <Words>658</Words>
  <Application>Microsoft Office PowerPoint</Application>
  <PresentationFormat>On-screen Show (4:3)</PresentationFormat>
  <Paragraphs>132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LDBC</vt:lpstr>
      <vt:lpstr>Semantic Publishing Update</vt:lpstr>
      <vt:lpstr>Overview</vt:lpstr>
      <vt:lpstr>Semantic publishing</vt:lpstr>
      <vt:lpstr>Semantic publishing</vt:lpstr>
      <vt:lpstr>Semantic publishing</vt:lpstr>
      <vt:lpstr>Semantic publishing</vt:lpstr>
      <vt:lpstr>Semantic publishing</vt:lpstr>
      <vt:lpstr>Semantic publishing</vt:lpstr>
      <vt:lpstr>Semantic publishing</vt:lpstr>
      <vt:lpstr>Overview</vt:lpstr>
      <vt:lpstr>Elements of the benchmark</vt:lpstr>
      <vt:lpstr>Elements of the benchmark</vt:lpstr>
      <vt:lpstr>Elements of the benchmark</vt:lpstr>
      <vt:lpstr>Elements of the benchmark</vt:lpstr>
      <vt:lpstr>Elements of the benchmark</vt:lpstr>
      <vt:lpstr>Elements of the benchmark</vt:lpstr>
      <vt:lpstr>Elements of the benchmark</vt:lpstr>
      <vt:lpstr>Elements of the benchmark</vt:lpstr>
      <vt:lpstr>Overview</vt:lpstr>
      <vt:lpstr>Next steps</vt:lpstr>
      <vt:lpstr>Next steps</vt:lpstr>
      <vt:lpstr>Overview</vt:lpstr>
    </vt:vector>
  </TitlesOfParts>
  <Company>DAMA - UPC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Ferrer</dc:creator>
  <cp:lastModifiedBy>baz</cp:lastModifiedBy>
  <cp:revision>71</cp:revision>
  <dcterms:created xsi:type="dcterms:W3CDTF">2012-09-21T10:47:05Z</dcterms:created>
  <dcterms:modified xsi:type="dcterms:W3CDTF">2013-04-22T11:02:40Z</dcterms:modified>
</cp:coreProperties>
</file>