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81" r:id="rId4"/>
    <p:sldId id="284" r:id="rId5"/>
    <p:sldId id="289" r:id="rId6"/>
    <p:sldId id="292" r:id="rId7"/>
    <p:sldId id="296" r:id="rId8"/>
    <p:sldId id="297" r:id="rId9"/>
    <p:sldId id="300" r:id="rId10"/>
    <p:sldId id="305" r:id="rId11"/>
    <p:sldId id="304" r:id="rId12"/>
    <p:sldId id="303" r:id="rId13"/>
    <p:sldId id="301" r:id="rId14"/>
    <p:sldId id="298" r:id="rId15"/>
    <p:sldId id="299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7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3915C-A694-4D7A-A81B-D01CF61C87E0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323E-EB33-4803-9D8C-4E91195CE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323E-EB33-4803-9D8C-4E91195CEC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A691-7A3B-45BD-8443-0E1F7EFB97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4391" y="398186"/>
            <a:ext cx="3412759" cy="1396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05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032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745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887257" y="6378328"/>
            <a:ext cx="6799543" cy="4571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>
            <a:off x="249260" y="228919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165924"/>
            <a:ext cx="1266263" cy="51624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249260" y="1417638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488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7434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499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900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3027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177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72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22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99ED-70B5-B742-855C-143C2C0BA11B}" type="datetimeFigureOut">
              <a:rPr lang="es-ES" smtClean="0"/>
              <a:pPr/>
              <a:t>20/04/2013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3">
            <a:alphaModFix amt="9000"/>
          </a:blip>
          <a:stretch>
            <a:fillRect/>
          </a:stretch>
        </p:blipFill>
        <p:spPr>
          <a:xfrm>
            <a:off x="451038" y="-354472"/>
            <a:ext cx="8339176" cy="7300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0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gdatatop100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www.tpc.org/" TargetMode="External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51050"/>
            <a:ext cx="7772400" cy="1470025"/>
          </a:xfrm>
        </p:spPr>
        <p:txBody>
          <a:bodyPr>
            <a:normAutofit/>
          </a:bodyPr>
          <a:lstStyle/>
          <a:p>
            <a:r>
              <a:rPr lang="es-ES" dirty="0" smtClean="0"/>
              <a:t>Project </a:t>
            </a:r>
            <a:r>
              <a:rPr lang="es-ES" dirty="0" err="1" smtClean="0"/>
              <a:t>Goals</a:t>
            </a:r>
            <a:r>
              <a:rPr lang="es-ES" dirty="0" smtClean="0"/>
              <a:t> and Status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sz="3200" i="1" dirty="0" smtClean="0"/>
              <a:t>Peter Boncz (VU </a:t>
            </a:r>
            <a:r>
              <a:rPr lang="es-ES" sz="3200" i="1" dirty="0" err="1" smtClean="0"/>
              <a:t>Amsterdam</a:t>
            </a:r>
            <a:r>
              <a:rPr lang="es-ES" sz="3200" i="1" dirty="0" smtClean="0"/>
              <a:t>)</a:t>
            </a:r>
            <a:endParaRPr lang="es-ES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66200"/>
            <a:ext cx="6400800" cy="1752600"/>
          </a:xfrm>
        </p:spPr>
        <p:txBody>
          <a:bodyPr/>
          <a:lstStyle/>
          <a:p>
            <a:r>
              <a:rPr lang="es-ES" dirty="0" err="1" smtClean="0"/>
              <a:t>Munich</a:t>
            </a:r>
            <a:endParaRPr lang="es-ES" dirty="0" smtClean="0"/>
          </a:p>
          <a:p>
            <a:r>
              <a:rPr lang="es-ES" dirty="0" err="1" smtClean="0"/>
              <a:t>April</a:t>
            </a:r>
            <a:r>
              <a:rPr lang="es-ES" dirty="0" smtClean="0"/>
              <a:t> 22+23, 2013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961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Force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Better RDF Benchmarks</a:t>
            </a:r>
          </a:p>
          <a:p>
            <a:pPr lvl="1"/>
            <a:r>
              <a:rPr lang="en-US" dirty="0" smtClean="0"/>
              <a:t>System Maturity (transactions, online backup)</a:t>
            </a:r>
            <a:endParaRPr lang="en-US" dirty="0" smtClean="0"/>
          </a:p>
          <a:p>
            <a:pPr lvl="1"/>
            <a:r>
              <a:rPr lang="en-US" dirty="0" smtClean="0"/>
              <a:t>Need Feature-rich benchmarks (GIS, keyword search)</a:t>
            </a:r>
          </a:p>
          <a:p>
            <a:pPr lvl="1"/>
            <a:r>
              <a:rPr lang="en-US" dirty="0" smtClean="0"/>
              <a:t>Reasoning (OWL?)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Defining Graph Benchmarks</a:t>
            </a:r>
          </a:p>
          <a:p>
            <a:pPr lvl="1"/>
            <a:r>
              <a:rPr lang="en-US" dirty="0" smtClean="0"/>
              <a:t>Transactional (OLTP)</a:t>
            </a:r>
          </a:p>
          <a:p>
            <a:pPr lvl="1"/>
            <a:r>
              <a:rPr lang="en-US" dirty="0" smtClean="0"/>
              <a:t>Analytics (OLAP)</a:t>
            </a:r>
            <a:endParaRPr lang="en-US" dirty="0" smtClean="0"/>
          </a:p>
          <a:p>
            <a:pPr lvl="1"/>
            <a:r>
              <a:rPr lang="en-US" dirty="0" smtClean="0"/>
              <a:t>Algorithm frameworks (Bulk Synchronous Processing) </a:t>
            </a:r>
          </a:p>
          <a:p>
            <a:pPr lvl="2"/>
            <a:r>
              <a:rPr lang="en-US" dirty="0" err="1" smtClean="0"/>
              <a:t>Pregel</a:t>
            </a:r>
            <a:r>
              <a:rPr lang="en-US" dirty="0" smtClean="0"/>
              <a:t>, Signal/Collect, </a:t>
            </a:r>
            <a:r>
              <a:rPr lang="en-US" dirty="0" err="1" smtClean="0"/>
              <a:t>Giraph</a:t>
            </a:r>
            <a:r>
              <a:rPr lang="en-US" dirty="0" smtClean="0"/>
              <a:t>, Green Marl,  </a:t>
            </a:r>
            <a:r>
              <a:rPr lang="en-US" dirty="0" err="1" smtClean="0"/>
              <a:t>GraphLab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Recent Developments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BigData</a:t>
            </a:r>
            <a:r>
              <a:rPr lang="en-US" dirty="0" smtClean="0"/>
              <a:t> Top100</a:t>
            </a:r>
          </a:p>
          <a:p>
            <a:pPr lvl="1"/>
            <a:r>
              <a:rPr lang="en-US" dirty="0" smtClean="0">
                <a:hlinkClick r:id="rId2"/>
              </a:rPr>
              <a:t>http://www.bigdatatop100.org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and Parallel relational database focus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Linkbench</a:t>
            </a:r>
            <a:r>
              <a:rPr lang="en-US" dirty="0" smtClean="0"/>
              <a:t> Benchmark (SIGMOD paper)</a:t>
            </a:r>
          </a:p>
          <a:p>
            <a:pPr lvl="1"/>
            <a:r>
              <a:rPr lang="en-US" dirty="0" smtClean="0"/>
              <a:t>mimics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/</a:t>
            </a:r>
            <a:r>
              <a:rPr lang="en-US" dirty="0" err="1" smtClean="0"/>
              <a:t>memcached</a:t>
            </a:r>
            <a:r>
              <a:rPr lang="en-US" dirty="0" smtClean="0"/>
              <a:t> infrastructure</a:t>
            </a:r>
          </a:p>
          <a:p>
            <a:pPr lvl="1"/>
            <a:r>
              <a:rPr lang="en-US" dirty="0" err="1" smtClean="0"/>
              <a:t>transactionally</a:t>
            </a:r>
            <a:r>
              <a:rPr lang="en-US" dirty="0" smtClean="0"/>
              <a:t> oriented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-like </a:t>
            </a:r>
            <a:r>
              <a:rPr lang="en-US" b="1" dirty="0" smtClean="0">
                <a:solidFill>
                  <a:srgbClr val="FF0000"/>
                </a:solidFill>
              </a:rPr>
              <a:t>data distributions</a:t>
            </a:r>
            <a:endParaRPr lang="en-US" dirty="0" smtClean="0"/>
          </a:p>
          <a:p>
            <a:r>
              <a:rPr lang="en-US" dirty="0" smtClean="0"/>
              <a:t>BSBM </a:t>
            </a:r>
            <a:r>
              <a:rPr lang="en-US" dirty="0" smtClean="0"/>
              <a:t>results @ </a:t>
            </a:r>
            <a:r>
              <a:rPr lang="en-US" dirty="0" smtClean="0"/>
              <a:t>150 billion triples</a:t>
            </a:r>
          </a:p>
          <a:p>
            <a:pPr lvl="1"/>
            <a:r>
              <a:rPr lang="en-US" dirty="0" smtClean="0"/>
              <a:t>First compute-</a:t>
            </a:r>
            <a:r>
              <a:rPr lang="en-US" b="1" dirty="0" smtClean="0">
                <a:solidFill>
                  <a:srgbClr val="FF0000"/>
                </a:solidFill>
              </a:rPr>
              <a:t>cluster</a:t>
            </a:r>
            <a:r>
              <a:rPr lang="en-US" dirty="0" smtClean="0"/>
              <a:t> based RDF benchmark runs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750x larger </a:t>
            </a:r>
            <a:r>
              <a:rPr lang="en-US" dirty="0" smtClean="0"/>
              <a:t>than ever reported</a:t>
            </a:r>
          </a:p>
          <a:p>
            <a:pPr lvl="1"/>
            <a:r>
              <a:rPr lang="en-US" dirty="0" smtClean="0"/>
              <a:t>Explore + </a:t>
            </a:r>
            <a:r>
              <a:rPr lang="en-US" b="1" dirty="0" smtClean="0">
                <a:solidFill>
                  <a:srgbClr val="FF0000"/>
                </a:solidFill>
              </a:rPr>
              <a:t>Business Intelligence </a:t>
            </a:r>
            <a:r>
              <a:rPr lang="en-US" dirty="0" smtClean="0"/>
              <a:t>workload</a:t>
            </a:r>
            <a:endParaRPr lang="en-US" dirty="0" smtClean="0"/>
          </a:p>
          <a:p>
            <a:r>
              <a:rPr lang="en-US" dirty="0" smtClean="0"/>
              <a:t>Graph workshops, sponsored by LDBC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GRADES</a:t>
            </a:r>
            <a:r>
              <a:rPr lang="en-US" dirty="0" smtClean="0"/>
              <a:t>, NY, June 23, 2013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GraphLab</a:t>
            </a:r>
            <a:r>
              <a:rPr lang="en-US" dirty="0" smtClean="0"/>
              <a:t>, SF, July 1, 2013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expect from you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task forces</a:t>
            </a:r>
          </a:p>
          <a:p>
            <a:pPr lvl="1"/>
            <a:r>
              <a:rPr lang="en-US" dirty="0" smtClean="0"/>
              <a:t>By commenting on </a:t>
            </a:r>
            <a:r>
              <a:rPr lang="en-US" dirty="0" smtClean="0"/>
              <a:t>progress, now.</a:t>
            </a:r>
          </a:p>
          <a:p>
            <a:pPr lvl="1"/>
            <a:r>
              <a:rPr lang="en-US" dirty="0" smtClean="0"/>
              <a:t>By becoming </a:t>
            </a:r>
            <a:r>
              <a:rPr lang="en-US" dirty="0" smtClean="0"/>
              <a:t>an external </a:t>
            </a:r>
            <a:r>
              <a:rPr lang="en-US" dirty="0" smtClean="0"/>
              <a:t>Task Force </a:t>
            </a:r>
            <a:r>
              <a:rPr lang="en-US" b="1" dirty="0" smtClean="0">
                <a:solidFill>
                  <a:srgbClr val="FF0000"/>
                </a:solidFill>
              </a:rPr>
              <a:t>member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Provide Input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b="1" dirty="0" smtClean="0">
                <a:solidFill>
                  <a:srgbClr val="FF0000"/>
                </a:solidFill>
              </a:rPr>
              <a:t>Data </a:t>
            </a:r>
            <a:r>
              <a:rPr lang="en-US" b="1" dirty="0" smtClean="0">
                <a:solidFill>
                  <a:srgbClr val="FF0000"/>
                </a:solidFill>
              </a:rPr>
              <a:t>sets </a:t>
            </a:r>
            <a:r>
              <a:rPr lang="en-US" dirty="0" smtClean="0"/>
              <a:t>or </a:t>
            </a:r>
            <a:r>
              <a:rPr lang="en-US" dirty="0" smtClean="0"/>
              <a:t>describe </a:t>
            </a:r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Provide </a:t>
            </a:r>
            <a:r>
              <a:rPr lang="en-US" b="1" dirty="0" smtClean="0">
                <a:solidFill>
                  <a:srgbClr val="00B050"/>
                </a:solidFill>
              </a:rPr>
              <a:t>Workloads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smtClean="0"/>
              <a:t>describe workloads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LDBC </a:t>
            </a:r>
            <a:r>
              <a:rPr lang="en-US" dirty="0" smtClean="0"/>
              <a:t>provides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Access to TUC wiki with benchmark information</a:t>
            </a:r>
          </a:p>
          <a:p>
            <a:r>
              <a:rPr lang="en-US" dirty="0" smtClean="0"/>
              <a:t>Benchmark development Task force information</a:t>
            </a:r>
          </a:p>
          <a:p>
            <a:pPr lvl="1"/>
            <a:r>
              <a:rPr lang="en-US" dirty="0" smtClean="0"/>
              <a:t>Logistics</a:t>
            </a:r>
          </a:p>
          <a:p>
            <a:pPr lvl="1"/>
            <a:r>
              <a:rPr lang="en-US" dirty="0" smtClean="0"/>
              <a:t>Benchmark designs</a:t>
            </a:r>
          </a:p>
          <a:p>
            <a:pPr lvl="1"/>
            <a:r>
              <a:rPr lang="en-US" dirty="0" smtClean="0"/>
              <a:t>Discussion on benchmark designs</a:t>
            </a:r>
          </a:p>
          <a:p>
            <a:pPr lvl="1"/>
            <a:r>
              <a:rPr lang="en-US" dirty="0" smtClean="0"/>
              <a:t>Preliminary benchmark results</a:t>
            </a:r>
          </a:p>
          <a:p>
            <a:r>
              <a:rPr lang="en-US" dirty="0" smtClean="0"/>
              <a:t>6m reports on the progress of the project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..influence the LDBC.. Influence the industry!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about technological challenges</a:t>
            </a:r>
          </a:p>
          <a:p>
            <a:pPr lvl="1"/>
            <a:r>
              <a:rPr lang="en-US" dirty="0" smtClean="0"/>
              <a:t>Use case descriptions for </a:t>
            </a:r>
            <a:r>
              <a:rPr lang="en-US" dirty="0" err="1" smtClean="0"/>
              <a:t>graph,RDF</a:t>
            </a:r>
            <a:r>
              <a:rPr lang="en-US" dirty="0" smtClean="0"/>
              <a:t> systems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Discuss the progress of benchmark task forces</a:t>
            </a:r>
            <a:endParaRPr lang="en-US" dirty="0" smtClean="0"/>
          </a:p>
          <a:p>
            <a:pPr lvl="1"/>
            <a:r>
              <a:rPr lang="en-US" dirty="0" smtClean="0"/>
              <a:t>Semantic publishing (RDF)</a:t>
            </a:r>
            <a:endParaRPr lang="en-US" dirty="0" smtClean="0"/>
          </a:p>
          <a:p>
            <a:pPr lvl="1"/>
            <a:r>
              <a:rPr lang="en-US" dirty="0" smtClean="0"/>
              <a:t>Social network analysis </a:t>
            </a:r>
            <a:r>
              <a:rPr lang="en-US" dirty="0" smtClean="0"/>
              <a:t>(</a:t>
            </a:r>
            <a:r>
              <a:rPr lang="en-US" dirty="0" smtClean="0"/>
              <a:t>Graph-mostly)</a:t>
            </a:r>
          </a:p>
          <a:p>
            <a:pPr lvl="1"/>
            <a:r>
              <a:rPr lang="en-US" dirty="0" smtClean="0"/>
              <a:t>New task force proposals?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nl-NL" b="1" dirty="0" smtClean="0"/>
              <a:t>Today</a:t>
            </a:r>
          </a:p>
          <a:p>
            <a:r>
              <a:rPr lang="nl-NL" b="1" dirty="0" smtClean="0">
                <a:solidFill>
                  <a:srgbClr val="FF0000"/>
                </a:solidFill>
              </a:rPr>
              <a:t>10:00 Introduction </a:t>
            </a:r>
            <a:endParaRPr lang="nl-NL" b="1" dirty="0" smtClean="0">
              <a:solidFill>
                <a:srgbClr val="FF0000"/>
              </a:solidFill>
            </a:endParaRPr>
          </a:p>
          <a:p>
            <a:r>
              <a:rPr lang="nl-NL" dirty="0" smtClean="0"/>
              <a:t>11:00 Social Network Use Cases</a:t>
            </a:r>
            <a:endParaRPr lang="nl-NL" dirty="0" smtClean="0"/>
          </a:p>
          <a:p>
            <a:r>
              <a:rPr lang="nl-NL" dirty="0" smtClean="0"/>
              <a:t>12:30 </a:t>
            </a:r>
            <a:r>
              <a:rPr lang="nl-NL" dirty="0" smtClean="0"/>
              <a:t>Lunch</a:t>
            </a:r>
          </a:p>
          <a:p>
            <a:r>
              <a:rPr lang="nl-NL" dirty="0" smtClean="0"/>
              <a:t>13:30 Semantic Publishing Use Cases </a:t>
            </a:r>
            <a:endParaRPr lang="nl-NL" dirty="0" smtClean="0"/>
          </a:p>
          <a:p>
            <a:r>
              <a:rPr lang="nl-NL" dirty="0" smtClean="0"/>
              <a:t>15:00</a:t>
            </a:r>
            <a:r>
              <a:rPr lang="nl-NL" dirty="0" smtClean="0"/>
              <a:t> </a:t>
            </a:r>
            <a:r>
              <a:rPr lang="nl-NL" dirty="0" smtClean="0"/>
              <a:t>Break</a:t>
            </a:r>
          </a:p>
          <a:p>
            <a:r>
              <a:rPr lang="nl-NL" dirty="0" smtClean="0"/>
              <a:t>15:30 Projects Related to LDBC</a:t>
            </a:r>
            <a:r>
              <a:rPr lang="nl-NL" dirty="0" smtClean="0"/>
              <a:t> </a:t>
            </a:r>
            <a:endParaRPr lang="nl-NL" dirty="0" smtClean="0"/>
          </a:p>
          <a:p>
            <a:r>
              <a:rPr lang="nl-NL" dirty="0" smtClean="0"/>
              <a:t>17:30 </a:t>
            </a:r>
            <a:r>
              <a:rPr lang="nl-NL" dirty="0" smtClean="0"/>
              <a:t>Finish</a:t>
            </a:r>
          </a:p>
          <a:p>
            <a:r>
              <a:rPr lang="nl-NL" dirty="0" smtClean="0"/>
              <a:t>19:00 </a:t>
            </a:r>
            <a:r>
              <a:rPr lang="nl-NL" dirty="0" smtClean="0"/>
              <a:t>Social dinner </a:t>
            </a:r>
            <a:r>
              <a:rPr lang="nl-NL" dirty="0" smtClean="0"/>
              <a:t>(Munich city center)</a:t>
            </a:r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b="1" dirty="0" smtClean="0"/>
              <a:t>Tomorrow</a:t>
            </a:r>
          </a:p>
          <a:p>
            <a:r>
              <a:rPr lang="nl-NL" dirty="0" smtClean="0"/>
              <a:t>10:00 Industry/Hardware Aspects</a:t>
            </a:r>
            <a:endParaRPr lang="nl-NL" dirty="0" smtClean="0"/>
          </a:p>
          <a:p>
            <a:r>
              <a:rPr lang="nl-NL" dirty="0" smtClean="0"/>
              <a:t>11:30 Break</a:t>
            </a:r>
          </a:p>
          <a:p>
            <a:r>
              <a:rPr lang="nl-NL" dirty="0" smtClean="0"/>
              <a:t>12:00 Task Force feedback session </a:t>
            </a:r>
            <a:endParaRPr lang="nl-NL" dirty="0" smtClean="0"/>
          </a:p>
          <a:p>
            <a:r>
              <a:rPr lang="nl-NL" dirty="0" smtClean="0"/>
              <a:t>13:00 Finish</a:t>
            </a: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RDF and Graph DB technology a </a:t>
            </a:r>
            <a:r>
              <a:rPr lang="en-US" sz="2800" b="1" dirty="0" smtClean="0">
                <a:solidFill>
                  <a:srgbClr val="FF0000"/>
                </a:solidFill>
              </a:rPr>
              <a:t>credible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B050"/>
                </a:solidFill>
              </a:rPr>
              <a:t>more widely adopted </a:t>
            </a:r>
            <a:r>
              <a:rPr lang="en-US" sz="2800" dirty="0" smtClean="0"/>
              <a:t>technology in IT and Big Data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Stimulate technical advances </a:t>
            </a:r>
            <a:r>
              <a:rPr lang="en-US" sz="2800" dirty="0" smtClean="0"/>
              <a:t>by making progress visible through benchmarking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>
          <a:xfrm>
            <a:off x="5472608" y="2023263"/>
            <a:ext cx="348138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make competing products comparable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accelerate progress, make technology viable</a:t>
            </a:r>
          </a:p>
          <a:p>
            <a:endParaRPr lang="en-US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Benchmarking?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043854"/>
            <a:ext cx="5472608" cy="385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755172" y="5281463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© Jim Gray, 2005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encrypted-tbn2.gstatic.com/images?q=tbn:ANd9GcS4xCSXHgotThpmRxNsq88N2TeL04nYMkCW2wmxonDd0jngi_O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0844" y="5281700"/>
            <a:ext cx="2160240" cy="9095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LDBC?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Linked Data Benchmark Council = a</a:t>
            </a:r>
            <a:r>
              <a:rPr lang="en-US" sz="2000" b="1" dirty="0" smtClean="0">
                <a:solidFill>
                  <a:srgbClr val="FF0000"/>
                </a:solidFill>
              </a:rPr>
              <a:t> benchmarking </a:t>
            </a:r>
            <a:r>
              <a:rPr lang="en-US" sz="2000" b="1" dirty="0" smtClean="0">
                <a:solidFill>
                  <a:srgbClr val="FF0000"/>
                </a:solidFill>
              </a:rPr>
              <a:t>organization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Industry entity similar to TPC (</a:t>
            </a:r>
            <a:r>
              <a:rPr lang="en-US" sz="2000" dirty="0" smtClean="0">
                <a:hlinkClick r:id="rId3"/>
              </a:rPr>
              <a:t>www.tpc.org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Focusing on graph and RDF store benchmarking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An </a:t>
            </a:r>
            <a:r>
              <a:rPr lang="en-US" sz="2000" b="1" dirty="0" smtClean="0">
                <a:solidFill>
                  <a:srgbClr val="00B050"/>
                </a:solidFill>
              </a:rPr>
              <a:t>EU project </a:t>
            </a:r>
            <a:r>
              <a:rPr lang="en-US" sz="2000" dirty="0" smtClean="0"/>
              <a:t>(STREP) in FP7</a:t>
            </a:r>
          </a:p>
          <a:p>
            <a:r>
              <a:rPr lang="en-US" sz="2000" dirty="0" smtClean="0"/>
              <a:t>Runs from </a:t>
            </a:r>
            <a:r>
              <a:rPr lang="en-US" sz="2000" dirty="0" err="1" smtClean="0"/>
              <a:t>sept</a:t>
            </a:r>
            <a:r>
              <a:rPr lang="en-US" sz="2000" dirty="0" smtClean="0"/>
              <a:t> 2012 – march 2015</a:t>
            </a:r>
            <a:endParaRPr lang="en-US" sz="2000" dirty="0"/>
          </a:p>
          <a:p>
            <a:r>
              <a:rPr lang="en-US" sz="2000" dirty="0" smtClean="0"/>
              <a:t>8 project partners:</a:t>
            </a:r>
          </a:p>
          <a:p>
            <a:endParaRPr lang="en-US" sz="2000" dirty="0" smtClean="0"/>
          </a:p>
        </p:txBody>
      </p:sp>
      <p:pic>
        <p:nvPicPr>
          <p:cNvPr id="1026" name="Picture 2" descr="http://www.ldbc.eu/sites/default/files/styles/thumbnail/public/partners/for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6632" y="4879519"/>
            <a:ext cx="657225" cy="952500"/>
          </a:xfrm>
          <a:prstGeom prst="rect">
            <a:avLst/>
          </a:prstGeom>
          <a:noFill/>
        </p:spPr>
      </p:pic>
      <p:pic>
        <p:nvPicPr>
          <p:cNvPr id="1028" name="Picture 4" descr="http://www.ldbc.eu/sites/default/files/styles/thumbnail/public/partners/ne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8F6F7"/>
              </a:clrFrom>
              <a:clrTo>
                <a:srgbClr val="F8F6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82851" y="4149080"/>
            <a:ext cx="1477087" cy="576064"/>
          </a:xfrm>
          <a:prstGeom prst="rect">
            <a:avLst/>
          </a:prstGeom>
          <a:noFill/>
        </p:spPr>
      </p:pic>
      <p:pic>
        <p:nvPicPr>
          <p:cNvPr id="1030" name="Picture 6" descr="http://www.ldbc.eu/sites/default/files/styles/thumbnail/public/partners/ontotext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DF3"/>
              </a:clrFrom>
              <a:clrTo>
                <a:srgbClr val="FFFDF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82851" y="4869160"/>
            <a:ext cx="2088233" cy="396764"/>
          </a:xfrm>
          <a:prstGeom prst="rect">
            <a:avLst/>
          </a:prstGeom>
          <a:noFill/>
        </p:spPr>
      </p:pic>
      <p:pic>
        <p:nvPicPr>
          <p:cNvPr id="1036" name="Picture 12" descr="http://www.ldbc.eu/sites/default/files/styles/thumbnail/public/partners/tum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1028" y="5263297"/>
            <a:ext cx="592460" cy="314004"/>
          </a:xfrm>
          <a:prstGeom prst="rect">
            <a:avLst/>
          </a:prstGeom>
          <a:noFill/>
        </p:spPr>
      </p:pic>
      <p:pic>
        <p:nvPicPr>
          <p:cNvPr id="1038" name="Picture 14" descr="http://www.ldbc.eu/sites/default/files/styles/thumbnail/public/partners/vu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3102" y="4303455"/>
            <a:ext cx="952500" cy="314326"/>
          </a:xfrm>
          <a:prstGeom prst="rect">
            <a:avLst/>
          </a:prstGeom>
          <a:noFill/>
        </p:spPr>
      </p:pic>
      <p:pic>
        <p:nvPicPr>
          <p:cNvPr id="1040" name="Picture 16" descr="http://www.ldbc.eu/sites/default/files/styles/thumbnail/public/partners/uibk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0214" y="4879519"/>
            <a:ext cx="485775" cy="952500"/>
          </a:xfrm>
          <a:prstGeom prst="rect">
            <a:avLst/>
          </a:prstGeom>
          <a:noFill/>
        </p:spPr>
      </p:pic>
      <p:pic>
        <p:nvPicPr>
          <p:cNvPr id="1042" name="Picture 18" descr="http://upcommons.upc.edu/e-prints/retrieve/11046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90536" y="4300719"/>
            <a:ext cx="1905000" cy="63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 Project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Make sure the LDBC becomes a </a:t>
            </a:r>
            <a:r>
              <a:rPr lang="en-US" sz="2800" b="1" dirty="0" smtClean="0">
                <a:solidFill>
                  <a:srgbClr val="FF0000"/>
                </a:solidFill>
              </a:rPr>
              <a:t>strong entity </a:t>
            </a:r>
            <a:r>
              <a:rPr lang="en-US" sz="2800" dirty="0" smtClean="0"/>
              <a:t>and will </a:t>
            </a:r>
            <a:r>
              <a:rPr lang="en-US" sz="2800" b="1" dirty="0" smtClean="0">
                <a:solidFill>
                  <a:srgbClr val="00B050"/>
                </a:solidFill>
              </a:rPr>
              <a:t>continue to operate </a:t>
            </a:r>
            <a:r>
              <a:rPr lang="en-US" sz="2800" dirty="0" smtClean="0"/>
              <a:t>after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Equip de LDBC with a good initial set of </a:t>
            </a:r>
            <a:r>
              <a:rPr lang="en-US" sz="2800" b="1" dirty="0" smtClean="0">
                <a:solidFill>
                  <a:srgbClr val="FF0000"/>
                </a:solidFill>
              </a:rPr>
              <a:t>benchmarks</a:t>
            </a:r>
            <a:r>
              <a:rPr lang="en-US" sz="2800" dirty="0" smtClean="0"/>
              <a:t>, and benchmark results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Task Forces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Committee that works on a new benchmark</a:t>
            </a:r>
            <a:endParaRPr lang="en-US" dirty="0" smtClean="0"/>
          </a:p>
          <a:p>
            <a:pPr lvl="1"/>
            <a:r>
              <a:rPr lang="en-US" dirty="0" smtClean="0"/>
              <a:t>Technical </a:t>
            </a:r>
            <a:r>
              <a:rPr lang="en-US" dirty="0" smtClean="0"/>
              <a:t>Experts (choke point analysis)</a:t>
            </a:r>
          </a:p>
          <a:p>
            <a:pPr lvl="1"/>
            <a:r>
              <a:rPr lang="en-US" dirty="0" smtClean="0"/>
              <a:t>TUC </a:t>
            </a:r>
            <a:r>
              <a:rPr lang="en-US" dirty="0" smtClean="0"/>
              <a:t>members (use cases)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Benchmark Development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Specification, </a:t>
            </a:r>
            <a:r>
              <a:rPr lang="en-US" dirty="0" smtClean="0"/>
              <a:t>Implementation, </a:t>
            </a:r>
            <a:r>
              <a:rPr lang="en-US" dirty="0" smtClean="0"/>
              <a:t>Roll-Out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Force Activities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Benchmark </a:t>
            </a:r>
            <a:r>
              <a:rPr lang="en-US" b="1" dirty="0" smtClean="0">
                <a:solidFill>
                  <a:srgbClr val="FF0000"/>
                </a:solidFill>
              </a:rPr>
              <a:t>Specification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dataset selection (and/or data generator design), </a:t>
            </a:r>
          </a:p>
          <a:p>
            <a:pPr lvl="1"/>
            <a:r>
              <a:rPr lang="en-US" dirty="0" smtClean="0"/>
              <a:t>workload </a:t>
            </a:r>
            <a:endParaRPr lang="en-US" dirty="0" smtClean="0"/>
          </a:p>
          <a:p>
            <a:pPr lvl="1"/>
            <a:r>
              <a:rPr lang="en-US" dirty="0" smtClean="0"/>
              <a:t>metrics</a:t>
            </a:r>
            <a:endParaRPr lang="en-US" dirty="0" smtClean="0"/>
          </a:p>
          <a:p>
            <a:pPr lvl="1"/>
            <a:r>
              <a:rPr lang="en-US" dirty="0" smtClean="0"/>
              <a:t>reporting format</a:t>
            </a:r>
            <a:endParaRPr lang="en-US" dirty="0" smtClean="0"/>
          </a:p>
          <a:p>
            <a:r>
              <a:rPr lang="en-US" dirty="0" smtClean="0"/>
              <a:t>Benchmark </a:t>
            </a:r>
            <a:r>
              <a:rPr lang="en-US" b="1" dirty="0" smtClean="0">
                <a:solidFill>
                  <a:srgbClr val="00B050"/>
                </a:solidFill>
              </a:rPr>
              <a:t>Implementation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tool development </a:t>
            </a:r>
            <a:endParaRPr lang="en-US" dirty="0" smtClean="0"/>
          </a:p>
          <a:p>
            <a:pPr lvl="1"/>
            <a:r>
              <a:rPr lang="en-US" dirty="0" smtClean="0"/>
              <a:t>test evaluations (</a:t>
            </a:r>
            <a:r>
              <a:rPr lang="en-US" dirty="0" err="1" smtClean="0"/>
              <a:t>i.e.the</a:t>
            </a:r>
            <a:r>
              <a:rPr lang="en-US" dirty="0" smtClean="0"/>
              <a:t> running of the preliminary benchmark on a number of systems and an analysis of the results).</a:t>
            </a:r>
          </a:p>
          <a:p>
            <a:r>
              <a:rPr lang="en-US" dirty="0" smtClean="0"/>
              <a:t>Benchmark </a:t>
            </a:r>
            <a:r>
              <a:rPr lang="en-US" b="1" dirty="0" smtClean="0">
                <a:solidFill>
                  <a:srgbClr val="FF0000"/>
                </a:solidFill>
              </a:rPr>
              <a:t>Roll-out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auditing guide + </a:t>
            </a:r>
            <a:r>
              <a:rPr lang="en-US" dirty="0" smtClean="0"/>
              <a:t>t</a:t>
            </a:r>
            <a:r>
              <a:rPr lang="en-US" dirty="0" smtClean="0"/>
              <a:t>raining </a:t>
            </a:r>
            <a:r>
              <a:rPr lang="en-US" dirty="0" smtClean="0"/>
              <a:t>the Auditors</a:t>
            </a:r>
          </a:p>
          <a:p>
            <a:pPr lvl="1"/>
            <a:r>
              <a:rPr lang="en-US" dirty="0" smtClean="0"/>
              <a:t>producing</a:t>
            </a:r>
            <a:r>
              <a:rPr lang="en-US" dirty="0" smtClean="0"/>
              <a:t> </a:t>
            </a:r>
            <a:r>
              <a:rPr lang="en-US" dirty="0" smtClean="0"/>
              <a:t>the first reference results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Choke Points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Choke Points are the pain points in current technology</a:t>
            </a:r>
          </a:p>
          <a:p>
            <a:pPr lvl="1"/>
            <a:r>
              <a:rPr lang="en-US" dirty="0" smtClean="0"/>
              <a:t>insights from technology </a:t>
            </a:r>
            <a:r>
              <a:rPr lang="en-US" dirty="0" smtClean="0"/>
              <a:t>experts</a:t>
            </a:r>
          </a:p>
          <a:p>
            <a:pPr lvl="1"/>
            <a:r>
              <a:rPr lang="en-US" dirty="0" smtClean="0"/>
              <a:t>ensure these pain points are part of benchmarks</a:t>
            </a:r>
            <a:endParaRPr lang="en-US" dirty="0" smtClean="0"/>
          </a:p>
          <a:p>
            <a:r>
              <a:rPr lang="en-US" dirty="0" smtClean="0"/>
              <a:t>Choosing choke points well</a:t>
            </a:r>
          </a:p>
          <a:p>
            <a:pPr lvl="1"/>
            <a:r>
              <a:rPr lang="en-US" dirty="0" smtClean="0"/>
              <a:t>Aim: stimulate innovation in key areas</a:t>
            </a:r>
          </a:p>
          <a:p>
            <a:pPr lvl="1"/>
            <a:r>
              <a:rPr lang="en-US" dirty="0" smtClean="0"/>
              <a:t>Setting realistic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TUC meeting Nov 19/20, Barcelona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Use Cases</a:t>
            </a:r>
            <a:endParaRPr lang="en-US" dirty="0" smtClean="0"/>
          </a:p>
          <a:p>
            <a:r>
              <a:rPr lang="en-US" dirty="0" smtClean="0"/>
              <a:t>BBC - </a:t>
            </a:r>
            <a:r>
              <a:rPr lang="en-US" dirty="0" err="1" smtClean="0"/>
              <a:t>Jem</a:t>
            </a:r>
            <a:r>
              <a:rPr lang="en-US" dirty="0" smtClean="0"/>
              <a:t> </a:t>
            </a:r>
            <a:r>
              <a:rPr lang="en-US" dirty="0" err="1" smtClean="0"/>
              <a:t>Rayfield</a:t>
            </a:r>
            <a:endParaRPr lang="en-US" dirty="0" smtClean="0"/>
          </a:p>
          <a:p>
            <a:r>
              <a:rPr lang="en-US" dirty="0" smtClean="0"/>
              <a:t>CA Technologies - Victor </a:t>
            </a:r>
            <a:r>
              <a:rPr lang="en-US" dirty="0" err="1" smtClean="0"/>
              <a:t>Muntés</a:t>
            </a:r>
            <a:endParaRPr lang="en-US" dirty="0" smtClean="0"/>
          </a:p>
          <a:p>
            <a:r>
              <a:rPr lang="en-US" dirty="0" smtClean="0"/>
              <a:t>Connected Discovery </a:t>
            </a:r>
            <a:r>
              <a:rPr lang="en-US" dirty="0" smtClean="0"/>
              <a:t>- </a:t>
            </a:r>
            <a:r>
              <a:rPr lang="en-US" dirty="0" smtClean="0"/>
              <a:t>Bryn Williams-Jones</a:t>
            </a:r>
          </a:p>
          <a:p>
            <a:r>
              <a:rPr lang="en-US" dirty="0" smtClean="0"/>
              <a:t>Elsevier - Alan </a:t>
            </a:r>
            <a:r>
              <a:rPr lang="en-US" dirty="0" err="1" smtClean="0"/>
              <a:t>Yagoda</a:t>
            </a:r>
            <a:endParaRPr lang="en-US" dirty="0" smtClean="0"/>
          </a:p>
          <a:p>
            <a:r>
              <a:rPr lang="en-US" dirty="0" smtClean="0"/>
              <a:t>ERA7 Bioinformatics - Eduardo </a:t>
            </a:r>
            <a:r>
              <a:rPr lang="en-US" dirty="0" err="1" smtClean="0"/>
              <a:t>Pareja</a:t>
            </a:r>
            <a:endParaRPr lang="en-US" dirty="0" smtClean="0"/>
          </a:p>
          <a:p>
            <a:r>
              <a:rPr lang="en-US" dirty="0" smtClean="0"/>
              <a:t>Press Association - Jarred McGinnis</a:t>
            </a:r>
          </a:p>
          <a:p>
            <a:r>
              <a:rPr lang="en-US" dirty="0" err="1" smtClean="0"/>
              <a:t>RJLee</a:t>
            </a:r>
            <a:r>
              <a:rPr lang="en-US" dirty="0" smtClean="0"/>
              <a:t> - David </a:t>
            </a:r>
            <a:r>
              <a:rPr lang="en-US" dirty="0" err="1" smtClean="0"/>
              <a:t>Neuer</a:t>
            </a:r>
            <a:endParaRPr lang="en-US" dirty="0" smtClean="0"/>
          </a:p>
          <a:p>
            <a:r>
              <a:rPr lang="en-US" dirty="0" smtClean="0"/>
              <a:t>Yale </a:t>
            </a:r>
            <a:r>
              <a:rPr lang="en-US" dirty="0" smtClean="0"/>
              <a:t>- </a:t>
            </a: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err="1" smtClean="0"/>
              <a:t>Maj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Created two Benchmark Task forces:</a:t>
            </a:r>
            <a:r>
              <a:rPr lang="en-US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Semantic Publishing (RDF)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Social Network Analysis (Graph mostly)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DB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LDBC.potx</Template>
  <TotalTime>6348</TotalTime>
  <Words>549</Words>
  <Application>Microsoft Office PowerPoint</Application>
  <PresentationFormat>On-screen Show (4:3)</PresentationFormat>
  <Paragraphs>134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LDBC</vt:lpstr>
      <vt:lpstr>Project Goals and Status Peter Boncz (VU Amsterdam)</vt:lpstr>
      <vt:lpstr>Motivation</vt:lpstr>
      <vt:lpstr>Why Benchmarking?</vt:lpstr>
      <vt:lpstr>What is the LDBC?</vt:lpstr>
      <vt:lpstr>EU Project Goals</vt:lpstr>
      <vt:lpstr>Benchmark Task Forces</vt:lpstr>
      <vt:lpstr>Task Force Activities</vt:lpstr>
      <vt:lpstr>Choke Points</vt:lpstr>
      <vt:lpstr>1st TUC meeting Nov 19/20, Barcelona</vt:lpstr>
      <vt:lpstr>Task Force Topics</vt:lpstr>
      <vt:lpstr>Recent Developments</vt:lpstr>
      <vt:lpstr>What we expect from you</vt:lpstr>
      <vt:lpstr>What LDBC provides</vt:lpstr>
      <vt:lpstr>Goals For Today</vt:lpstr>
      <vt:lpstr>Agenda</vt:lpstr>
    </vt:vector>
  </TitlesOfParts>
  <Company>DAMA - UPC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Ferrer</dc:creator>
  <cp:lastModifiedBy>Windows User</cp:lastModifiedBy>
  <cp:revision>230</cp:revision>
  <dcterms:created xsi:type="dcterms:W3CDTF">2012-09-21T10:47:05Z</dcterms:created>
  <dcterms:modified xsi:type="dcterms:W3CDTF">2013-04-22T15:14:13Z</dcterms:modified>
</cp:coreProperties>
</file>