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311" r:id="rId4"/>
    <p:sldId id="312" r:id="rId5"/>
    <p:sldId id="313" r:id="rId6"/>
    <p:sldId id="314" r:id="rId7"/>
    <p:sldId id="315" r:id="rId8"/>
    <p:sldId id="338" r:id="rId9"/>
    <p:sldId id="340" r:id="rId10"/>
    <p:sldId id="343" r:id="rId11"/>
    <p:sldId id="344" r:id="rId12"/>
    <p:sldId id="345" r:id="rId13"/>
    <p:sldId id="339" r:id="rId14"/>
    <p:sldId id="341" r:id="rId15"/>
    <p:sldId id="342" r:id="rId16"/>
    <p:sldId id="316" r:id="rId17"/>
    <p:sldId id="317" r:id="rId18"/>
    <p:sldId id="318" r:id="rId19"/>
    <p:sldId id="319" r:id="rId20"/>
    <p:sldId id="346" r:id="rId21"/>
    <p:sldId id="335" r:id="rId22"/>
    <p:sldId id="332" r:id="rId2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06" autoAdjust="0"/>
    <p:restoredTop sz="94618" autoAdjust="0"/>
  </p:normalViewPr>
  <p:slideViewPr>
    <p:cSldViewPr snapToGrid="0" snapToObjects="1">
      <p:cViewPr varScale="1">
        <p:scale>
          <a:sx n="86" d="100"/>
          <a:sy n="86" d="100"/>
        </p:scale>
        <p:origin x="-138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3915C-A694-4D7A-A81B-D01CF61C87E0}" type="datetimeFigureOut">
              <a:rPr lang="en-US" smtClean="0"/>
              <a:pPr/>
              <a:t>03-Apr-2014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2323E-EB33-4803-9D8C-4E91195CEC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1388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323E-EB33-4803-9D8C-4E91195CEC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5866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323E-EB33-4803-9D8C-4E91195CECE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64391" y="398186"/>
            <a:ext cx="3412759" cy="13965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7059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03/04/2014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00329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03/04/2014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745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887257" y="6378328"/>
            <a:ext cx="6799543" cy="45719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 userDrawn="1"/>
        </p:nvSpPr>
        <p:spPr>
          <a:xfrm>
            <a:off x="249260" y="228919"/>
            <a:ext cx="8641028" cy="45719"/>
          </a:xfrm>
          <a:prstGeom prst="rect">
            <a:avLst/>
          </a:prstGeom>
          <a:solidFill>
            <a:schemeClr val="tx1"/>
          </a:solidFill>
          <a:ln w="3175" cap="flat" cmpd="sng"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165924"/>
            <a:ext cx="1266263" cy="516246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249260" y="1417638"/>
            <a:ext cx="8641028" cy="45719"/>
          </a:xfrm>
          <a:prstGeom prst="rect">
            <a:avLst/>
          </a:prstGeom>
          <a:solidFill>
            <a:schemeClr val="tx1"/>
          </a:solidFill>
          <a:ln w="3175" cap="flat" cmpd="sng"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94881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03/04/2014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87434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03/04/2014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4997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03/04/2014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59002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03/04/2014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83027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03/04/2014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71778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03/04/2014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0728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03/04/2014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7221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B99ED-70B5-B742-855C-143C2C0BA11B}" type="datetimeFigureOut">
              <a:rPr lang="es-ES" smtClean="0"/>
              <a:pPr/>
              <a:t>03/04/2014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13">
            <a:alphaModFix amt="9000"/>
          </a:blip>
          <a:stretch>
            <a:fillRect/>
          </a:stretch>
        </p:blipFill>
        <p:spPr>
          <a:xfrm>
            <a:off x="451038" y="-354472"/>
            <a:ext cx="8339176" cy="73009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6038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865437"/>
            <a:ext cx="7772400" cy="1470025"/>
          </a:xfrm>
        </p:spPr>
        <p:txBody>
          <a:bodyPr/>
          <a:lstStyle/>
          <a:p>
            <a:r>
              <a:rPr lang="en-US" noProof="0" dirty="0" smtClean="0"/>
              <a:t>Semantic Publishing </a:t>
            </a:r>
            <a:r>
              <a:rPr lang="en-US" noProof="0" dirty="0" smtClean="0"/>
              <a:t>Benchmark</a:t>
            </a:r>
            <a:br>
              <a:rPr lang="en-US" noProof="0" dirty="0" smtClean="0"/>
            </a:br>
            <a:r>
              <a:rPr lang="en-US" dirty="0" smtClean="0"/>
              <a:t>Task Force</a:t>
            </a:r>
            <a:endParaRPr lang="en-U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4762500"/>
            <a:ext cx="7772400" cy="1752600"/>
          </a:xfrm>
        </p:spPr>
        <p:txBody>
          <a:bodyPr>
            <a:normAutofit/>
          </a:bodyPr>
          <a:lstStyle/>
          <a:p>
            <a:endParaRPr lang="en-US" noProof="0" dirty="0" smtClean="0"/>
          </a:p>
          <a:p>
            <a:r>
              <a:rPr lang="en-US" noProof="0" dirty="0" smtClean="0"/>
              <a:t>Fourth TUC Meeting, </a:t>
            </a:r>
          </a:p>
          <a:p>
            <a:r>
              <a:rPr lang="en-US" noProof="0" dirty="0" smtClean="0"/>
              <a:t>Amsterdam, 03 April 2014</a:t>
            </a:r>
          </a:p>
        </p:txBody>
      </p:sp>
    </p:spTree>
    <p:extLst>
      <p:ext uri="{BB962C8B-B14F-4D97-AF65-F5344CB8AC3E}">
        <p14:creationId xmlns="" xmlns:p14="http://schemas.microsoft.com/office/powerpoint/2010/main" val="49619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Ontologies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1F497D"/>
                </a:solidFill>
              </a:rPr>
              <a:t>Core Ontologies</a:t>
            </a:r>
            <a:r>
              <a:rPr lang="en-US" sz="2800" dirty="0" smtClean="0"/>
              <a:t>: describe basic concepts about  entities and relationships</a:t>
            </a:r>
          </a:p>
          <a:p>
            <a:pPr lvl="1"/>
            <a:r>
              <a:rPr lang="en-US" sz="2600" b="1" dirty="0" smtClean="0"/>
              <a:t>Basic Concepts</a:t>
            </a:r>
            <a:r>
              <a:rPr lang="en-US" sz="2600" dirty="0" smtClean="0"/>
              <a:t>: </a:t>
            </a:r>
            <a:r>
              <a:rPr lang="en-US" sz="2600" dirty="0" smtClean="0">
                <a:solidFill>
                  <a:srgbClr val="1F497D"/>
                </a:solidFill>
              </a:rPr>
              <a:t>Creative Works</a:t>
            </a:r>
            <a:r>
              <a:rPr lang="en-US" sz="2600" dirty="0" smtClean="0"/>
              <a:t>, Places, Persons, Provenance Information, Company Information, etc.</a:t>
            </a:r>
          </a:p>
          <a:p>
            <a:r>
              <a:rPr lang="en-US" sz="2800" b="1" dirty="0" smtClean="0">
                <a:solidFill>
                  <a:srgbClr val="1F497D"/>
                </a:solidFill>
              </a:rPr>
              <a:t>Domain Ontologies: </a:t>
            </a:r>
            <a:r>
              <a:rPr lang="en-US" sz="2800" dirty="0" smtClean="0"/>
              <a:t>describe concepts and properties related to a specific domain</a:t>
            </a:r>
          </a:p>
          <a:p>
            <a:pPr lvl="1"/>
            <a:r>
              <a:rPr lang="en-US" sz="2600" dirty="0" smtClean="0"/>
              <a:t>sports (competitions, events)</a:t>
            </a:r>
          </a:p>
          <a:p>
            <a:pPr lvl="1"/>
            <a:r>
              <a:rPr lang="en-US" sz="2600" dirty="0" smtClean="0"/>
              <a:t>politics entities</a:t>
            </a:r>
          </a:p>
          <a:p>
            <a:pPr lvl="1"/>
            <a:r>
              <a:rPr lang="en-US" sz="2600" dirty="0"/>
              <a:t>n</a:t>
            </a:r>
            <a:r>
              <a:rPr lang="en-US" sz="2600" dirty="0" smtClean="0"/>
              <a:t>ews (concepts that journalists tag annotations with)</a:t>
            </a:r>
          </a:p>
        </p:txBody>
      </p:sp>
    </p:spTree>
    <p:extLst>
      <p:ext uri="{BB962C8B-B14F-4D97-AF65-F5344CB8AC3E}">
        <p14:creationId xmlns="" xmlns:p14="http://schemas.microsoft.com/office/powerpoint/2010/main" val="46774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Ontology Sample (Creative Work)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39" y="1600200"/>
            <a:ext cx="767492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ollections </a:t>
            </a:r>
            <a:r>
              <a:rPr lang="en-US" dirty="0"/>
              <a:t>of entities </a:t>
            </a:r>
            <a:r>
              <a:rPr lang="en-US" dirty="0" smtClean="0"/>
              <a:t>describing various domains</a:t>
            </a:r>
          </a:p>
          <a:p>
            <a:r>
              <a:rPr lang="en-US" dirty="0" smtClean="0"/>
              <a:t>Snapshots of the real datasets (BBC)</a:t>
            </a:r>
          </a:p>
          <a:p>
            <a:pPr lvl="1"/>
            <a:r>
              <a:rPr lang="en-US" dirty="0" smtClean="0"/>
              <a:t>Football competitions and teams</a:t>
            </a:r>
          </a:p>
          <a:p>
            <a:pPr lvl="1"/>
            <a:r>
              <a:rPr lang="en-US" dirty="0" smtClean="0"/>
              <a:t>Formula One competitions and teams</a:t>
            </a:r>
          </a:p>
          <a:p>
            <a:pPr lvl="1"/>
            <a:r>
              <a:rPr lang="en-US" dirty="0" smtClean="0"/>
              <a:t>UK Parliament Members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Additional datasets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GeoNames</a:t>
            </a:r>
            <a:r>
              <a:rPr lang="en-US" dirty="0" smtClean="0">
                <a:solidFill>
                  <a:schemeClr val="tx2"/>
                </a:solidFill>
              </a:rPr>
              <a:t> - Places</a:t>
            </a:r>
            <a:r>
              <a:rPr lang="en-US" dirty="0">
                <a:solidFill>
                  <a:schemeClr val="tx2"/>
                </a:solidFill>
              </a:rPr>
              <a:t>, names </a:t>
            </a:r>
            <a:r>
              <a:rPr lang="en-US" dirty="0" smtClean="0">
                <a:solidFill>
                  <a:schemeClr val="tx2"/>
                </a:solidFill>
              </a:rPr>
              <a:t>and coordinates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DBPedia</a:t>
            </a:r>
            <a:r>
              <a:rPr lang="en-US" dirty="0" smtClean="0">
                <a:solidFill>
                  <a:schemeClr val="tx2"/>
                </a:solidFill>
              </a:rPr>
              <a:t> – Person data</a:t>
            </a:r>
          </a:p>
        </p:txBody>
      </p:sp>
    </p:spTree>
    <p:extLst>
      <p:ext uri="{BB962C8B-B14F-4D97-AF65-F5344CB8AC3E}">
        <p14:creationId xmlns="" xmlns:p14="http://schemas.microsoft.com/office/powerpoint/2010/main" val="47321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Generation Process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-30163" y="1498660"/>
            <a:ext cx="4032250" cy="516884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1800" dirty="0" smtClean="0"/>
              <a:t>Load </a:t>
            </a:r>
            <a:r>
              <a:rPr lang="en-US" sz="1800" dirty="0" err="1" smtClean="0"/>
              <a:t>ontologies</a:t>
            </a:r>
            <a:r>
              <a:rPr lang="en-US" sz="1800" dirty="0" smtClean="0"/>
              <a:t> and reference </a:t>
            </a:r>
            <a:r>
              <a:rPr lang="en-US" sz="1800" dirty="0" err="1" smtClean="0"/>
              <a:t>knwoledge</a:t>
            </a:r>
            <a:r>
              <a:rPr lang="en-US" sz="1800" dirty="0" smtClean="0"/>
              <a:t> data to the RDF repository</a:t>
            </a:r>
          </a:p>
          <a:p>
            <a:pPr>
              <a:buFont typeface="+mj-lt"/>
              <a:buAutoNum type="arabicPeriod"/>
            </a:pPr>
            <a:endParaRPr lang="en-US" sz="1800" dirty="0" smtClean="0"/>
          </a:p>
          <a:p>
            <a:pPr>
              <a:buFont typeface="+mj-lt"/>
              <a:buAutoNum type="arabicPeriod"/>
            </a:pPr>
            <a:r>
              <a:rPr lang="en-US" sz="1800" dirty="0" smtClean="0"/>
              <a:t>Data Generator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800" dirty="0" smtClean="0"/>
              <a:t>retrieves instances from Reference Datasets</a:t>
            </a:r>
          </a:p>
          <a:p>
            <a:pPr marL="800100" lvl="1" indent="-342900">
              <a:buFont typeface="+mj-lt"/>
              <a:buAutoNum type="alphaLcPeriod"/>
            </a:pPr>
            <a:endParaRPr lang="en-US" sz="1800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sz="1800" dirty="0" smtClean="0"/>
              <a:t>Generates Creative Works according to pre-defined allocations and models</a:t>
            </a:r>
          </a:p>
          <a:p>
            <a:pPr marL="800100" lvl="1" indent="-342900">
              <a:buFont typeface="+mj-lt"/>
              <a:buAutoNum type="alphaLcPeriod"/>
            </a:pPr>
            <a:endParaRPr lang="en-US" sz="1800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sz="1800" dirty="0" smtClean="0"/>
              <a:t>Writes generated data to disk</a:t>
            </a:r>
          </a:p>
        </p:txBody>
      </p:sp>
      <p:sp>
        <p:nvSpPr>
          <p:cNvPr id="6" name="Can 5"/>
          <p:cNvSpPr/>
          <p:nvPr/>
        </p:nvSpPr>
        <p:spPr>
          <a:xfrm>
            <a:off x="6018407" y="4330700"/>
            <a:ext cx="1955800" cy="10668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RDF Repository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7" name="Multidocument 6"/>
          <p:cNvSpPr/>
          <p:nvPr/>
        </p:nvSpPr>
        <p:spPr>
          <a:xfrm>
            <a:off x="4912316" y="5765800"/>
            <a:ext cx="1587500" cy="1054100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BBC Ontologies</a:t>
            </a:r>
          </a:p>
        </p:txBody>
      </p:sp>
      <p:sp>
        <p:nvSpPr>
          <p:cNvPr id="8" name="Multidocument 7"/>
          <p:cNvSpPr/>
          <p:nvPr/>
        </p:nvSpPr>
        <p:spPr>
          <a:xfrm>
            <a:off x="7268166" y="5765800"/>
            <a:ext cx="1587500" cy="1054100"/>
          </a:xfrm>
          <a:prstGeom prst="flowChartMultidocumen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Reference Datasets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21300" y="1562100"/>
            <a:ext cx="3479800" cy="21971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34693" y="1955800"/>
            <a:ext cx="159529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Ontology &amp; </a:t>
            </a:r>
          </a:p>
          <a:p>
            <a:r>
              <a:rPr lang="en-US" sz="1600" b="1" i="1" dirty="0" smtClean="0"/>
              <a:t>Reference</a:t>
            </a:r>
          </a:p>
          <a:p>
            <a:r>
              <a:rPr lang="en-US" sz="1600" b="1" i="1" dirty="0" smtClean="0"/>
              <a:t>Data Set Loader</a:t>
            </a:r>
            <a:endParaRPr lang="en-US" sz="1600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5520736" y="1955800"/>
            <a:ext cx="110608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Creative</a:t>
            </a:r>
          </a:p>
          <a:p>
            <a:r>
              <a:rPr lang="en-US" sz="1600" b="1" i="1" dirty="0" smtClean="0"/>
              <a:t>Works</a:t>
            </a:r>
          </a:p>
          <a:p>
            <a:r>
              <a:rPr lang="en-US" sz="1600" b="1" i="1" dirty="0" smtClean="0"/>
              <a:t>Generator</a:t>
            </a:r>
            <a:endParaRPr lang="en-US" sz="1600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19425" y="3103286"/>
            <a:ext cx="171291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SPARQL Endpoint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19425" y="1568510"/>
            <a:ext cx="2301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SPB Data Generator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4" name="Document 13"/>
          <p:cNvSpPr/>
          <p:nvPr/>
        </p:nvSpPr>
        <p:spPr>
          <a:xfrm>
            <a:off x="4558303" y="3854450"/>
            <a:ext cx="1289050" cy="1130300"/>
          </a:xfrm>
          <a:prstGeom prst="flowChart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</a:rPr>
              <a:t>data generation parameters</a:t>
            </a:r>
            <a:endParaRPr lang="en-US" i="1" dirty="0">
              <a:solidFill>
                <a:srgbClr val="000000"/>
              </a:solidFill>
            </a:endParaRPr>
          </a:p>
        </p:txBody>
      </p:sp>
      <p:cxnSp>
        <p:nvCxnSpPr>
          <p:cNvPr id="4" name="Straight Arrow Connector 3"/>
          <p:cNvCxnSpPr>
            <a:endCxn id="6" idx="3"/>
          </p:cNvCxnSpPr>
          <p:nvPr/>
        </p:nvCxnSpPr>
        <p:spPr>
          <a:xfrm flipV="1">
            <a:off x="5942280" y="5397500"/>
            <a:ext cx="1054027" cy="368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3"/>
          </p:cNvCxnSpPr>
          <p:nvPr/>
        </p:nvCxnSpPr>
        <p:spPr>
          <a:xfrm flipH="1" flipV="1">
            <a:off x="6996307" y="5397500"/>
            <a:ext cx="1301823" cy="368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45753" y="5396468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025007" y="5396468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972300" y="3441840"/>
            <a:ext cx="0" cy="88886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034666" y="3842782"/>
            <a:ext cx="61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(2.a)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493000" y="2786797"/>
            <a:ext cx="0" cy="316489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>
            <a:off x="4965700" y="2641600"/>
            <a:ext cx="533400" cy="1219200"/>
          </a:xfrm>
          <a:custGeom>
            <a:avLst/>
            <a:gdLst>
              <a:gd name="connsiteX0" fmla="*/ 533400 w 533400"/>
              <a:gd name="connsiteY0" fmla="*/ 0 h 1524000"/>
              <a:gd name="connsiteX1" fmla="*/ 0 w 533400"/>
              <a:gd name="connsiteY1" fmla="*/ 0 h 1524000"/>
              <a:gd name="connsiteX2" fmla="*/ 12700 w 533400"/>
              <a:gd name="connsiteY2" fmla="*/ 1524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1524000">
                <a:moveTo>
                  <a:pt x="533400" y="0"/>
                </a:moveTo>
                <a:lnTo>
                  <a:pt x="0" y="0"/>
                </a:lnTo>
                <a:lnTo>
                  <a:pt x="12700" y="1524000"/>
                </a:lnTo>
              </a:path>
            </a:pathLst>
          </a:cu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464300" y="2786797"/>
            <a:ext cx="0" cy="316489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Multidocument 43"/>
          <p:cNvSpPr/>
          <p:nvPr/>
        </p:nvSpPr>
        <p:spPr>
          <a:xfrm>
            <a:off x="3314700" y="2087722"/>
            <a:ext cx="1323117" cy="851475"/>
          </a:xfrm>
          <a:prstGeom prst="flowChartMulti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Generated CWs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68085" y="3090586"/>
            <a:ext cx="59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(2.c)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4637817" y="2290922"/>
            <a:ext cx="8829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526844" y="2748697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709385" y="1783954"/>
            <a:ext cx="6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(2.d)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09660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Choke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52070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GB" sz="2200" dirty="0" smtClean="0"/>
              <a:t>“</a:t>
            </a:r>
            <a:r>
              <a:rPr lang="en-GB" sz="2200" i="1" dirty="0" smtClean="0">
                <a:solidFill>
                  <a:schemeClr val="accent1"/>
                </a:solidFill>
              </a:rPr>
              <a:t>technical </a:t>
            </a:r>
            <a:r>
              <a:rPr lang="en-GB" sz="2200" i="1" dirty="0">
                <a:solidFill>
                  <a:schemeClr val="accent1"/>
                </a:solidFill>
              </a:rPr>
              <a:t>challe</a:t>
            </a:r>
            <a:r>
              <a:rPr lang="en-GB" sz="2200" dirty="0">
                <a:solidFill>
                  <a:schemeClr val="accent1"/>
                </a:solidFill>
              </a:rPr>
              <a:t>nges </a:t>
            </a:r>
            <a:r>
              <a:rPr lang="en-GB" sz="2200" dirty="0" smtClean="0"/>
              <a:t>that RDF stores need </a:t>
            </a:r>
            <a:r>
              <a:rPr lang="en-GB" sz="2200" dirty="0"/>
              <a:t>to overcome in order to satisfy the need for a </a:t>
            </a:r>
            <a:r>
              <a:rPr lang="en-GB" sz="2200" i="1" dirty="0">
                <a:solidFill>
                  <a:srgbClr val="4F81BD"/>
                </a:solidFill>
              </a:rPr>
              <a:t>fast</a:t>
            </a:r>
            <a:r>
              <a:rPr lang="en-GB" sz="2200" dirty="0"/>
              <a:t> and </a:t>
            </a:r>
            <a:r>
              <a:rPr lang="en-GB" sz="2200" i="1" dirty="0">
                <a:solidFill>
                  <a:srgbClr val="4F81BD"/>
                </a:solidFill>
              </a:rPr>
              <a:t>reliable service </a:t>
            </a:r>
            <a:r>
              <a:rPr lang="en-US" sz="2200" dirty="0"/>
              <a:t>using</a:t>
            </a:r>
            <a:r>
              <a:rPr lang="en-GB" sz="2200" dirty="0"/>
              <a:t> </a:t>
            </a:r>
            <a:r>
              <a:rPr lang="en-GB" sz="2200" i="1" dirty="0">
                <a:solidFill>
                  <a:srgbClr val="4F81BD"/>
                </a:solidFill>
              </a:rPr>
              <a:t>real-world data </a:t>
            </a:r>
            <a:r>
              <a:rPr lang="en-GB" sz="2200" dirty="0"/>
              <a:t>and </a:t>
            </a:r>
            <a:r>
              <a:rPr lang="en-US" sz="2200" i="1" dirty="0">
                <a:solidFill>
                  <a:srgbClr val="4F81BD"/>
                </a:solidFill>
              </a:rPr>
              <a:t>real-world </a:t>
            </a:r>
            <a:r>
              <a:rPr lang="en-GB" sz="2200" i="1" dirty="0" smtClean="0">
                <a:solidFill>
                  <a:srgbClr val="4F81BD"/>
                </a:solidFill>
              </a:rPr>
              <a:t>queries</a:t>
            </a:r>
            <a:r>
              <a:rPr lang="en-GB" sz="2200" dirty="0" smtClean="0"/>
              <a:t>”</a:t>
            </a:r>
          </a:p>
          <a:p>
            <a:pPr>
              <a:buNone/>
            </a:pPr>
            <a:endParaRPr lang="en-GB" sz="2200" dirty="0" smtClean="0"/>
          </a:p>
          <a:p>
            <a:r>
              <a:rPr lang="en-GB" sz="2200" dirty="0">
                <a:solidFill>
                  <a:srgbClr val="000000"/>
                </a:solidFill>
              </a:rPr>
              <a:t>t</a:t>
            </a:r>
            <a:r>
              <a:rPr lang="en-GB" sz="2200" dirty="0" smtClean="0">
                <a:solidFill>
                  <a:srgbClr val="000000"/>
                </a:solidFill>
              </a:rPr>
              <a:t>est how different constructs affect the </a:t>
            </a:r>
            <a:r>
              <a:rPr lang="en-GB" sz="2200" i="1" dirty="0" smtClean="0">
                <a:solidFill>
                  <a:srgbClr val="4F81BD"/>
                </a:solidFill>
              </a:rPr>
              <a:t>performance</a:t>
            </a:r>
            <a:r>
              <a:rPr lang="en-GB" sz="2200" dirty="0" smtClean="0">
                <a:solidFill>
                  <a:srgbClr val="4F81BD"/>
                </a:solidFill>
              </a:rPr>
              <a:t> </a:t>
            </a:r>
            <a:r>
              <a:rPr lang="en-GB" sz="2200" dirty="0" smtClean="0">
                <a:solidFill>
                  <a:srgbClr val="000000"/>
                </a:solidFill>
              </a:rPr>
              <a:t>of the RDF engines : </a:t>
            </a:r>
            <a:r>
              <a:rPr lang="en-GB" sz="2200" b="1" i="1" dirty="0" smtClean="0">
                <a:solidFill>
                  <a:srgbClr val="FF0000"/>
                </a:solidFill>
              </a:rPr>
              <a:t>choice of the optimal query plan</a:t>
            </a:r>
            <a:endParaRPr lang="el-GR" sz="2200" b="1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91943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Choke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Join Ordering :</a:t>
            </a:r>
          </a:p>
          <a:p>
            <a:pPr lvl="1"/>
            <a:r>
              <a:rPr lang="en-US" sz="2400" dirty="0" smtClean="0">
                <a:latin typeface="Courier"/>
                <a:cs typeface="Courier"/>
              </a:rPr>
              <a:t>OPTIONAL</a:t>
            </a:r>
            <a:r>
              <a:rPr lang="en-US" sz="2400" i="1" dirty="0" smtClean="0">
                <a:latin typeface="Courier"/>
                <a:cs typeface="Courier"/>
              </a:rPr>
              <a:t>s</a:t>
            </a:r>
            <a:r>
              <a:rPr lang="en-US" sz="2400" i="1" dirty="0" smtClean="0"/>
              <a:t>  </a:t>
            </a:r>
            <a:r>
              <a:rPr lang="en-US" sz="2400" dirty="0" smtClean="0"/>
              <a:t>&amp; nested </a:t>
            </a:r>
            <a:r>
              <a:rPr lang="en-US" sz="2400" dirty="0" smtClean="0">
                <a:latin typeface="Courier"/>
                <a:cs typeface="Courier"/>
              </a:rPr>
              <a:t>OPTIONAL</a:t>
            </a:r>
            <a:r>
              <a:rPr lang="en-US" sz="2400" i="1" dirty="0" smtClean="0">
                <a:latin typeface="Courier"/>
                <a:cs typeface="Courier"/>
              </a:rPr>
              <a:t>s</a:t>
            </a:r>
            <a:r>
              <a:rPr lang="en-US" sz="2400" i="1" dirty="0" smtClean="0"/>
              <a:t> </a:t>
            </a:r>
            <a:r>
              <a:rPr lang="en-US" sz="2400" dirty="0" smtClean="0"/>
              <a:t>: should be evaluated last (treated as left outer joins)</a:t>
            </a:r>
          </a:p>
          <a:p>
            <a:pPr lvl="1"/>
            <a:r>
              <a:rPr lang="en-US" sz="2400" dirty="0" smtClean="0">
                <a:latin typeface="Courier"/>
                <a:cs typeface="Courier"/>
              </a:rPr>
              <a:t>FILTERs</a:t>
            </a:r>
            <a:r>
              <a:rPr lang="en-US" sz="2400" dirty="0" smtClean="0"/>
              <a:t> : </a:t>
            </a:r>
            <a:r>
              <a:rPr lang="en-US" sz="2400" dirty="0"/>
              <a:t>evaluate as early as </a:t>
            </a:r>
            <a:r>
              <a:rPr lang="en-US" sz="2400" dirty="0" smtClean="0"/>
              <a:t>possible</a:t>
            </a:r>
          </a:p>
          <a:p>
            <a:pPr lvl="1"/>
            <a:r>
              <a:rPr lang="en-US" sz="2400" dirty="0" smtClean="0"/>
              <a:t>Sub-queries :</a:t>
            </a:r>
            <a:r>
              <a:rPr lang="en-US" sz="2400" i="1" dirty="0" smtClean="0">
                <a:solidFill>
                  <a:srgbClr val="4F81BD"/>
                </a:solidFill>
              </a:rPr>
              <a:t> </a:t>
            </a:r>
            <a:r>
              <a:rPr lang="en-US" sz="2400" dirty="0" smtClean="0"/>
              <a:t>evaluate first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Parallel </a:t>
            </a:r>
            <a:r>
              <a:rPr lang="en-US" sz="2400" dirty="0">
                <a:solidFill>
                  <a:schemeClr val="tx2"/>
                </a:solidFill>
              </a:rPr>
              <a:t>execution </a:t>
            </a:r>
            <a:r>
              <a:rPr lang="en-US" sz="2400" dirty="0" smtClean="0">
                <a:solidFill>
                  <a:schemeClr val="tx2"/>
                </a:solidFill>
              </a:rPr>
              <a:t>: </a:t>
            </a:r>
            <a:r>
              <a:rPr lang="en-US" sz="2400" dirty="0" smtClean="0">
                <a:latin typeface="Courier"/>
                <a:cs typeface="Courier"/>
              </a:rPr>
              <a:t>UNIONs</a:t>
            </a:r>
            <a:endParaRPr lang="en-US" sz="2400" dirty="0" smtClean="0"/>
          </a:p>
          <a:p>
            <a:r>
              <a:rPr lang="en-US" sz="2400" dirty="0" smtClean="0">
                <a:solidFill>
                  <a:schemeClr val="tx2"/>
                </a:solidFill>
              </a:rPr>
              <a:t>Elimination of redundant joins : </a:t>
            </a:r>
            <a:r>
              <a:rPr lang="en-US" sz="2400" dirty="0" smtClean="0"/>
              <a:t>RDFS Constructs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Sorting : </a:t>
            </a:r>
            <a:r>
              <a:rPr lang="en-US" sz="2400" dirty="0" err="1" smtClean="0">
                <a:latin typeface="Courier"/>
                <a:cs typeface="Courier"/>
              </a:rPr>
              <a:t>OrderBy</a:t>
            </a:r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Aggregates : </a:t>
            </a:r>
            <a:r>
              <a:rPr lang="en-US" sz="2400" dirty="0" err="1" smtClean="0">
                <a:latin typeface="Courier"/>
                <a:cs typeface="Courier"/>
              </a:rPr>
              <a:t>GroupBy</a:t>
            </a:r>
            <a:r>
              <a:rPr lang="en-US" sz="2400" dirty="0" smtClean="0">
                <a:latin typeface="Courier"/>
                <a:cs typeface="Courier"/>
              </a:rPr>
              <a:t>, Count</a:t>
            </a:r>
          </a:p>
        </p:txBody>
      </p:sp>
    </p:spTree>
    <p:extLst>
      <p:ext uri="{BB962C8B-B14F-4D97-AF65-F5344CB8AC3E}">
        <p14:creationId xmlns="" xmlns:p14="http://schemas.microsoft.com/office/powerpoint/2010/main" val="298672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Workloads (Queries)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Simultaneous execution of </a:t>
            </a:r>
            <a:r>
              <a:rPr lang="en-US" dirty="0" smtClean="0">
                <a:solidFill>
                  <a:schemeClr val="tx2"/>
                </a:solidFill>
              </a:rPr>
              <a:t>editorial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/>
                </a:solidFill>
              </a:rPr>
              <a:t>aggregation</a:t>
            </a:r>
            <a:r>
              <a:rPr lang="en-US" dirty="0" smtClean="0"/>
              <a:t> </a:t>
            </a:r>
            <a:r>
              <a:rPr lang="en-US" dirty="0" smtClean="0"/>
              <a:t>agents</a:t>
            </a:r>
          </a:p>
          <a:p>
            <a:pPr lvl="1"/>
            <a:r>
              <a:rPr lang="en-US" dirty="0" smtClean="0"/>
              <a:t>Query mix distributions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Editorial agents</a:t>
            </a:r>
            <a:r>
              <a:rPr lang="en-US" dirty="0" smtClean="0"/>
              <a:t> – simulate editorial work performed by journalists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Insert, Update, Delete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0334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Workloads (Queries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Aggregation agents </a:t>
            </a:r>
            <a:r>
              <a:rPr lang="en-US" dirty="0"/>
              <a:t>– </a:t>
            </a:r>
            <a:r>
              <a:rPr lang="en-US" dirty="0" smtClean="0"/>
              <a:t>simulate retrieval operations performed by end-users :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Base query mix</a:t>
            </a:r>
          </a:p>
          <a:p>
            <a:pPr lvl="1"/>
            <a:r>
              <a:rPr lang="en-US" dirty="0" smtClean="0"/>
              <a:t>Aggregation queries </a:t>
            </a:r>
          </a:p>
          <a:p>
            <a:pPr lvl="1"/>
            <a:r>
              <a:rPr lang="en-US" dirty="0" smtClean="0"/>
              <a:t>Search </a:t>
            </a:r>
            <a:r>
              <a:rPr lang="en-US" dirty="0" smtClean="0"/>
              <a:t>queries, Count queries</a:t>
            </a:r>
            <a:endParaRPr lang="en-US" dirty="0" smtClean="0"/>
          </a:p>
          <a:p>
            <a:pPr lvl="1"/>
            <a:r>
              <a:rPr lang="en-US" dirty="0" smtClean="0"/>
              <a:t>Geo-spatial , Full-text search queries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Extended query mix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Analytical Drill-down queries (geo-locations, time-range) 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Faceted Search Queries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Time-line of Interactions Queries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537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All queries are saved to template files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Using template parameters in queries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Templates allow to modify each query if necessary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6826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Metrics and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Metrics</a:t>
            </a:r>
          </a:p>
          <a:p>
            <a:pPr lvl="1"/>
            <a:r>
              <a:rPr lang="en-US" dirty="0" smtClean="0"/>
              <a:t>Editorial operations, Aggregate operations per second</a:t>
            </a:r>
          </a:p>
          <a:p>
            <a:pPr lvl="1"/>
            <a:r>
              <a:rPr lang="en-US" dirty="0" smtClean="0"/>
              <a:t>Total QPS</a:t>
            </a:r>
          </a:p>
          <a:p>
            <a:pPr lvl="1"/>
            <a:endParaRPr lang="en-US" dirty="0"/>
          </a:p>
          <a:p>
            <a:r>
              <a:rPr lang="en-US" dirty="0" smtClean="0"/>
              <a:t>Logs</a:t>
            </a:r>
          </a:p>
          <a:p>
            <a:pPr lvl="1"/>
            <a:r>
              <a:rPr lang="en-US" dirty="0" smtClean="0"/>
              <a:t>Brief listing of executed queries</a:t>
            </a:r>
          </a:p>
          <a:p>
            <a:pPr lvl="1"/>
            <a:r>
              <a:rPr lang="en-US" dirty="0" smtClean="0"/>
              <a:t>Detailed description of each query and result</a:t>
            </a:r>
          </a:p>
          <a:p>
            <a:pPr lvl="1"/>
            <a:r>
              <a:rPr lang="en-US" dirty="0" smtClean="0"/>
              <a:t>Benchmark results summary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9605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Use-case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This is an industry-motivated benchmark</a:t>
            </a:r>
          </a:p>
          <a:p>
            <a:r>
              <a:rPr lang="en-US" noProof="0" dirty="0" smtClean="0"/>
              <a:t>The scenario involves a media / publisher organization that maintains semantic metadata about its Journalistic assets (articles, photos, videos, papers, books, etc), called Creative Works</a:t>
            </a:r>
          </a:p>
          <a:p>
            <a:r>
              <a:rPr lang="en-US" noProof="0" dirty="0" smtClean="0"/>
              <a:t>The Semantic </a:t>
            </a:r>
            <a:r>
              <a:rPr lang="en-US" noProof="0" dirty="0"/>
              <a:t>Publishing Benchmark </a:t>
            </a:r>
            <a:r>
              <a:rPr lang="en-US" noProof="0" dirty="0" smtClean="0"/>
              <a:t>simulates:</a:t>
            </a:r>
            <a:endParaRPr lang="en-US" noProof="0" dirty="0"/>
          </a:p>
          <a:p>
            <a:pPr lvl="1"/>
            <a:r>
              <a:rPr lang="en-US" noProof="0" dirty="0"/>
              <a:t>Consumption of RDF </a:t>
            </a:r>
            <a:r>
              <a:rPr lang="en-US" noProof="0" dirty="0" smtClean="0"/>
              <a:t>metadata (Creative Works)</a:t>
            </a:r>
            <a:endParaRPr lang="en-US" noProof="0" dirty="0"/>
          </a:p>
          <a:p>
            <a:pPr lvl="1"/>
            <a:r>
              <a:rPr lang="en-US" noProof="0" dirty="0" smtClean="0"/>
              <a:t>Updates of RDF metadata</a:t>
            </a:r>
          </a:p>
          <a:p>
            <a:pPr lvl="1"/>
            <a:endParaRPr lang="en-US" noProof="0" dirty="0" smtClean="0"/>
          </a:p>
        </p:txBody>
      </p:sp>
    </p:spTree>
    <p:extLst>
      <p:ext uri="{BB962C8B-B14F-4D97-AF65-F5344CB8AC3E}">
        <p14:creationId xmlns="" xmlns:p14="http://schemas.microsoft.com/office/powerpoint/2010/main" val="398174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Sources and Datasets are in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reposituries</a:t>
            </a: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Adopted SPB as part of the standard release procedure for OWLIM RDF Store</a:t>
            </a:r>
          </a:p>
          <a:p>
            <a:pPr marL="742950" lvl="2" indent="-342900"/>
            <a:r>
              <a:rPr lang="en-US" dirty="0" smtClean="0"/>
              <a:t>Detect performance deviations for future releases</a:t>
            </a:r>
          </a:p>
          <a:p>
            <a:pPr marL="742950" lvl="2" indent="-342900"/>
            <a:r>
              <a:rPr lang="en-US" dirty="0" smtClean="0"/>
              <a:t>Both on local hardware and on Amazon’s EC2 Instances</a:t>
            </a:r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742950" lvl="2" indent="-342900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End of April - 2014</a:t>
            </a:r>
            <a:endParaRPr lang="en-US" dirty="0" smtClean="0"/>
          </a:p>
          <a:p>
            <a:pPr lvl="1"/>
            <a:r>
              <a:rPr lang="en-US" dirty="0" smtClean="0"/>
              <a:t>Validation, execution and query results</a:t>
            </a:r>
            <a:endParaRPr lang="en-US" dirty="0" smtClean="0"/>
          </a:p>
          <a:p>
            <a:pPr lvl="1"/>
            <a:r>
              <a:rPr lang="en-US" dirty="0" smtClean="0"/>
              <a:t>Query parameters </a:t>
            </a:r>
            <a:r>
              <a:rPr lang="en-US" dirty="0" smtClean="0"/>
              <a:t>substitution</a:t>
            </a:r>
          </a:p>
          <a:p>
            <a:pPr lvl="1"/>
            <a:r>
              <a:rPr lang="en-US" dirty="0" smtClean="0"/>
              <a:t>Online-replication and Backup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360643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Benchmark Design -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Storing and processing </a:t>
            </a:r>
            <a:r>
              <a:rPr lang="en-US" b="1" i="1" dirty="0" smtClean="0">
                <a:solidFill>
                  <a:srgbClr val="1F497D"/>
                </a:solidFill>
              </a:rPr>
              <a:t>RDF data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Loading data in RDF serialization formats : </a:t>
            </a:r>
          </a:p>
          <a:p>
            <a:pPr>
              <a:buNone/>
            </a:pPr>
            <a:r>
              <a:rPr lang="en-US" b="1" dirty="0" smtClean="0">
                <a:solidFill>
                  <a:srgbClr val="1F497D"/>
                </a:solidFill>
              </a:rPr>
              <a:t>	</a:t>
            </a:r>
            <a:r>
              <a:rPr lang="en-US" b="1" i="1" dirty="0" smtClean="0">
                <a:solidFill>
                  <a:srgbClr val="1F497D"/>
                </a:solidFill>
              </a:rPr>
              <a:t>N-Quads, TRIG, Turtle, etc.</a:t>
            </a:r>
          </a:p>
          <a:p>
            <a:endParaRPr lang="en-US" dirty="0" smtClean="0"/>
          </a:p>
          <a:p>
            <a:r>
              <a:rPr lang="en-US" dirty="0" smtClean="0"/>
              <a:t>Storing and isolating data in separate </a:t>
            </a:r>
            <a:r>
              <a:rPr lang="en-US" b="1" i="1" dirty="0">
                <a:solidFill>
                  <a:srgbClr val="1F497D"/>
                </a:solidFill>
              </a:rPr>
              <a:t>RDF </a:t>
            </a:r>
            <a:r>
              <a:rPr lang="en-US" b="1" i="1" dirty="0" smtClean="0">
                <a:solidFill>
                  <a:srgbClr val="1F497D"/>
                </a:solidFill>
              </a:rPr>
              <a:t>graphs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51574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Benchmark </a:t>
            </a:r>
            <a:r>
              <a:rPr lang="en-US" dirty="0"/>
              <a:t>Design </a:t>
            </a:r>
            <a:r>
              <a:rPr lang="en-US" dirty="0" smtClean="0"/>
              <a:t>– Requirements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Supporting following SPARQL standards : </a:t>
            </a:r>
            <a:endParaRPr lang="en-US" dirty="0" smtClean="0"/>
          </a:p>
          <a:p>
            <a:pPr lvl="1"/>
            <a:r>
              <a:rPr lang="en-US" dirty="0" smtClean="0"/>
              <a:t>SPARQL 1.1 Protocol, Query, Update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Support for </a:t>
            </a:r>
            <a:r>
              <a:rPr lang="en-US" b="1" i="1" dirty="0" smtClean="0">
                <a:solidFill>
                  <a:schemeClr val="tx2"/>
                </a:solidFill>
              </a:rPr>
              <a:t>RDFS</a:t>
            </a:r>
            <a:r>
              <a:rPr lang="en-US" dirty="0" smtClean="0"/>
              <a:t>, in order to return correct results</a:t>
            </a:r>
          </a:p>
          <a:p>
            <a:endParaRPr lang="en-US" dirty="0" smtClean="0"/>
          </a:p>
          <a:p>
            <a:r>
              <a:rPr lang="en-US" dirty="0" smtClean="0"/>
              <a:t>Optional support for the RL profile of Web Ontology Language (</a:t>
            </a:r>
            <a:r>
              <a:rPr lang="en-US" b="1" i="1" dirty="0" smtClean="0">
                <a:solidFill>
                  <a:schemeClr val="tx2"/>
                </a:solidFill>
              </a:rPr>
              <a:t>OWL2 RL</a:t>
            </a:r>
            <a:r>
              <a:rPr lang="en-US" dirty="0" smtClean="0"/>
              <a:t>) in order to pass the conformance test suite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7953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Benchmark Design – operational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Initial loading of reference knowledge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Enriched datasets with </a:t>
            </a:r>
            <a:r>
              <a:rPr lang="en-US" b="1" dirty="0" err="1" smtClean="0">
                <a:solidFill>
                  <a:schemeClr val="tx2"/>
                </a:solidFill>
              </a:rPr>
              <a:t>DBPedia</a:t>
            </a:r>
            <a:r>
              <a:rPr lang="en-US" b="1" dirty="0" smtClean="0">
                <a:solidFill>
                  <a:schemeClr val="tx2"/>
                </a:solidFill>
              </a:rPr>
              <a:t> person data and </a:t>
            </a:r>
            <a:r>
              <a:rPr lang="en-US" b="1" dirty="0" err="1" smtClean="0">
                <a:solidFill>
                  <a:schemeClr val="tx2"/>
                </a:solidFill>
              </a:rPr>
              <a:t>Geonames</a:t>
            </a:r>
            <a:endParaRPr lang="en-US" b="1" dirty="0" smtClean="0">
              <a:solidFill>
                <a:schemeClr val="tx2"/>
              </a:solidFill>
            </a:endParaRP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Adjustable loading of reference data</a:t>
            </a:r>
          </a:p>
          <a:p>
            <a:r>
              <a:rPr lang="en-US" dirty="0" smtClean="0"/>
              <a:t>Generation of Creative Works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Parallel generation (multi-threaded and multi-process)</a:t>
            </a:r>
          </a:p>
          <a:p>
            <a:r>
              <a:rPr lang="en-US" dirty="0" smtClean="0"/>
              <a:t>Loading of Creative Works</a:t>
            </a:r>
          </a:p>
          <a:p>
            <a:r>
              <a:rPr lang="en-US" dirty="0" smtClean="0"/>
              <a:t>Warm-up</a:t>
            </a:r>
          </a:p>
          <a:p>
            <a:r>
              <a:rPr lang="en-US" dirty="0" smtClean="0"/>
              <a:t>Benchmark</a:t>
            </a:r>
          </a:p>
          <a:p>
            <a:r>
              <a:rPr lang="en-US" dirty="0" smtClean="0"/>
              <a:t>Conformance tests (OWL2 RL)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4685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of editorial / aggregation agents</a:t>
            </a:r>
          </a:p>
          <a:p>
            <a:r>
              <a:rPr lang="en-US" dirty="0" smtClean="0"/>
              <a:t>Size of generated data (triples)</a:t>
            </a:r>
          </a:p>
          <a:p>
            <a:r>
              <a:rPr lang="en-US" dirty="0" smtClean="0"/>
              <a:t>Duration of Warm-up and Benchmark phases</a:t>
            </a:r>
          </a:p>
          <a:p>
            <a:r>
              <a:rPr lang="en-US" dirty="0" smtClean="0"/>
              <a:t>Each operational phase can be enabled or disabled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Parallel data generation</a:t>
            </a:r>
          </a:p>
        </p:txBody>
      </p:sp>
    </p:spTree>
    <p:extLst>
      <p:ext uri="{BB962C8B-B14F-4D97-AF65-F5344CB8AC3E}">
        <p14:creationId xmlns="" xmlns:p14="http://schemas.microsoft.com/office/powerpoint/2010/main" val="416794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</a:t>
            </a:r>
            <a:r>
              <a:rPr lang="en-US" dirty="0" smtClean="0"/>
              <a:t>Configuration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Distribution of queries in the query-mix</a:t>
            </a:r>
          </a:p>
          <a:p>
            <a:pPr lvl="1"/>
            <a:r>
              <a:rPr lang="en-US" dirty="0" smtClean="0"/>
              <a:t>editorial operations</a:t>
            </a:r>
          </a:p>
          <a:p>
            <a:pPr lvl="1"/>
            <a:r>
              <a:rPr lang="en-US" dirty="0" smtClean="0"/>
              <a:t>aggregate operations</a:t>
            </a:r>
            <a:endParaRPr lang="en-US" dirty="0"/>
          </a:p>
          <a:p>
            <a:r>
              <a:rPr lang="en-US" b="1" dirty="0" smtClean="0">
                <a:solidFill>
                  <a:schemeClr val="tx2"/>
                </a:solidFill>
              </a:rPr>
              <a:t>Data Generator</a:t>
            </a:r>
          </a:p>
          <a:p>
            <a:pPr lvl="1"/>
            <a:r>
              <a:rPr lang="en-US" dirty="0" smtClean="0"/>
              <a:t>Allocation of tags in Creative Works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Clustering of Creative Works around major / minor events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Correlations 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87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Produces </a:t>
            </a:r>
            <a:r>
              <a:rPr lang="en-US" sz="2600" dirty="0" smtClean="0">
                <a:solidFill>
                  <a:srgbClr val="1F497D"/>
                </a:solidFill>
              </a:rPr>
              <a:t>synthetic data</a:t>
            </a:r>
            <a:r>
              <a:rPr lang="en-US" sz="2600" i="1" dirty="0" smtClean="0">
                <a:solidFill>
                  <a:srgbClr val="1F497D"/>
                </a:solidFill>
              </a:rPr>
              <a:t> </a:t>
            </a:r>
            <a:r>
              <a:rPr lang="en-US" sz="2600" dirty="0" smtClean="0"/>
              <a:t>that having the most of the characteristics</a:t>
            </a:r>
            <a:r>
              <a:rPr lang="en-US" sz="2600" dirty="0" smtClean="0">
                <a:solidFill>
                  <a:srgbClr val="1F497D"/>
                </a:solidFill>
              </a:rPr>
              <a:t> </a:t>
            </a:r>
            <a:r>
              <a:rPr lang="en-US" sz="2600" dirty="0" smtClean="0"/>
              <a:t>of real world data provided by The BBC</a:t>
            </a:r>
          </a:p>
          <a:p>
            <a:pPr lvl="1"/>
            <a:r>
              <a:rPr lang="en-US" sz="2600" b="1" dirty="0" smtClean="0">
                <a:solidFill>
                  <a:srgbClr val="1F497D"/>
                </a:solidFill>
              </a:rPr>
              <a:t>Input</a:t>
            </a:r>
          </a:p>
          <a:p>
            <a:pPr lvl="2"/>
            <a:r>
              <a:rPr lang="en-US" sz="2600" dirty="0" err="1" smtClean="0"/>
              <a:t>Ontologies</a:t>
            </a:r>
            <a:r>
              <a:rPr lang="en-US" sz="2600" dirty="0" smtClean="0"/>
              <a:t> </a:t>
            </a:r>
          </a:p>
          <a:p>
            <a:pPr lvl="2"/>
            <a:r>
              <a:rPr lang="en-US" sz="2600" dirty="0" smtClean="0"/>
              <a:t>Reference knowledge datasets</a:t>
            </a:r>
          </a:p>
          <a:p>
            <a:pPr lvl="1"/>
            <a:r>
              <a:rPr lang="en-US" sz="2600" b="1" dirty="0" smtClean="0">
                <a:solidFill>
                  <a:srgbClr val="1F497D"/>
                </a:solidFill>
              </a:rPr>
              <a:t>Output</a:t>
            </a:r>
            <a:r>
              <a:rPr lang="en-US" sz="2600" dirty="0" smtClean="0"/>
              <a:t>: </a:t>
            </a:r>
            <a:r>
              <a:rPr lang="en-US" sz="2600" b="1" dirty="0" smtClean="0">
                <a:solidFill>
                  <a:srgbClr val="1F497D"/>
                </a:solidFill>
              </a:rPr>
              <a:t>Creative Works </a:t>
            </a:r>
            <a:r>
              <a:rPr lang="en-US" sz="2600" dirty="0" smtClean="0"/>
              <a:t>datasets</a:t>
            </a:r>
          </a:p>
          <a:p>
            <a:pPr lvl="2"/>
            <a:r>
              <a:rPr lang="en-US" sz="2600" dirty="0" smtClean="0"/>
              <a:t>conform to </a:t>
            </a:r>
            <a:r>
              <a:rPr lang="en-US" sz="2600" dirty="0" err="1" smtClean="0"/>
              <a:t>ontologies</a:t>
            </a:r>
            <a:endParaRPr lang="en-US" sz="2600" dirty="0" smtClean="0"/>
          </a:p>
          <a:p>
            <a:pPr lvl="2"/>
            <a:r>
              <a:rPr lang="en-US" sz="2600" dirty="0"/>
              <a:t>refer to </a:t>
            </a:r>
            <a:r>
              <a:rPr lang="en-US" sz="2600" dirty="0" smtClean="0"/>
              <a:t>entities </a:t>
            </a:r>
            <a:r>
              <a:rPr lang="en-US" sz="2600" dirty="0"/>
              <a:t>in the reference datasets</a:t>
            </a:r>
          </a:p>
          <a:p>
            <a:pPr lvl="2"/>
            <a:r>
              <a:rPr lang="en-US" sz="2600" dirty="0" smtClean="0"/>
              <a:t>follow the pre-defined modeling and distributions of the Data Generator</a:t>
            </a:r>
          </a:p>
        </p:txBody>
      </p:sp>
    </p:spTree>
    <p:extLst>
      <p:ext uri="{BB962C8B-B14F-4D97-AF65-F5344CB8AC3E}">
        <p14:creationId xmlns="" xmlns:p14="http://schemas.microsoft.com/office/powerpoint/2010/main" val="294913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61"/>
          <p:cNvGrpSpPr/>
          <p:nvPr/>
        </p:nvGrpSpPr>
        <p:grpSpPr>
          <a:xfrm>
            <a:off x="1162279" y="1985215"/>
            <a:ext cx="7768547" cy="3535270"/>
            <a:chOff x="1162279" y="1985215"/>
            <a:chExt cx="7768547" cy="3535270"/>
          </a:xfrm>
        </p:grpSpPr>
        <p:grpSp>
          <p:nvGrpSpPr>
            <p:cNvPr id="5" name="Group 233"/>
            <p:cNvGrpSpPr/>
            <p:nvPr/>
          </p:nvGrpSpPr>
          <p:grpSpPr>
            <a:xfrm>
              <a:off x="1162279" y="2019300"/>
              <a:ext cx="7768547" cy="3501185"/>
              <a:chOff x="1162279" y="2019300"/>
              <a:chExt cx="7768547" cy="3501185"/>
            </a:xfrm>
          </p:grpSpPr>
          <p:grpSp>
            <p:nvGrpSpPr>
              <p:cNvPr id="6" name="Group 146"/>
              <p:cNvGrpSpPr/>
              <p:nvPr/>
            </p:nvGrpSpPr>
            <p:grpSpPr>
              <a:xfrm>
                <a:off x="1162279" y="2028825"/>
                <a:ext cx="3697080" cy="3448050"/>
                <a:chOff x="1162279" y="2028825"/>
                <a:chExt cx="3697080" cy="3448050"/>
              </a:xfrm>
            </p:grpSpPr>
            <p:sp>
              <p:nvSpPr>
                <p:cNvPr id="278" name="Arc 277"/>
                <p:cNvSpPr/>
                <p:nvPr/>
              </p:nvSpPr>
              <p:spPr>
                <a:xfrm rot="10800000">
                  <a:off x="1211856" y="2028825"/>
                  <a:ext cx="3647503" cy="3448050"/>
                </a:xfrm>
                <a:prstGeom prst="arc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1211855" y="3743325"/>
                  <a:ext cx="0" cy="173355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280" name="Explosion 1 279"/>
                <p:cNvSpPr/>
                <p:nvPr/>
              </p:nvSpPr>
              <p:spPr>
                <a:xfrm>
                  <a:off x="1162279" y="3743325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Explosion 1 280"/>
                <p:cNvSpPr/>
                <p:nvPr/>
              </p:nvSpPr>
              <p:spPr>
                <a:xfrm>
                  <a:off x="1261431" y="4134423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Explosion 1 281"/>
                <p:cNvSpPr/>
                <p:nvPr/>
              </p:nvSpPr>
              <p:spPr>
                <a:xfrm>
                  <a:off x="1410159" y="4500010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Explosion 1 282"/>
                <p:cNvSpPr/>
                <p:nvPr/>
              </p:nvSpPr>
              <p:spPr>
                <a:xfrm>
                  <a:off x="1569903" y="4745918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Explosion 1 283"/>
                <p:cNvSpPr/>
                <p:nvPr/>
              </p:nvSpPr>
              <p:spPr>
                <a:xfrm>
                  <a:off x="1825127" y="4971477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Explosion 1 284"/>
                <p:cNvSpPr/>
                <p:nvPr/>
              </p:nvSpPr>
              <p:spPr>
                <a:xfrm>
                  <a:off x="2126255" y="5169781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Explosion 1 285"/>
                <p:cNvSpPr/>
                <p:nvPr/>
              </p:nvSpPr>
              <p:spPr>
                <a:xfrm>
                  <a:off x="2486025" y="5301984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80"/>
              <p:cNvGrpSpPr/>
              <p:nvPr/>
            </p:nvGrpSpPr>
            <p:grpSpPr>
              <a:xfrm>
                <a:off x="3419704" y="3543300"/>
                <a:ext cx="1439655" cy="1977185"/>
                <a:chOff x="3419704" y="3543300"/>
                <a:chExt cx="1439655" cy="1977185"/>
              </a:xfrm>
            </p:grpSpPr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3469280" y="4500010"/>
                  <a:ext cx="0" cy="96734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272" name="Arc 271"/>
                <p:cNvSpPr/>
                <p:nvPr/>
              </p:nvSpPr>
              <p:spPr>
                <a:xfrm rot="10800000">
                  <a:off x="3469280" y="3543300"/>
                  <a:ext cx="1390079" cy="1924050"/>
                </a:xfrm>
                <a:prstGeom prst="arc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Explosion 1 272"/>
                <p:cNvSpPr/>
                <p:nvPr/>
              </p:nvSpPr>
              <p:spPr>
                <a:xfrm>
                  <a:off x="3419704" y="4439223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Explosion 1 273"/>
                <p:cNvSpPr/>
                <p:nvPr/>
              </p:nvSpPr>
              <p:spPr>
                <a:xfrm>
                  <a:off x="3469279" y="4745918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Explosion 1 274"/>
                <p:cNvSpPr/>
                <p:nvPr/>
              </p:nvSpPr>
              <p:spPr>
                <a:xfrm>
                  <a:off x="3568431" y="5037578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Explosion 1 275"/>
                <p:cNvSpPr/>
                <p:nvPr/>
              </p:nvSpPr>
              <p:spPr>
                <a:xfrm>
                  <a:off x="3723701" y="5235882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Explosion 1 276"/>
                <p:cNvSpPr/>
                <p:nvPr/>
              </p:nvSpPr>
              <p:spPr>
                <a:xfrm>
                  <a:off x="3975253" y="5388282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81"/>
              <p:cNvGrpSpPr/>
              <p:nvPr/>
            </p:nvGrpSpPr>
            <p:grpSpPr>
              <a:xfrm>
                <a:off x="4226804" y="3543300"/>
                <a:ext cx="1439655" cy="1977185"/>
                <a:chOff x="3419704" y="3543300"/>
                <a:chExt cx="1439655" cy="1977185"/>
              </a:xfrm>
            </p:grpSpPr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3469280" y="4500010"/>
                  <a:ext cx="0" cy="96734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265" name="Arc 264"/>
                <p:cNvSpPr/>
                <p:nvPr/>
              </p:nvSpPr>
              <p:spPr>
                <a:xfrm rot="10800000">
                  <a:off x="3469280" y="3543300"/>
                  <a:ext cx="1390079" cy="1924050"/>
                </a:xfrm>
                <a:prstGeom prst="arc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Explosion 1 265"/>
                <p:cNvSpPr/>
                <p:nvPr/>
              </p:nvSpPr>
              <p:spPr>
                <a:xfrm>
                  <a:off x="3419704" y="4439223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Explosion 1 266"/>
                <p:cNvSpPr/>
                <p:nvPr/>
              </p:nvSpPr>
              <p:spPr>
                <a:xfrm>
                  <a:off x="3469279" y="4745918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Explosion 1 267"/>
                <p:cNvSpPr/>
                <p:nvPr/>
              </p:nvSpPr>
              <p:spPr>
                <a:xfrm>
                  <a:off x="3568431" y="5037578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Explosion 1 268"/>
                <p:cNvSpPr/>
                <p:nvPr/>
              </p:nvSpPr>
              <p:spPr>
                <a:xfrm>
                  <a:off x="3723701" y="5235882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Explosion 1 269"/>
                <p:cNvSpPr/>
                <p:nvPr/>
              </p:nvSpPr>
              <p:spPr>
                <a:xfrm>
                  <a:off x="3975253" y="5388282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89"/>
              <p:cNvGrpSpPr/>
              <p:nvPr/>
            </p:nvGrpSpPr>
            <p:grpSpPr>
              <a:xfrm>
                <a:off x="2284046" y="3543300"/>
                <a:ext cx="1439655" cy="1977185"/>
                <a:chOff x="3419704" y="3543300"/>
                <a:chExt cx="1439655" cy="1977185"/>
              </a:xfrm>
            </p:grpSpPr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3469280" y="4500010"/>
                  <a:ext cx="0" cy="96734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258" name="Arc 257"/>
                <p:cNvSpPr/>
                <p:nvPr/>
              </p:nvSpPr>
              <p:spPr>
                <a:xfrm rot="10800000">
                  <a:off x="3469280" y="3543300"/>
                  <a:ext cx="1390079" cy="1924050"/>
                </a:xfrm>
                <a:prstGeom prst="arc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Explosion 1 258"/>
                <p:cNvSpPr/>
                <p:nvPr/>
              </p:nvSpPr>
              <p:spPr>
                <a:xfrm>
                  <a:off x="3419704" y="4439223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Explosion 1 259"/>
                <p:cNvSpPr/>
                <p:nvPr/>
              </p:nvSpPr>
              <p:spPr>
                <a:xfrm>
                  <a:off x="3469279" y="4745918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Explosion 1 260"/>
                <p:cNvSpPr/>
                <p:nvPr/>
              </p:nvSpPr>
              <p:spPr>
                <a:xfrm>
                  <a:off x="3568431" y="5037578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Explosion 1 261"/>
                <p:cNvSpPr/>
                <p:nvPr/>
              </p:nvSpPr>
              <p:spPr>
                <a:xfrm>
                  <a:off x="3723701" y="5235882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Explosion 1 262"/>
                <p:cNvSpPr/>
                <p:nvPr/>
              </p:nvSpPr>
              <p:spPr>
                <a:xfrm>
                  <a:off x="3975253" y="5388282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05"/>
              <p:cNvGrpSpPr/>
              <p:nvPr/>
            </p:nvGrpSpPr>
            <p:grpSpPr>
              <a:xfrm>
                <a:off x="7491171" y="3543300"/>
                <a:ext cx="1439655" cy="1977185"/>
                <a:chOff x="3419704" y="3543300"/>
                <a:chExt cx="1439655" cy="1977185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3469280" y="4500010"/>
                  <a:ext cx="0" cy="96734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251" name="Arc 250"/>
                <p:cNvSpPr/>
                <p:nvPr/>
              </p:nvSpPr>
              <p:spPr>
                <a:xfrm rot="10800000">
                  <a:off x="3469280" y="3543300"/>
                  <a:ext cx="1390079" cy="1924050"/>
                </a:xfrm>
                <a:prstGeom prst="arc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Explosion 1 251"/>
                <p:cNvSpPr/>
                <p:nvPr/>
              </p:nvSpPr>
              <p:spPr>
                <a:xfrm>
                  <a:off x="3419704" y="4439223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Explosion 1 252"/>
                <p:cNvSpPr/>
                <p:nvPr/>
              </p:nvSpPr>
              <p:spPr>
                <a:xfrm>
                  <a:off x="3469279" y="4745918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Explosion 1 253"/>
                <p:cNvSpPr/>
                <p:nvPr/>
              </p:nvSpPr>
              <p:spPr>
                <a:xfrm>
                  <a:off x="3568431" y="5037578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Explosion 1 254"/>
                <p:cNvSpPr/>
                <p:nvPr/>
              </p:nvSpPr>
              <p:spPr>
                <a:xfrm>
                  <a:off x="3723701" y="5235882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Explosion 1 255"/>
                <p:cNvSpPr/>
                <p:nvPr/>
              </p:nvSpPr>
              <p:spPr>
                <a:xfrm>
                  <a:off x="3975253" y="5388282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147"/>
              <p:cNvGrpSpPr/>
              <p:nvPr/>
            </p:nvGrpSpPr>
            <p:grpSpPr>
              <a:xfrm>
                <a:off x="5030233" y="2019300"/>
                <a:ext cx="3697080" cy="3448050"/>
                <a:chOff x="1162279" y="2028825"/>
                <a:chExt cx="3697080" cy="3448050"/>
              </a:xfrm>
            </p:grpSpPr>
            <p:sp>
              <p:nvSpPr>
                <p:cNvPr id="241" name="Arc 240"/>
                <p:cNvSpPr/>
                <p:nvPr/>
              </p:nvSpPr>
              <p:spPr>
                <a:xfrm rot="10800000">
                  <a:off x="1211856" y="2028825"/>
                  <a:ext cx="3647503" cy="3448050"/>
                </a:xfrm>
                <a:prstGeom prst="arc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1211855" y="3743325"/>
                  <a:ext cx="0" cy="173355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243" name="Explosion 1 242"/>
                <p:cNvSpPr/>
                <p:nvPr/>
              </p:nvSpPr>
              <p:spPr>
                <a:xfrm>
                  <a:off x="1162279" y="3743325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Explosion 1 243"/>
                <p:cNvSpPr/>
                <p:nvPr/>
              </p:nvSpPr>
              <p:spPr>
                <a:xfrm>
                  <a:off x="1261431" y="4134423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Explosion 1 244"/>
                <p:cNvSpPr/>
                <p:nvPr/>
              </p:nvSpPr>
              <p:spPr>
                <a:xfrm>
                  <a:off x="1410159" y="4500010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Explosion 1 245"/>
                <p:cNvSpPr/>
                <p:nvPr/>
              </p:nvSpPr>
              <p:spPr>
                <a:xfrm>
                  <a:off x="1569903" y="4745918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Explosion 1 246"/>
                <p:cNvSpPr/>
                <p:nvPr/>
              </p:nvSpPr>
              <p:spPr>
                <a:xfrm>
                  <a:off x="1825127" y="4971477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Explosion 1 247"/>
                <p:cNvSpPr/>
                <p:nvPr/>
              </p:nvSpPr>
              <p:spPr>
                <a:xfrm>
                  <a:off x="2126255" y="5169781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Explosion 1 248"/>
                <p:cNvSpPr/>
                <p:nvPr/>
              </p:nvSpPr>
              <p:spPr>
                <a:xfrm>
                  <a:off x="2486025" y="5301984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30" name="TextBox 229"/>
            <p:cNvSpPr txBox="1"/>
            <p:nvPr/>
          </p:nvSpPr>
          <p:spPr>
            <a:xfrm>
              <a:off x="6667385" y="1985215"/>
              <a:ext cx="1098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clustering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Generation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183" y="1600200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523300" y="3751512"/>
            <a:ext cx="161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Tagged entities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22005" y="5568533"/>
            <a:ext cx="70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24358" y="2281024"/>
            <a:ext cx="0" cy="32053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24358" y="5486400"/>
            <a:ext cx="78054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6439" y="5664497"/>
            <a:ext cx="925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Jan.2012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7732924" y="5664497"/>
            <a:ext cx="1037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Dec.2012</a:t>
            </a:r>
            <a:endParaRPr lang="en-US" sz="1400" dirty="0"/>
          </a:p>
        </p:txBody>
      </p:sp>
      <p:grpSp>
        <p:nvGrpSpPr>
          <p:cNvPr id="23" name="Group 362"/>
          <p:cNvGrpSpPr/>
          <p:nvPr/>
        </p:nvGrpSpPr>
        <p:grpSpPr>
          <a:xfrm>
            <a:off x="2908453" y="1649968"/>
            <a:ext cx="5346853" cy="2699428"/>
            <a:chOff x="2908453" y="1649968"/>
            <a:chExt cx="5346853" cy="2699428"/>
          </a:xfrm>
        </p:grpSpPr>
        <p:grpSp>
          <p:nvGrpSpPr>
            <p:cNvPr id="24" name="Group 286"/>
            <p:cNvGrpSpPr/>
            <p:nvPr/>
          </p:nvGrpSpPr>
          <p:grpSpPr>
            <a:xfrm>
              <a:off x="2908453" y="3137253"/>
              <a:ext cx="5346853" cy="1212143"/>
              <a:chOff x="1211855" y="3533775"/>
              <a:chExt cx="5346853" cy="1212143"/>
            </a:xfrm>
          </p:grpSpPr>
          <p:grpSp>
            <p:nvGrpSpPr>
              <p:cNvPr id="25" name="Group 255"/>
              <p:cNvGrpSpPr/>
              <p:nvPr/>
            </p:nvGrpSpPr>
            <p:grpSpPr>
              <a:xfrm>
                <a:off x="1211855" y="3533775"/>
                <a:ext cx="5346853" cy="1212143"/>
                <a:chOff x="1211855" y="3533775"/>
                <a:chExt cx="5346853" cy="1212143"/>
              </a:xfrm>
            </p:grpSpPr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1211855" y="4305300"/>
                  <a:ext cx="1979020" cy="0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/>
                <p:cNvCxnSpPr/>
                <p:nvPr/>
              </p:nvCxnSpPr>
              <p:spPr>
                <a:xfrm>
                  <a:off x="3480871" y="3533775"/>
                  <a:ext cx="3077837" cy="0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/>
                <p:cNvCxnSpPr/>
                <p:nvPr/>
              </p:nvCxnSpPr>
              <p:spPr>
                <a:xfrm>
                  <a:off x="3480871" y="4038600"/>
                  <a:ext cx="3077837" cy="0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/>
                <p:cNvCxnSpPr/>
                <p:nvPr/>
              </p:nvCxnSpPr>
              <p:spPr>
                <a:xfrm>
                  <a:off x="1211855" y="4745918"/>
                  <a:ext cx="1979020" cy="0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" name="Group 179"/>
              <p:cNvGrpSpPr/>
              <p:nvPr/>
            </p:nvGrpSpPr>
            <p:grpSpPr>
              <a:xfrm>
                <a:off x="1305499" y="4305300"/>
                <a:ext cx="99152" cy="264406"/>
                <a:chOff x="1552339" y="2281024"/>
                <a:chExt cx="99152" cy="264406"/>
              </a:xfrm>
            </p:grpSpPr>
            <p:sp>
              <p:nvSpPr>
                <p:cNvPr id="355" name="Explosion 1 354"/>
                <p:cNvSpPr/>
                <p:nvPr/>
              </p:nvSpPr>
              <p:spPr>
                <a:xfrm>
                  <a:off x="1552339" y="2281024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Explosion 1 355"/>
                <p:cNvSpPr/>
                <p:nvPr/>
              </p:nvSpPr>
              <p:spPr>
                <a:xfrm>
                  <a:off x="1552339" y="2413227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5" name="Group 184"/>
              <p:cNvGrpSpPr/>
              <p:nvPr/>
            </p:nvGrpSpPr>
            <p:grpSpPr>
              <a:xfrm>
                <a:off x="2076680" y="4351205"/>
                <a:ext cx="198304" cy="350704"/>
                <a:chOff x="1977528" y="2301221"/>
                <a:chExt cx="198304" cy="350704"/>
              </a:xfrm>
            </p:grpSpPr>
            <p:sp>
              <p:nvSpPr>
                <p:cNvPr id="352" name="Explosion 1 351"/>
                <p:cNvSpPr/>
                <p:nvPr/>
              </p:nvSpPr>
              <p:spPr>
                <a:xfrm>
                  <a:off x="1977528" y="2301221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Explosion 1 352"/>
                <p:cNvSpPr/>
                <p:nvPr/>
              </p:nvSpPr>
              <p:spPr>
                <a:xfrm>
                  <a:off x="1977528" y="2433424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Explosion 1 353"/>
                <p:cNvSpPr/>
                <p:nvPr/>
              </p:nvSpPr>
              <p:spPr>
                <a:xfrm>
                  <a:off x="2076680" y="2519722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6" name="Group 185"/>
              <p:cNvGrpSpPr/>
              <p:nvPr/>
            </p:nvGrpSpPr>
            <p:grpSpPr>
              <a:xfrm>
                <a:off x="1569904" y="4457700"/>
                <a:ext cx="99152" cy="264406"/>
                <a:chOff x="1552339" y="2281024"/>
                <a:chExt cx="99152" cy="264406"/>
              </a:xfrm>
            </p:grpSpPr>
            <p:sp>
              <p:nvSpPr>
                <p:cNvPr id="350" name="Explosion 1 349"/>
                <p:cNvSpPr/>
                <p:nvPr/>
              </p:nvSpPr>
              <p:spPr>
                <a:xfrm>
                  <a:off x="1552339" y="2281024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Explosion 1 350"/>
                <p:cNvSpPr/>
                <p:nvPr/>
              </p:nvSpPr>
              <p:spPr>
                <a:xfrm>
                  <a:off x="1552339" y="2413227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7" name="Group 188"/>
              <p:cNvGrpSpPr/>
              <p:nvPr/>
            </p:nvGrpSpPr>
            <p:grpSpPr>
              <a:xfrm>
                <a:off x="1878376" y="4437503"/>
                <a:ext cx="99152" cy="264406"/>
                <a:chOff x="1552339" y="2281024"/>
                <a:chExt cx="99152" cy="264406"/>
              </a:xfrm>
            </p:grpSpPr>
            <p:sp>
              <p:nvSpPr>
                <p:cNvPr id="348" name="Explosion 1 347"/>
                <p:cNvSpPr/>
                <p:nvPr/>
              </p:nvSpPr>
              <p:spPr>
                <a:xfrm>
                  <a:off x="1552339" y="2281024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Explosion 1 348"/>
                <p:cNvSpPr/>
                <p:nvPr/>
              </p:nvSpPr>
              <p:spPr>
                <a:xfrm>
                  <a:off x="1552339" y="2413227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9" name="Group 191"/>
              <p:cNvGrpSpPr/>
              <p:nvPr/>
            </p:nvGrpSpPr>
            <p:grpSpPr>
              <a:xfrm>
                <a:off x="2374134" y="4437503"/>
                <a:ext cx="99152" cy="264406"/>
                <a:chOff x="1552339" y="2281024"/>
                <a:chExt cx="99152" cy="264406"/>
              </a:xfrm>
            </p:grpSpPr>
            <p:sp>
              <p:nvSpPr>
                <p:cNvPr id="346" name="Explosion 1 345"/>
                <p:cNvSpPr/>
                <p:nvPr/>
              </p:nvSpPr>
              <p:spPr>
                <a:xfrm>
                  <a:off x="1552339" y="2281024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Explosion 1 346"/>
                <p:cNvSpPr/>
                <p:nvPr/>
              </p:nvSpPr>
              <p:spPr>
                <a:xfrm>
                  <a:off x="1552339" y="2413227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1" name="Group 194"/>
              <p:cNvGrpSpPr/>
              <p:nvPr/>
            </p:nvGrpSpPr>
            <p:grpSpPr>
              <a:xfrm>
                <a:off x="2671590" y="4351205"/>
                <a:ext cx="99152" cy="264406"/>
                <a:chOff x="1552339" y="2281024"/>
                <a:chExt cx="99152" cy="264406"/>
              </a:xfrm>
            </p:grpSpPr>
            <p:sp>
              <p:nvSpPr>
                <p:cNvPr id="344" name="Explosion 1 343"/>
                <p:cNvSpPr/>
                <p:nvPr/>
              </p:nvSpPr>
              <p:spPr>
                <a:xfrm>
                  <a:off x="1552339" y="2281024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Explosion 1 344"/>
                <p:cNvSpPr/>
                <p:nvPr/>
              </p:nvSpPr>
              <p:spPr>
                <a:xfrm>
                  <a:off x="1552339" y="2413227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2" name="Group 197"/>
              <p:cNvGrpSpPr/>
              <p:nvPr/>
            </p:nvGrpSpPr>
            <p:grpSpPr>
              <a:xfrm>
                <a:off x="2958029" y="4437503"/>
                <a:ext cx="99152" cy="264406"/>
                <a:chOff x="1552339" y="2281024"/>
                <a:chExt cx="99152" cy="264406"/>
              </a:xfrm>
            </p:grpSpPr>
            <p:sp>
              <p:nvSpPr>
                <p:cNvPr id="342" name="Explosion 1 341"/>
                <p:cNvSpPr/>
                <p:nvPr/>
              </p:nvSpPr>
              <p:spPr>
                <a:xfrm>
                  <a:off x="1552339" y="2281024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Explosion 1 342"/>
                <p:cNvSpPr/>
                <p:nvPr/>
              </p:nvSpPr>
              <p:spPr>
                <a:xfrm>
                  <a:off x="1552339" y="2413227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3" name="Group 200"/>
              <p:cNvGrpSpPr/>
              <p:nvPr/>
            </p:nvGrpSpPr>
            <p:grpSpPr>
              <a:xfrm>
                <a:off x="3480871" y="3774194"/>
                <a:ext cx="99152" cy="264406"/>
                <a:chOff x="1552339" y="2281024"/>
                <a:chExt cx="99152" cy="264406"/>
              </a:xfrm>
            </p:grpSpPr>
            <p:sp>
              <p:nvSpPr>
                <p:cNvPr id="340" name="Explosion 1 339"/>
                <p:cNvSpPr/>
                <p:nvPr/>
              </p:nvSpPr>
              <p:spPr>
                <a:xfrm>
                  <a:off x="1552339" y="2281024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Explosion 1 340"/>
                <p:cNvSpPr/>
                <p:nvPr/>
              </p:nvSpPr>
              <p:spPr>
                <a:xfrm>
                  <a:off x="1552339" y="2413227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4" name="Group 203"/>
              <p:cNvGrpSpPr/>
              <p:nvPr/>
            </p:nvGrpSpPr>
            <p:grpSpPr>
              <a:xfrm>
                <a:off x="3674125" y="3641991"/>
                <a:ext cx="99152" cy="264406"/>
                <a:chOff x="1552339" y="2281024"/>
                <a:chExt cx="99152" cy="264406"/>
              </a:xfrm>
            </p:grpSpPr>
            <p:sp>
              <p:nvSpPr>
                <p:cNvPr id="338" name="Explosion 1 337"/>
                <p:cNvSpPr/>
                <p:nvPr/>
              </p:nvSpPr>
              <p:spPr>
                <a:xfrm>
                  <a:off x="1552339" y="2281024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Explosion 1 338"/>
                <p:cNvSpPr/>
                <p:nvPr/>
              </p:nvSpPr>
              <p:spPr>
                <a:xfrm>
                  <a:off x="1552339" y="2413227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5" name="Group 209"/>
              <p:cNvGrpSpPr/>
              <p:nvPr/>
            </p:nvGrpSpPr>
            <p:grpSpPr>
              <a:xfrm>
                <a:off x="3922005" y="3641991"/>
                <a:ext cx="198304" cy="350704"/>
                <a:chOff x="1977528" y="2301221"/>
                <a:chExt cx="198304" cy="350704"/>
              </a:xfrm>
            </p:grpSpPr>
            <p:sp>
              <p:nvSpPr>
                <p:cNvPr id="335" name="Explosion 1 334"/>
                <p:cNvSpPr/>
                <p:nvPr/>
              </p:nvSpPr>
              <p:spPr>
                <a:xfrm>
                  <a:off x="1977528" y="2301221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Explosion 1 335"/>
                <p:cNvSpPr/>
                <p:nvPr/>
              </p:nvSpPr>
              <p:spPr>
                <a:xfrm>
                  <a:off x="1977528" y="2433424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Explosion 1 336"/>
                <p:cNvSpPr/>
                <p:nvPr/>
              </p:nvSpPr>
              <p:spPr>
                <a:xfrm>
                  <a:off x="2076680" y="2519722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6" name="Group 213"/>
              <p:cNvGrpSpPr/>
              <p:nvPr/>
            </p:nvGrpSpPr>
            <p:grpSpPr>
              <a:xfrm>
                <a:off x="4234149" y="3728289"/>
                <a:ext cx="99152" cy="264406"/>
                <a:chOff x="1552339" y="2281024"/>
                <a:chExt cx="99152" cy="264406"/>
              </a:xfrm>
            </p:grpSpPr>
            <p:sp>
              <p:nvSpPr>
                <p:cNvPr id="333" name="Explosion 1 332"/>
                <p:cNvSpPr/>
                <p:nvPr/>
              </p:nvSpPr>
              <p:spPr>
                <a:xfrm>
                  <a:off x="1552339" y="2281024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Explosion 1 333"/>
                <p:cNvSpPr/>
                <p:nvPr/>
              </p:nvSpPr>
              <p:spPr>
                <a:xfrm>
                  <a:off x="1552339" y="2413227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7" name="Group 216"/>
              <p:cNvGrpSpPr/>
              <p:nvPr/>
            </p:nvGrpSpPr>
            <p:grpSpPr>
              <a:xfrm>
                <a:off x="4428780" y="3641991"/>
                <a:ext cx="198304" cy="350704"/>
                <a:chOff x="1977528" y="2301221"/>
                <a:chExt cx="198304" cy="350704"/>
              </a:xfrm>
            </p:grpSpPr>
            <p:sp>
              <p:nvSpPr>
                <p:cNvPr id="330" name="Explosion 1 329"/>
                <p:cNvSpPr/>
                <p:nvPr/>
              </p:nvSpPr>
              <p:spPr>
                <a:xfrm>
                  <a:off x="1977528" y="2301221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Explosion 1 330"/>
                <p:cNvSpPr/>
                <p:nvPr/>
              </p:nvSpPr>
              <p:spPr>
                <a:xfrm>
                  <a:off x="1977528" y="2433424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Explosion 1 331"/>
                <p:cNvSpPr/>
                <p:nvPr/>
              </p:nvSpPr>
              <p:spPr>
                <a:xfrm>
                  <a:off x="2076680" y="2519722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8" name="Group 220"/>
              <p:cNvGrpSpPr/>
              <p:nvPr/>
            </p:nvGrpSpPr>
            <p:grpSpPr>
              <a:xfrm>
                <a:off x="4676660" y="3575890"/>
                <a:ext cx="198304" cy="350704"/>
                <a:chOff x="1977528" y="2301221"/>
                <a:chExt cx="198304" cy="350704"/>
              </a:xfrm>
            </p:grpSpPr>
            <p:sp>
              <p:nvSpPr>
                <p:cNvPr id="327" name="Explosion 1 326"/>
                <p:cNvSpPr/>
                <p:nvPr/>
              </p:nvSpPr>
              <p:spPr>
                <a:xfrm>
                  <a:off x="1977528" y="2301221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Explosion 1 327"/>
                <p:cNvSpPr/>
                <p:nvPr/>
              </p:nvSpPr>
              <p:spPr>
                <a:xfrm>
                  <a:off x="1977528" y="2433424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Explosion 1 328"/>
                <p:cNvSpPr/>
                <p:nvPr/>
              </p:nvSpPr>
              <p:spPr>
                <a:xfrm>
                  <a:off x="2076680" y="2519722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9" name="Group 224"/>
              <p:cNvGrpSpPr/>
              <p:nvPr/>
            </p:nvGrpSpPr>
            <p:grpSpPr>
              <a:xfrm>
                <a:off x="5005904" y="3728289"/>
                <a:ext cx="99152" cy="264406"/>
                <a:chOff x="1552339" y="2281024"/>
                <a:chExt cx="99152" cy="264406"/>
              </a:xfrm>
            </p:grpSpPr>
            <p:sp>
              <p:nvSpPr>
                <p:cNvPr id="325" name="Explosion 1 324"/>
                <p:cNvSpPr/>
                <p:nvPr/>
              </p:nvSpPr>
              <p:spPr>
                <a:xfrm>
                  <a:off x="1552339" y="2281024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Explosion 1 325"/>
                <p:cNvSpPr/>
                <p:nvPr/>
              </p:nvSpPr>
              <p:spPr>
                <a:xfrm>
                  <a:off x="1552339" y="2413227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0" name="Group 227"/>
              <p:cNvGrpSpPr/>
              <p:nvPr/>
            </p:nvGrpSpPr>
            <p:grpSpPr>
              <a:xfrm>
                <a:off x="5170584" y="3641991"/>
                <a:ext cx="99152" cy="264406"/>
                <a:chOff x="1552339" y="2281024"/>
                <a:chExt cx="99152" cy="264406"/>
              </a:xfrm>
            </p:grpSpPr>
            <p:sp>
              <p:nvSpPr>
                <p:cNvPr id="323" name="Explosion 1 322"/>
                <p:cNvSpPr/>
                <p:nvPr/>
              </p:nvSpPr>
              <p:spPr>
                <a:xfrm>
                  <a:off x="1552339" y="2281024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Explosion 1 323"/>
                <p:cNvSpPr/>
                <p:nvPr/>
              </p:nvSpPr>
              <p:spPr>
                <a:xfrm>
                  <a:off x="1552339" y="2413227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230"/>
              <p:cNvGrpSpPr/>
              <p:nvPr/>
            </p:nvGrpSpPr>
            <p:grpSpPr>
              <a:xfrm>
                <a:off x="5319312" y="3774194"/>
                <a:ext cx="99152" cy="264406"/>
                <a:chOff x="1552339" y="2281024"/>
                <a:chExt cx="99152" cy="264406"/>
              </a:xfrm>
            </p:grpSpPr>
            <p:sp>
              <p:nvSpPr>
                <p:cNvPr id="321" name="Explosion 1 320"/>
                <p:cNvSpPr/>
                <p:nvPr/>
              </p:nvSpPr>
              <p:spPr>
                <a:xfrm>
                  <a:off x="1552339" y="2281024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Explosion 1 321"/>
                <p:cNvSpPr/>
                <p:nvPr/>
              </p:nvSpPr>
              <p:spPr>
                <a:xfrm>
                  <a:off x="1552339" y="2413227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Group 233"/>
              <p:cNvGrpSpPr/>
              <p:nvPr/>
            </p:nvGrpSpPr>
            <p:grpSpPr>
              <a:xfrm>
                <a:off x="5513942" y="3662188"/>
                <a:ext cx="99152" cy="264406"/>
                <a:chOff x="1552339" y="2281024"/>
                <a:chExt cx="99152" cy="264406"/>
              </a:xfrm>
            </p:grpSpPr>
            <p:sp>
              <p:nvSpPr>
                <p:cNvPr id="319" name="Explosion 1 318"/>
                <p:cNvSpPr/>
                <p:nvPr/>
              </p:nvSpPr>
              <p:spPr>
                <a:xfrm>
                  <a:off x="1552339" y="2281024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Explosion 1 319"/>
                <p:cNvSpPr/>
                <p:nvPr/>
              </p:nvSpPr>
              <p:spPr>
                <a:xfrm>
                  <a:off x="1552339" y="2413227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236"/>
              <p:cNvGrpSpPr/>
              <p:nvPr/>
            </p:nvGrpSpPr>
            <p:grpSpPr>
              <a:xfrm>
                <a:off x="5712246" y="3708093"/>
                <a:ext cx="99152" cy="264406"/>
                <a:chOff x="1552339" y="2281024"/>
                <a:chExt cx="99152" cy="264406"/>
              </a:xfrm>
            </p:grpSpPr>
            <p:sp>
              <p:nvSpPr>
                <p:cNvPr id="317" name="Explosion 1 316"/>
                <p:cNvSpPr/>
                <p:nvPr/>
              </p:nvSpPr>
              <p:spPr>
                <a:xfrm>
                  <a:off x="1552339" y="2281024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Explosion 1 317"/>
                <p:cNvSpPr/>
                <p:nvPr/>
              </p:nvSpPr>
              <p:spPr>
                <a:xfrm>
                  <a:off x="1552339" y="2413227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" name="Group 239"/>
              <p:cNvGrpSpPr/>
              <p:nvPr/>
            </p:nvGrpSpPr>
            <p:grpSpPr>
              <a:xfrm>
                <a:off x="5855465" y="3596086"/>
                <a:ext cx="99152" cy="264406"/>
                <a:chOff x="1552339" y="2281024"/>
                <a:chExt cx="99152" cy="264406"/>
              </a:xfrm>
            </p:grpSpPr>
            <p:sp>
              <p:nvSpPr>
                <p:cNvPr id="315" name="Explosion 1 314"/>
                <p:cNvSpPr/>
                <p:nvPr/>
              </p:nvSpPr>
              <p:spPr>
                <a:xfrm>
                  <a:off x="1552339" y="2281024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Explosion 1 315"/>
                <p:cNvSpPr/>
                <p:nvPr/>
              </p:nvSpPr>
              <p:spPr>
                <a:xfrm>
                  <a:off x="1552339" y="2413227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242"/>
              <p:cNvGrpSpPr/>
              <p:nvPr/>
            </p:nvGrpSpPr>
            <p:grpSpPr>
              <a:xfrm>
                <a:off x="6004193" y="3641991"/>
                <a:ext cx="99152" cy="264406"/>
                <a:chOff x="1552339" y="2281024"/>
                <a:chExt cx="99152" cy="264406"/>
              </a:xfrm>
            </p:grpSpPr>
            <p:sp>
              <p:nvSpPr>
                <p:cNvPr id="313" name="Explosion 1 312"/>
                <p:cNvSpPr/>
                <p:nvPr/>
              </p:nvSpPr>
              <p:spPr>
                <a:xfrm>
                  <a:off x="1552339" y="2281024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Explosion 1 313"/>
                <p:cNvSpPr/>
                <p:nvPr/>
              </p:nvSpPr>
              <p:spPr>
                <a:xfrm>
                  <a:off x="1552339" y="2413227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248"/>
              <p:cNvGrpSpPr/>
              <p:nvPr/>
            </p:nvGrpSpPr>
            <p:grpSpPr>
              <a:xfrm>
                <a:off x="6193316" y="3685140"/>
                <a:ext cx="198304" cy="350704"/>
                <a:chOff x="1977528" y="2301221"/>
                <a:chExt cx="198304" cy="350704"/>
              </a:xfrm>
            </p:grpSpPr>
            <p:sp>
              <p:nvSpPr>
                <p:cNvPr id="310" name="Explosion 1 309"/>
                <p:cNvSpPr/>
                <p:nvPr/>
              </p:nvSpPr>
              <p:spPr>
                <a:xfrm>
                  <a:off x="1977528" y="2301221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Explosion 1 310"/>
                <p:cNvSpPr/>
                <p:nvPr/>
              </p:nvSpPr>
              <p:spPr>
                <a:xfrm>
                  <a:off x="1977528" y="2433424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Explosion 1 311"/>
                <p:cNvSpPr/>
                <p:nvPr/>
              </p:nvSpPr>
              <p:spPr>
                <a:xfrm>
                  <a:off x="2076680" y="2519722"/>
                  <a:ext cx="99152" cy="132203"/>
                </a:xfrm>
                <a:prstGeom prst="irregularSeal1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61" name="TextBox 360"/>
            <p:cNvSpPr txBox="1"/>
            <p:nvPr/>
          </p:nvSpPr>
          <p:spPr>
            <a:xfrm>
              <a:off x="6681089" y="1649968"/>
              <a:ext cx="1299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correlations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Group 228"/>
          <p:cNvGrpSpPr/>
          <p:nvPr/>
        </p:nvGrpSpPr>
        <p:grpSpPr>
          <a:xfrm>
            <a:off x="815248" y="2309599"/>
            <a:ext cx="7928329" cy="2959619"/>
            <a:chOff x="815248" y="2309599"/>
            <a:chExt cx="7928329" cy="2959619"/>
          </a:xfrm>
        </p:grpSpPr>
        <p:grpSp>
          <p:nvGrpSpPr>
            <p:cNvPr id="52" name="Group 226"/>
            <p:cNvGrpSpPr/>
            <p:nvPr/>
          </p:nvGrpSpPr>
          <p:grpSpPr>
            <a:xfrm>
              <a:off x="815248" y="4766114"/>
              <a:ext cx="7408843" cy="503104"/>
              <a:chOff x="815248" y="4766114"/>
              <a:chExt cx="7408843" cy="503104"/>
            </a:xfrm>
          </p:grpSpPr>
          <p:sp>
            <p:nvSpPr>
              <p:cNvPr id="11" name="Explosion 1 10"/>
              <p:cNvSpPr/>
              <p:nvPr/>
            </p:nvSpPr>
            <p:spPr>
              <a:xfrm>
                <a:off x="1063128" y="4964419"/>
                <a:ext cx="99152" cy="132203"/>
              </a:xfrm>
              <a:prstGeom prst="irregularSeal1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xplosion 1 11"/>
              <p:cNvSpPr/>
              <p:nvPr/>
            </p:nvSpPr>
            <p:spPr>
              <a:xfrm>
                <a:off x="815248" y="4984615"/>
                <a:ext cx="99152" cy="132203"/>
              </a:xfrm>
              <a:prstGeom prst="irregularSeal1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xplosion 1 12"/>
              <p:cNvSpPr/>
              <p:nvPr/>
            </p:nvSpPr>
            <p:spPr>
              <a:xfrm>
                <a:off x="1619480" y="4898316"/>
                <a:ext cx="99152" cy="132203"/>
              </a:xfrm>
              <a:prstGeom prst="irregularSeal1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Explosion 1 14"/>
              <p:cNvSpPr/>
              <p:nvPr/>
            </p:nvSpPr>
            <p:spPr>
              <a:xfrm>
                <a:off x="1305499" y="5030519"/>
                <a:ext cx="99152" cy="132203"/>
              </a:xfrm>
              <a:prstGeom prst="irregularSeal1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Explosion 1 15"/>
              <p:cNvSpPr/>
              <p:nvPr/>
            </p:nvSpPr>
            <p:spPr>
              <a:xfrm>
                <a:off x="4527932" y="4918514"/>
                <a:ext cx="99152" cy="132203"/>
              </a:xfrm>
              <a:prstGeom prst="irregularSeal1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Explosion 1 25"/>
              <p:cNvSpPr/>
              <p:nvPr/>
            </p:nvSpPr>
            <p:spPr>
              <a:xfrm>
                <a:off x="4134997" y="4964417"/>
                <a:ext cx="99152" cy="132203"/>
              </a:xfrm>
              <a:prstGeom prst="irregularSeal1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Explosion 1 26"/>
              <p:cNvSpPr/>
              <p:nvPr/>
            </p:nvSpPr>
            <p:spPr>
              <a:xfrm>
                <a:off x="3332602" y="4984615"/>
                <a:ext cx="99152" cy="132203"/>
              </a:xfrm>
              <a:prstGeom prst="irregularSeal1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Explosion 1 27"/>
              <p:cNvSpPr/>
              <p:nvPr/>
            </p:nvSpPr>
            <p:spPr>
              <a:xfrm>
                <a:off x="3723701" y="5050716"/>
                <a:ext cx="99152" cy="132203"/>
              </a:xfrm>
              <a:prstGeom prst="irregularSeal1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Explosion 1 28"/>
              <p:cNvSpPr/>
              <p:nvPr/>
            </p:nvSpPr>
            <p:spPr>
              <a:xfrm>
                <a:off x="2671590" y="4806507"/>
                <a:ext cx="99152" cy="132203"/>
              </a:xfrm>
              <a:prstGeom prst="irregularSeal1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Explosion 1 29"/>
              <p:cNvSpPr/>
              <p:nvPr/>
            </p:nvSpPr>
            <p:spPr>
              <a:xfrm>
                <a:off x="2908453" y="5004812"/>
                <a:ext cx="99152" cy="132203"/>
              </a:xfrm>
              <a:prstGeom prst="irregularSeal1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Explosion 1 30"/>
              <p:cNvSpPr/>
              <p:nvPr/>
            </p:nvSpPr>
            <p:spPr>
              <a:xfrm>
                <a:off x="2027104" y="4898317"/>
                <a:ext cx="99152" cy="132203"/>
              </a:xfrm>
              <a:prstGeom prst="irregularSeal1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Explosion 1 31"/>
              <p:cNvSpPr/>
              <p:nvPr/>
            </p:nvSpPr>
            <p:spPr>
              <a:xfrm>
                <a:off x="7452911" y="4898315"/>
                <a:ext cx="99152" cy="132203"/>
              </a:xfrm>
              <a:prstGeom prst="irregularSeal1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Explosion 1 32"/>
              <p:cNvSpPr/>
              <p:nvPr/>
            </p:nvSpPr>
            <p:spPr>
              <a:xfrm>
                <a:off x="6857999" y="4872609"/>
                <a:ext cx="99152" cy="132203"/>
              </a:xfrm>
              <a:prstGeom prst="irregularSeal1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Explosion 1 33"/>
              <p:cNvSpPr/>
              <p:nvPr/>
            </p:nvSpPr>
            <p:spPr>
              <a:xfrm>
                <a:off x="2374134" y="4872609"/>
                <a:ext cx="99152" cy="132203"/>
              </a:xfrm>
              <a:prstGeom prst="irregularSeal1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Explosion 1 34"/>
              <p:cNvSpPr/>
              <p:nvPr/>
            </p:nvSpPr>
            <p:spPr>
              <a:xfrm>
                <a:off x="6558708" y="4984615"/>
                <a:ext cx="99152" cy="132203"/>
              </a:xfrm>
              <a:prstGeom prst="irregularSeal1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Explosion 1 35"/>
              <p:cNvSpPr/>
              <p:nvPr/>
            </p:nvSpPr>
            <p:spPr>
              <a:xfrm>
                <a:off x="6193316" y="5050715"/>
                <a:ext cx="99152" cy="132203"/>
              </a:xfrm>
              <a:prstGeom prst="irregularSeal1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Explosion 1 36"/>
              <p:cNvSpPr/>
              <p:nvPr/>
            </p:nvSpPr>
            <p:spPr>
              <a:xfrm>
                <a:off x="5954617" y="5137015"/>
                <a:ext cx="99152" cy="132203"/>
              </a:xfrm>
              <a:prstGeom prst="irregularSeal1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Explosion 1 37"/>
              <p:cNvSpPr/>
              <p:nvPr/>
            </p:nvSpPr>
            <p:spPr>
              <a:xfrm>
                <a:off x="5613094" y="5116817"/>
                <a:ext cx="99152" cy="132203"/>
              </a:xfrm>
              <a:prstGeom prst="irregularSeal1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Explosion 1 38"/>
              <p:cNvSpPr/>
              <p:nvPr/>
            </p:nvSpPr>
            <p:spPr>
              <a:xfrm>
                <a:off x="5220160" y="4918513"/>
                <a:ext cx="99152" cy="132203"/>
              </a:xfrm>
              <a:prstGeom prst="irregularSeal1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Explosion 1 39"/>
              <p:cNvSpPr/>
              <p:nvPr/>
            </p:nvSpPr>
            <p:spPr>
              <a:xfrm>
                <a:off x="4775812" y="5091110"/>
                <a:ext cx="99152" cy="132203"/>
              </a:xfrm>
              <a:prstGeom prst="irregularSeal1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Explosion 1 40"/>
              <p:cNvSpPr/>
              <p:nvPr/>
            </p:nvSpPr>
            <p:spPr>
              <a:xfrm>
                <a:off x="7881652" y="4872609"/>
                <a:ext cx="99152" cy="132203"/>
              </a:xfrm>
              <a:prstGeom prst="irregularSeal1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Explosion 1 41"/>
              <p:cNvSpPr/>
              <p:nvPr/>
            </p:nvSpPr>
            <p:spPr>
              <a:xfrm>
                <a:off x="7683348" y="4766114"/>
                <a:ext cx="99152" cy="132203"/>
              </a:xfrm>
              <a:prstGeom prst="irregularSeal1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Explosion 1 42"/>
              <p:cNvSpPr/>
              <p:nvPr/>
            </p:nvSpPr>
            <p:spPr>
              <a:xfrm>
                <a:off x="8124939" y="4918514"/>
                <a:ext cx="99152" cy="132203"/>
              </a:xfrm>
              <a:prstGeom prst="irregularSeal1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Explosion 1 43"/>
              <p:cNvSpPr/>
              <p:nvPr/>
            </p:nvSpPr>
            <p:spPr>
              <a:xfrm>
                <a:off x="7212375" y="4918512"/>
                <a:ext cx="99152" cy="132203"/>
              </a:xfrm>
              <a:prstGeom prst="irregularSeal1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8" name="TextBox 227"/>
            <p:cNvSpPr txBox="1"/>
            <p:nvPr/>
          </p:nvSpPr>
          <p:spPr>
            <a:xfrm>
              <a:off x="6681089" y="2309599"/>
              <a:ext cx="2062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random distribution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8953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DB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LDBC.potx</Template>
  <TotalTime>7987</TotalTime>
  <Words>781</Words>
  <Application>Microsoft Office PowerPoint</Application>
  <PresentationFormat>On-screen Show (4:3)</PresentationFormat>
  <Paragraphs>172</Paragraphs>
  <Slides>22</Slides>
  <Notes>2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LDBC</vt:lpstr>
      <vt:lpstr>Semantic Publishing Benchmark Task Force</vt:lpstr>
      <vt:lpstr>Use-case</vt:lpstr>
      <vt:lpstr>Benchmark Design - Requirements</vt:lpstr>
      <vt:lpstr>Benchmark Design – Requirements (2)</vt:lpstr>
      <vt:lpstr>Benchmark Design – operational phases</vt:lpstr>
      <vt:lpstr>Benchmark Configuration</vt:lpstr>
      <vt:lpstr>Benchmark Configuration (2)</vt:lpstr>
      <vt:lpstr>Data Generation</vt:lpstr>
      <vt:lpstr>Data Generation (2)</vt:lpstr>
      <vt:lpstr>Ontologies</vt:lpstr>
      <vt:lpstr>Ontology Sample (Creative Work)</vt:lpstr>
      <vt:lpstr>Reference Datasets</vt:lpstr>
      <vt:lpstr>Data Generation Process</vt:lpstr>
      <vt:lpstr>Choke Points</vt:lpstr>
      <vt:lpstr>Choke Points</vt:lpstr>
      <vt:lpstr>The Workloads (Queries)</vt:lpstr>
      <vt:lpstr>The Workloads (Queries 2)</vt:lpstr>
      <vt:lpstr>Query Templates</vt:lpstr>
      <vt:lpstr>Results Metrics and Logs</vt:lpstr>
      <vt:lpstr>Integration</vt:lpstr>
      <vt:lpstr>Future Work</vt:lpstr>
      <vt:lpstr>Slide 22</vt:lpstr>
    </vt:vector>
  </TitlesOfParts>
  <Company>DAMA - UPC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Miquel Ferrer</dc:creator>
  <cp:lastModifiedBy>venelin</cp:lastModifiedBy>
  <cp:revision>420</cp:revision>
  <dcterms:created xsi:type="dcterms:W3CDTF">2012-09-21T10:47:05Z</dcterms:created>
  <dcterms:modified xsi:type="dcterms:W3CDTF">2014-04-03T08:47:10Z</dcterms:modified>
</cp:coreProperties>
</file>