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notesMasterIdLst>
    <p:notesMasterId r:id="rId24"/>
  </p:notesMasterIdLst>
  <p:handoutMasterIdLst>
    <p:handoutMasterId r:id="rId25"/>
  </p:handoutMasterIdLst>
  <p:sldIdLst>
    <p:sldId id="479" r:id="rId2"/>
    <p:sldId id="491" r:id="rId3"/>
    <p:sldId id="480" r:id="rId4"/>
    <p:sldId id="481" r:id="rId5"/>
    <p:sldId id="494" r:id="rId6"/>
    <p:sldId id="489" r:id="rId7"/>
    <p:sldId id="490" r:id="rId8"/>
    <p:sldId id="492" r:id="rId9"/>
    <p:sldId id="496" r:id="rId10"/>
    <p:sldId id="495" r:id="rId11"/>
    <p:sldId id="493" r:id="rId12"/>
    <p:sldId id="487" r:id="rId13"/>
    <p:sldId id="485" r:id="rId14"/>
    <p:sldId id="497" r:id="rId15"/>
    <p:sldId id="501" r:id="rId16"/>
    <p:sldId id="500" r:id="rId17"/>
    <p:sldId id="498" r:id="rId18"/>
    <p:sldId id="499" r:id="rId19"/>
    <p:sldId id="484" r:id="rId20"/>
    <p:sldId id="483" r:id="rId21"/>
    <p:sldId id="502" r:id="rId22"/>
    <p:sldId id="50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8" autoAdjust="0"/>
    <p:restoredTop sz="94638" autoAdjust="0"/>
  </p:normalViewPr>
  <p:slideViewPr>
    <p:cSldViewPr>
      <p:cViewPr>
        <p:scale>
          <a:sx n="50" d="100"/>
          <a:sy n="50" d="100"/>
        </p:scale>
        <p:origin x="-828" y="-1047"/>
      </p:cViewPr>
      <p:guideLst>
        <p:guide orient="horz" pos="2160"/>
        <p:guide pos="2880"/>
      </p:guideLst>
    </p:cSldViewPr>
  </p:slideViewPr>
  <p:outlineViewPr>
    <p:cViewPr>
      <p:scale>
        <a:sx n="33" d="100"/>
        <a:sy n="33" d="100"/>
      </p:scale>
      <p:origin x="0" y="8016"/>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52" d="100"/>
          <a:sy n="52" d="100"/>
        </p:scale>
        <p:origin x="-2712"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421E5B4-C741-4B08-8381-1C3CCF8A9ED8}" type="datetimeFigureOut">
              <a:rPr lang="en-US" smtClean="0"/>
              <a:pPr/>
              <a:t>9/1/2017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4E1CCE-405C-4F95-BB3F-0AE7E2CB0DB0}" type="slidenum">
              <a:rPr lang="en-US" smtClean="0"/>
              <a:pPr/>
              <a:t>‹nr.›</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A87F3A-0647-41FB-ABB7-D0A2A32C9A98}" type="datetimeFigureOut">
              <a:rPr lang="en-US" smtClean="0"/>
              <a:pPr/>
              <a:t>9/1/2017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4E6B99-3194-4DC2-9419-7A2AB9BFFEA3}" type="slidenum">
              <a:rPr lang="en-US" smtClean="0"/>
              <a:pPr/>
              <a:t>‹nr.›</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en-US" dirty="0"/>
          </a:p>
        </p:txBody>
      </p:sp>
      <p:sp>
        <p:nvSpPr>
          <p:cNvPr id="4" name="Tijdelijke aanduiding voor dianummer 3"/>
          <p:cNvSpPr>
            <a:spLocks noGrp="1"/>
          </p:cNvSpPr>
          <p:nvPr>
            <p:ph type="sldNum" sz="quarter" idx="10"/>
          </p:nvPr>
        </p:nvSpPr>
        <p:spPr/>
        <p:txBody>
          <a:bodyPr/>
          <a:lstStyle/>
          <a:p>
            <a:fld id="{A318A691-7A3B-45BD-8443-0E1F7EFB97CB}"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en-US" dirty="0"/>
          </a:p>
        </p:txBody>
      </p:sp>
      <p:sp>
        <p:nvSpPr>
          <p:cNvPr id="4" name="Tijdelijke aanduiding voor dianummer 3"/>
          <p:cNvSpPr>
            <a:spLocks noGrp="1"/>
          </p:cNvSpPr>
          <p:nvPr>
            <p:ph type="sldNum" sz="quarter" idx="10"/>
          </p:nvPr>
        </p:nvSpPr>
        <p:spPr/>
        <p:txBody>
          <a:bodyPr/>
          <a:lstStyle/>
          <a:p>
            <a:fld id="{A318A691-7A3B-45BD-8443-0E1F7EFB97CB}"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en-US" dirty="0"/>
          </a:p>
        </p:txBody>
      </p:sp>
      <p:sp>
        <p:nvSpPr>
          <p:cNvPr id="4" name="Tijdelijke aanduiding voor dianummer 3"/>
          <p:cNvSpPr>
            <a:spLocks noGrp="1"/>
          </p:cNvSpPr>
          <p:nvPr>
            <p:ph type="sldNum" sz="quarter" idx="10"/>
          </p:nvPr>
        </p:nvSpPr>
        <p:spPr/>
        <p:txBody>
          <a:bodyPr/>
          <a:lstStyle/>
          <a:p>
            <a:fld id="{A318A691-7A3B-45BD-8443-0E1F7EFB97CB}"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en-US" dirty="0"/>
          </a:p>
        </p:txBody>
      </p:sp>
      <p:sp>
        <p:nvSpPr>
          <p:cNvPr id="4" name="Tijdelijke aanduiding voor dianummer 3"/>
          <p:cNvSpPr>
            <a:spLocks noGrp="1"/>
          </p:cNvSpPr>
          <p:nvPr>
            <p:ph type="sldNum" sz="quarter" idx="10"/>
          </p:nvPr>
        </p:nvSpPr>
        <p:spPr/>
        <p:txBody>
          <a:bodyPr/>
          <a:lstStyle/>
          <a:p>
            <a:fld id="{A318A691-7A3B-45BD-8443-0E1F7EFB97CB}" type="slidenum">
              <a:rPr lang="en-US" smtClean="0"/>
              <a:pPr/>
              <a:t>20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en-US" dirty="0"/>
          </a:p>
        </p:txBody>
      </p:sp>
      <p:sp>
        <p:nvSpPr>
          <p:cNvPr id="4" name="Tijdelijke aanduiding voor dianummer 3"/>
          <p:cNvSpPr>
            <a:spLocks noGrp="1"/>
          </p:cNvSpPr>
          <p:nvPr>
            <p:ph type="sldNum" sz="quarter" idx="10"/>
          </p:nvPr>
        </p:nvSpPr>
        <p:spPr/>
        <p:txBody>
          <a:bodyPr/>
          <a:lstStyle/>
          <a:p>
            <a:fld id="{A318A691-7A3B-45BD-8443-0E1F7EFB97CB}"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smtClean="0"/>
              <a:t>Clic para editar título</a:t>
            </a:r>
            <a:endParaRPr lang="es-ES" dirty="0"/>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
          </a:p>
        </p:txBody>
      </p:sp>
      <p:pic>
        <p:nvPicPr>
          <p:cNvPr id="8" name="Imagen 7"/>
          <p:cNvPicPr>
            <a:picLocks noChangeAspect="1"/>
          </p:cNvPicPr>
          <p:nvPr userDrawn="1"/>
        </p:nvPicPr>
        <p:blipFill>
          <a:blip r:embed="rId2" cstate="print"/>
          <a:stretch>
            <a:fillRect/>
          </a:stretch>
        </p:blipFill>
        <p:spPr>
          <a:xfrm>
            <a:off x="2864391" y="398186"/>
            <a:ext cx="3412759" cy="1396526"/>
          </a:xfrm>
          <a:prstGeom prst="rect">
            <a:avLst/>
          </a:prstGeom>
        </p:spPr>
      </p:pic>
    </p:spTree>
    <p:extLst>
      <p:ext uri="{BB962C8B-B14F-4D97-AF65-F5344CB8AC3E}">
        <p14:creationId xmlns="" xmlns:p14="http://schemas.microsoft.com/office/powerpoint/2010/main" val="407059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6A6B99ED-70B5-B742-855C-143C2C0BA11B}" type="datetimeFigureOut">
              <a:rPr lang="es-ES" smtClean="0">
                <a:solidFill>
                  <a:prstClr val="black">
                    <a:tint val="75000"/>
                  </a:prstClr>
                </a:solidFill>
              </a:rPr>
              <a:pPr/>
              <a:t>01/09/2017</a:t>
            </a:fld>
            <a:endParaRPr lang="es-ES">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892F999-45D1-9C42-AC15-2EDD82CFB203}" type="slidenum">
              <a:rPr lang="es-ES" smtClean="0">
                <a:solidFill>
                  <a:prstClr val="black">
                    <a:tint val="75000"/>
                  </a:prstClr>
                </a:solidFill>
              </a:rPr>
              <a:pPr/>
              <a:t>‹nr.›</a:t>
            </a:fld>
            <a:endParaRPr lang="es-ES">
              <a:solidFill>
                <a:prstClr val="black">
                  <a:tint val="75000"/>
                </a:prstClr>
              </a:solidFill>
            </a:endParaRPr>
          </a:p>
        </p:txBody>
      </p:sp>
    </p:spTree>
    <p:extLst>
      <p:ext uri="{BB962C8B-B14F-4D97-AF65-F5344CB8AC3E}">
        <p14:creationId xmlns="" xmlns:p14="http://schemas.microsoft.com/office/powerpoint/2010/main" val="1003295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6A6B99ED-70B5-B742-855C-143C2C0BA11B}" type="datetimeFigureOut">
              <a:rPr lang="es-ES" smtClean="0">
                <a:solidFill>
                  <a:prstClr val="black">
                    <a:tint val="75000"/>
                  </a:prstClr>
                </a:solidFill>
              </a:rPr>
              <a:pPr/>
              <a:t>01/09/2017</a:t>
            </a:fld>
            <a:endParaRPr lang="es-ES">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892F999-45D1-9C42-AC15-2EDD82CFB203}" type="slidenum">
              <a:rPr lang="es-ES" smtClean="0">
                <a:solidFill>
                  <a:prstClr val="black">
                    <a:tint val="75000"/>
                  </a:prstClr>
                </a:solidFill>
              </a:rPr>
              <a:pPr/>
              <a:t>‹nr.›</a:t>
            </a:fld>
            <a:endParaRPr lang="es-ES">
              <a:solidFill>
                <a:prstClr val="black">
                  <a:tint val="75000"/>
                </a:prstClr>
              </a:solidFill>
            </a:endParaRPr>
          </a:p>
        </p:txBody>
      </p:sp>
    </p:spTree>
    <p:extLst>
      <p:ext uri="{BB962C8B-B14F-4D97-AF65-F5344CB8AC3E}">
        <p14:creationId xmlns="" xmlns:p14="http://schemas.microsoft.com/office/powerpoint/2010/main" val="4745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7200" y="381000"/>
            <a:ext cx="8229600" cy="1143000"/>
          </a:xfrm>
        </p:spPr>
        <p:txBody>
          <a:bodyPr/>
          <a:lstStyle/>
          <a:p>
            <a:r>
              <a:rPr lang="es-ES_tradnl" dirty="0" smtClean="0"/>
              <a:t>Clic para editar título</a:t>
            </a:r>
            <a:endParaRPr lang="es-ES" dirty="0"/>
          </a:p>
        </p:txBody>
      </p:sp>
      <p:sp>
        <p:nvSpPr>
          <p:cNvPr id="3" name="Marcador de contenido 2"/>
          <p:cNvSpPr>
            <a:spLocks noGrp="1"/>
          </p:cNvSpPr>
          <p:nvPr>
            <p:ph idx="1"/>
          </p:nvPr>
        </p:nvSpPr>
        <p:spPr/>
        <p:txBody>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 dirty="0"/>
          </a:p>
        </p:txBody>
      </p:sp>
      <p:sp>
        <p:nvSpPr>
          <p:cNvPr id="6" name="Marcador de número de diapositiva 5"/>
          <p:cNvSpPr>
            <a:spLocks noGrp="1"/>
          </p:cNvSpPr>
          <p:nvPr>
            <p:ph type="sldNum" sz="quarter" idx="12"/>
          </p:nvPr>
        </p:nvSpPr>
        <p:spPr/>
        <p:txBody>
          <a:bodyPr/>
          <a:lstStyle/>
          <a:p>
            <a:fld id="{6892F999-45D1-9C42-AC15-2EDD82CFB203}" type="slidenum">
              <a:rPr lang="es-ES" smtClean="0">
                <a:solidFill>
                  <a:prstClr val="black">
                    <a:tint val="75000"/>
                  </a:prstClr>
                </a:solidFill>
              </a:rPr>
              <a:pPr/>
              <a:t>‹nr.›</a:t>
            </a:fld>
            <a:endParaRPr lang="es-ES" dirty="0">
              <a:solidFill>
                <a:prstClr val="black">
                  <a:tint val="75000"/>
                </a:prstClr>
              </a:solidFill>
            </a:endParaRPr>
          </a:p>
        </p:txBody>
      </p:sp>
      <p:sp>
        <p:nvSpPr>
          <p:cNvPr id="8" name="Rectángulo 7"/>
          <p:cNvSpPr/>
          <p:nvPr userDrawn="1"/>
        </p:nvSpPr>
        <p:spPr>
          <a:xfrm>
            <a:off x="1887257" y="6378328"/>
            <a:ext cx="6799543" cy="45719"/>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
              <a:solidFill>
                <a:prstClr val="white"/>
              </a:solidFill>
            </a:endParaRPr>
          </a:p>
        </p:txBody>
      </p:sp>
      <p:sp>
        <p:nvSpPr>
          <p:cNvPr id="9" name="Rectángulo 8"/>
          <p:cNvSpPr/>
          <p:nvPr userDrawn="1"/>
        </p:nvSpPr>
        <p:spPr>
          <a:xfrm>
            <a:off x="304800" y="533400"/>
            <a:ext cx="8641028" cy="45719"/>
          </a:xfrm>
          <a:prstGeom prst="rect">
            <a:avLst/>
          </a:prstGeom>
          <a:solidFill>
            <a:srgbClr val="00B050"/>
          </a:solidFill>
          <a:ln w="3175" cap="flat" cmpd="sng">
            <a:solidFill>
              <a:srgbClr val="00B050"/>
            </a:solidFill>
            <a:prstDash val="solid"/>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
              <a:solidFill>
                <a:prstClr val="white"/>
              </a:solidFill>
            </a:endParaRPr>
          </a:p>
        </p:txBody>
      </p:sp>
      <p:sp>
        <p:nvSpPr>
          <p:cNvPr id="11" name="Rectángulo 10"/>
          <p:cNvSpPr/>
          <p:nvPr userDrawn="1"/>
        </p:nvSpPr>
        <p:spPr>
          <a:xfrm>
            <a:off x="249260" y="1417638"/>
            <a:ext cx="8641028" cy="45719"/>
          </a:xfrm>
          <a:prstGeom prst="rect">
            <a:avLst/>
          </a:prstGeom>
          <a:solidFill>
            <a:srgbClr val="00B050"/>
          </a:solidFill>
          <a:ln w="3175" cap="flat"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s-ES">
              <a:solidFill>
                <a:prstClr val="white"/>
              </a:solidFill>
            </a:endParaRPr>
          </a:p>
        </p:txBody>
      </p:sp>
      <p:pic>
        <p:nvPicPr>
          <p:cNvPr id="2050" name="Picture 2"/>
          <p:cNvPicPr>
            <a:picLocks noChangeAspect="1" noChangeArrowheads="1"/>
          </p:cNvPicPr>
          <p:nvPr userDrawn="1"/>
        </p:nvPicPr>
        <p:blipFill>
          <a:blip r:embed="rId2" cstate="print"/>
          <a:srcRect/>
          <a:stretch>
            <a:fillRect/>
          </a:stretch>
        </p:blipFill>
        <p:spPr bwMode="auto">
          <a:xfrm>
            <a:off x="533400" y="6096000"/>
            <a:ext cx="1300162" cy="586844"/>
          </a:xfrm>
          <a:prstGeom prst="rect">
            <a:avLst/>
          </a:prstGeom>
          <a:noFill/>
          <a:ln w="9525">
            <a:noFill/>
            <a:miter lim="800000"/>
            <a:headEnd/>
            <a:tailEnd/>
          </a:ln>
        </p:spPr>
      </p:pic>
      <p:pic>
        <p:nvPicPr>
          <p:cNvPr id="10" name="Picture 9" descr="cwi-logo.png"/>
          <p:cNvPicPr>
            <a:picLocks noChangeAspect="1"/>
          </p:cNvPicPr>
          <p:nvPr userDrawn="1"/>
        </p:nvPicPr>
        <p:blipFill>
          <a:blip r:embed="rId3" cstate="print"/>
          <a:stretch>
            <a:fillRect/>
          </a:stretch>
        </p:blipFill>
        <p:spPr>
          <a:xfrm>
            <a:off x="-152400" y="-182417"/>
            <a:ext cx="2272134" cy="1009600"/>
          </a:xfrm>
          <a:prstGeom prst="rect">
            <a:avLst/>
          </a:prstGeom>
        </p:spPr>
      </p:pic>
      <p:sp>
        <p:nvSpPr>
          <p:cNvPr id="12" name="TextBox 11"/>
          <p:cNvSpPr txBox="1"/>
          <p:nvPr userDrawn="1"/>
        </p:nvSpPr>
        <p:spPr>
          <a:xfrm>
            <a:off x="6934200" y="152400"/>
            <a:ext cx="1910716" cy="307777"/>
          </a:xfrm>
          <a:prstGeom prst="rect">
            <a:avLst/>
          </a:prstGeom>
          <a:noFill/>
        </p:spPr>
        <p:txBody>
          <a:bodyPr wrap="none" rtlCol="0">
            <a:spAutoFit/>
          </a:bodyPr>
          <a:lstStyle/>
          <a:p>
            <a:r>
              <a:rPr lang="en-US" sz="1400" i="0" kern="1200" dirty="0" smtClean="0">
                <a:solidFill>
                  <a:prstClr val="black"/>
                </a:solidFill>
                <a:latin typeface="+mn-lt"/>
                <a:ea typeface="+mn-ea"/>
                <a:cs typeface="+mn-cs"/>
              </a:rPr>
              <a:t>github.com/</a:t>
            </a:r>
            <a:r>
              <a:rPr lang="en-US" sz="1400" i="0" kern="1200" dirty="0" err="1" smtClean="0">
                <a:solidFill>
                  <a:prstClr val="black"/>
                </a:solidFill>
                <a:latin typeface="+mn-lt"/>
                <a:ea typeface="+mn-ea"/>
                <a:cs typeface="+mn-cs"/>
              </a:rPr>
              <a:t>ldbc</a:t>
            </a:r>
            <a:r>
              <a:rPr lang="en-US" sz="1400" i="0" kern="1200" dirty="0" smtClean="0">
                <a:solidFill>
                  <a:prstClr val="black"/>
                </a:solidFill>
                <a:latin typeface="+mn-lt"/>
                <a:ea typeface="+mn-ea"/>
                <a:cs typeface="+mn-cs"/>
              </a:rPr>
              <a:t>/g-core</a:t>
            </a:r>
            <a:endParaRPr lang="en-US" sz="1400" i="0" dirty="0"/>
          </a:p>
        </p:txBody>
      </p:sp>
    </p:spTree>
    <p:extLst>
      <p:ext uri="{BB962C8B-B14F-4D97-AF65-F5344CB8AC3E}">
        <p14:creationId xmlns="" xmlns:p14="http://schemas.microsoft.com/office/powerpoint/2010/main" val="29488148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smtClean="0"/>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Marcador de fecha 3"/>
          <p:cNvSpPr>
            <a:spLocks noGrp="1"/>
          </p:cNvSpPr>
          <p:nvPr>
            <p:ph type="dt" sz="half" idx="10"/>
          </p:nvPr>
        </p:nvSpPr>
        <p:spPr/>
        <p:txBody>
          <a:bodyPr/>
          <a:lstStyle/>
          <a:p>
            <a:fld id="{6A6B99ED-70B5-B742-855C-143C2C0BA11B}" type="datetimeFigureOut">
              <a:rPr lang="es-ES" smtClean="0">
                <a:solidFill>
                  <a:prstClr val="black">
                    <a:tint val="75000"/>
                  </a:prstClr>
                </a:solidFill>
              </a:rPr>
              <a:pPr/>
              <a:t>01/09/2017</a:t>
            </a:fld>
            <a:endParaRPr lang="es-ES">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6892F999-45D1-9C42-AC15-2EDD82CFB203}" type="slidenum">
              <a:rPr lang="es-ES" smtClean="0">
                <a:solidFill>
                  <a:prstClr val="black">
                    <a:tint val="75000"/>
                  </a:prstClr>
                </a:solidFill>
              </a:rPr>
              <a:pPr/>
              <a:t>‹nr.›</a:t>
            </a:fld>
            <a:endParaRPr lang="es-ES">
              <a:solidFill>
                <a:prstClr val="black">
                  <a:tint val="75000"/>
                </a:prstClr>
              </a:solidFill>
            </a:endParaRPr>
          </a:p>
        </p:txBody>
      </p:sp>
    </p:spTree>
    <p:extLst>
      <p:ext uri="{BB962C8B-B14F-4D97-AF65-F5344CB8AC3E}">
        <p14:creationId xmlns="" xmlns:p14="http://schemas.microsoft.com/office/powerpoint/2010/main" val="38743442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fecha 4"/>
          <p:cNvSpPr>
            <a:spLocks noGrp="1"/>
          </p:cNvSpPr>
          <p:nvPr>
            <p:ph type="dt" sz="half" idx="10"/>
          </p:nvPr>
        </p:nvSpPr>
        <p:spPr/>
        <p:txBody>
          <a:bodyPr/>
          <a:lstStyle/>
          <a:p>
            <a:fld id="{6A6B99ED-70B5-B742-855C-143C2C0BA11B}" type="datetimeFigureOut">
              <a:rPr lang="es-ES" smtClean="0">
                <a:solidFill>
                  <a:prstClr val="black">
                    <a:tint val="75000"/>
                  </a:prstClr>
                </a:solidFill>
              </a:rPr>
              <a:pPr/>
              <a:t>01/09/2017</a:t>
            </a:fld>
            <a:endParaRPr lang="es-ES">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6892F999-45D1-9C42-AC15-2EDD82CFB203}" type="slidenum">
              <a:rPr lang="es-ES" smtClean="0">
                <a:solidFill>
                  <a:prstClr val="black">
                    <a:tint val="75000"/>
                  </a:prstClr>
                </a:solidFill>
              </a:rPr>
              <a:pPr/>
              <a:t>‹nr.›</a:t>
            </a:fld>
            <a:endParaRPr lang="es-ES">
              <a:solidFill>
                <a:prstClr val="black">
                  <a:tint val="75000"/>
                </a:prstClr>
              </a:solidFill>
            </a:endParaRPr>
          </a:p>
        </p:txBody>
      </p:sp>
    </p:spTree>
    <p:extLst>
      <p:ext uri="{BB962C8B-B14F-4D97-AF65-F5344CB8AC3E}">
        <p14:creationId xmlns="" xmlns:p14="http://schemas.microsoft.com/office/powerpoint/2010/main" val="24499714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smtClean="0"/>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Marcador de fecha 6"/>
          <p:cNvSpPr>
            <a:spLocks noGrp="1"/>
          </p:cNvSpPr>
          <p:nvPr>
            <p:ph type="dt" sz="half" idx="10"/>
          </p:nvPr>
        </p:nvSpPr>
        <p:spPr/>
        <p:txBody>
          <a:bodyPr/>
          <a:lstStyle/>
          <a:p>
            <a:fld id="{6A6B99ED-70B5-B742-855C-143C2C0BA11B}" type="datetimeFigureOut">
              <a:rPr lang="es-ES" smtClean="0">
                <a:solidFill>
                  <a:prstClr val="black">
                    <a:tint val="75000"/>
                  </a:prstClr>
                </a:solidFill>
              </a:rPr>
              <a:pPr/>
              <a:t>01/09/2017</a:t>
            </a:fld>
            <a:endParaRPr lang="es-ES">
              <a:solidFill>
                <a:prstClr val="black">
                  <a:tint val="75000"/>
                </a:prstClr>
              </a:solidFill>
            </a:endParaRPr>
          </a:p>
        </p:txBody>
      </p:sp>
      <p:sp>
        <p:nvSpPr>
          <p:cNvPr id="8" name="Marcador de pie de página 7"/>
          <p:cNvSpPr>
            <a:spLocks noGrp="1"/>
          </p:cNvSpPr>
          <p:nvPr>
            <p:ph type="ftr" sz="quarter" idx="11"/>
          </p:nvPr>
        </p:nvSpPr>
        <p:spPr/>
        <p:txBody>
          <a:bodyPr/>
          <a:lstStyle/>
          <a:p>
            <a:endParaRPr lang="es-ES">
              <a:solidFill>
                <a:prstClr val="black">
                  <a:tint val="75000"/>
                </a:prstClr>
              </a:solidFill>
            </a:endParaRPr>
          </a:p>
        </p:txBody>
      </p:sp>
      <p:sp>
        <p:nvSpPr>
          <p:cNvPr id="9" name="Marcador de número de diapositiva 8"/>
          <p:cNvSpPr>
            <a:spLocks noGrp="1"/>
          </p:cNvSpPr>
          <p:nvPr>
            <p:ph type="sldNum" sz="quarter" idx="12"/>
          </p:nvPr>
        </p:nvSpPr>
        <p:spPr/>
        <p:txBody>
          <a:bodyPr/>
          <a:lstStyle/>
          <a:p>
            <a:fld id="{6892F999-45D1-9C42-AC15-2EDD82CFB203}" type="slidenum">
              <a:rPr lang="es-ES" smtClean="0">
                <a:solidFill>
                  <a:prstClr val="black">
                    <a:tint val="75000"/>
                  </a:prstClr>
                </a:solidFill>
              </a:rPr>
              <a:pPr/>
              <a:t>‹nr.›</a:t>
            </a:fld>
            <a:endParaRPr lang="es-ES">
              <a:solidFill>
                <a:prstClr val="black">
                  <a:tint val="75000"/>
                </a:prstClr>
              </a:solidFill>
            </a:endParaRPr>
          </a:p>
        </p:txBody>
      </p:sp>
    </p:spTree>
    <p:extLst>
      <p:ext uri="{BB962C8B-B14F-4D97-AF65-F5344CB8AC3E}">
        <p14:creationId xmlns="" xmlns:p14="http://schemas.microsoft.com/office/powerpoint/2010/main" val="259002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fecha 2"/>
          <p:cNvSpPr>
            <a:spLocks noGrp="1"/>
          </p:cNvSpPr>
          <p:nvPr>
            <p:ph type="dt" sz="half" idx="10"/>
          </p:nvPr>
        </p:nvSpPr>
        <p:spPr/>
        <p:txBody>
          <a:bodyPr/>
          <a:lstStyle/>
          <a:p>
            <a:fld id="{6A6B99ED-70B5-B742-855C-143C2C0BA11B}" type="datetimeFigureOut">
              <a:rPr lang="es-ES" smtClean="0">
                <a:solidFill>
                  <a:prstClr val="black">
                    <a:tint val="75000"/>
                  </a:prstClr>
                </a:solidFill>
              </a:rPr>
              <a:pPr/>
              <a:t>01/09/2017</a:t>
            </a:fld>
            <a:endParaRPr lang="es-ES">
              <a:solidFill>
                <a:prstClr val="black">
                  <a:tint val="75000"/>
                </a:prstClr>
              </a:solidFill>
            </a:endParaRPr>
          </a:p>
        </p:txBody>
      </p:sp>
      <p:sp>
        <p:nvSpPr>
          <p:cNvPr id="4" name="Marcador de pie de página 3"/>
          <p:cNvSpPr>
            <a:spLocks noGrp="1"/>
          </p:cNvSpPr>
          <p:nvPr>
            <p:ph type="ftr" sz="quarter" idx="11"/>
          </p:nvPr>
        </p:nvSpPr>
        <p:spPr/>
        <p:txBody>
          <a:bodyPr/>
          <a:lstStyle/>
          <a:p>
            <a:endParaRPr lang="es-ES">
              <a:solidFill>
                <a:prstClr val="black">
                  <a:tint val="75000"/>
                </a:prstClr>
              </a:solidFill>
            </a:endParaRPr>
          </a:p>
        </p:txBody>
      </p:sp>
      <p:sp>
        <p:nvSpPr>
          <p:cNvPr id="5" name="Marcador de número de diapositiva 4"/>
          <p:cNvSpPr>
            <a:spLocks noGrp="1"/>
          </p:cNvSpPr>
          <p:nvPr>
            <p:ph type="sldNum" sz="quarter" idx="12"/>
          </p:nvPr>
        </p:nvSpPr>
        <p:spPr/>
        <p:txBody>
          <a:bodyPr/>
          <a:lstStyle/>
          <a:p>
            <a:fld id="{6892F999-45D1-9C42-AC15-2EDD82CFB203}" type="slidenum">
              <a:rPr lang="es-ES" smtClean="0">
                <a:solidFill>
                  <a:prstClr val="black">
                    <a:tint val="75000"/>
                  </a:prstClr>
                </a:solidFill>
              </a:rPr>
              <a:pPr/>
              <a:t>‹nr.›</a:t>
            </a:fld>
            <a:endParaRPr lang="es-ES">
              <a:solidFill>
                <a:prstClr val="black">
                  <a:tint val="75000"/>
                </a:prstClr>
              </a:solidFill>
            </a:endParaRPr>
          </a:p>
        </p:txBody>
      </p:sp>
    </p:spTree>
    <p:extLst>
      <p:ext uri="{BB962C8B-B14F-4D97-AF65-F5344CB8AC3E}">
        <p14:creationId xmlns="" xmlns:p14="http://schemas.microsoft.com/office/powerpoint/2010/main" val="8302789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A6B99ED-70B5-B742-855C-143C2C0BA11B}" type="datetimeFigureOut">
              <a:rPr lang="es-ES" smtClean="0">
                <a:solidFill>
                  <a:prstClr val="black">
                    <a:tint val="75000"/>
                  </a:prstClr>
                </a:solidFill>
              </a:rPr>
              <a:pPr/>
              <a:t>01/09/2017</a:t>
            </a:fld>
            <a:endParaRPr lang="es-ES">
              <a:solidFill>
                <a:prstClr val="black">
                  <a:tint val="75000"/>
                </a:prstClr>
              </a:solidFill>
            </a:endParaRPr>
          </a:p>
        </p:txBody>
      </p:sp>
      <p:sp>
        <p:nvSpPr>
          <p:cNvPr id="3" name="Marcador de pie de página 2"/>
          <p:cNvSpPr>
            <a:spLocks noGrp="1"/>
          </p:cNvSpPr>
          <p:nvPr>
            <p:ph type="ftr" sz="quarter" idx="11"/>
          </p:nvPr>
        </p:nvSpPr>
        <p:spPr>
          <a:xfrm>
            <a:off x="3124200" y="6356350"/>
            <a:ext cx="3200400" cy="365125"/>
          </a:xfrm>
        </p:spPr>
        <p:txBody>
          <a:bodyPr/>
          <a:lstStyle>
            <a:lvl1pPr>
              <a:defRPr sz="1600" i="0"/>
            </a:lvl1pPr>
          </a:lstStyle>
          <a:p>
            <a:r>
              <a:rPr lang="en-US" dirty="0" smtClean="0">
                <a:solidFill>
                  <a:prstClr val="black"/>
                </a:solidFill>
              </a:rPr>
              <a:t>www.cwi.nl/~boncz/snb-challenge</a:t>
            </a:r>
            <a:endParaRPr lang="es-ES" dirty="0">
              <a:solidFill>
                <a:prstClr val="black">
                  <a:tint val="75000"/>
                </a:prstClr>
              </a:solidFill>
            </a:endParaRPr>
          </a:p>
        </p:txBody>
      </p:sp>
      <p:sp>
        <p:nvSpPr>
          <p:cNvPr id="4" name="Marcador de número de diapositiva 3"/>
          <p:cNvSpPr>
            <a:spLocks noGrp="1"/>
          </p:cNvSpPr>
          <p:nvPr>
            <p:ph type="sldNum" sz="quarter" idx="12"/>
          </p:nvPr>
        </p:nvSpPr>
        <p:spPr/>
        <p:txBody>
          <a:bodyPr/>
          <a:lstStyle/>
          <a:p>
            <a:fld id="{6892F999-45D1-9C42-AC15-2EDD82CFB203}" type="slidenum">
              <a:rPr lang="es-ES" smtClean="0">
                <a:solidFill>
                  <a:prstClr val="black">
                    <a:tint val="75000"/>
                  </a:prstClr>
                </a:solidFill>
              </a:rPr>
              <a:pPr/>
              <a:t>‹nr.›</a:t>
            </a:fld>
            <a:endParaRPr lang="es-ES">
              <a:solidFill>
                <a:prstClr val="black">
                  <a:tint val="75000"/>
                </a:prstClr>
              </a:solidFill>
            </a:endParaRPr>
          </a:p>
        </p:txBody>
      </p:sp>
      <p:pic>
        <p:nvPicPr>
          <p:cNvPr id="5" name="Picture 4" descr="cwi-logo.png"/>
          <p:cNvPicPr>
            <a:picLocks noChangeAspect="1"/>
          </p:cNvPicPr>
          <p:nvPr userDrawn="1"/>
        </p:nvPicPr>
        <p:blipFill>
          <a:blip r:embed="rId2" cstate="print"/>
          <a:stretch>
            <a:fillRect/>
          </a:stretch>
        </p:blipFill>
        <p:spPr>
          <a:xfrm>
            <a:off x="-108520" y="-171400"/>
            <a:ext cx="2052152" cy="911853"/>
          </a:xfrm>
          <a:prstGeom prst="rect">
            <a:avLst/>
          </a:prstGeom>
        </p:spPr>
      </p:pic>
    </p:spTree>
    <p:extLst>
      <p:ext uri="{BB962C8B-B14F-4D97-AF65-F5344CB8AC3E}">
        <p14:creationId xmlns="" xmlns:p14="http://schemas.microsoft.com/office/powerpoint/2010/main" val="1717781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6A6B99ED-70B5-B742-855C-143C2C0BA11B}" type="datetimeFigureOut">
              <a:rPr lang="es-ES" smtClean="0">
                <a:solidFill>
                  <a:prstClr val="black">
                    <a:tint val="75000"/>
                  </a:prstClr>
                </a:solidFill>
              </a:rPr>
              <a:pPr/>
              <a:t>01/09/2017</a:t>
            </a:fld>
            <a:endParaRPr lang="es-ES">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6892F999-45D1-9C42-AC15-2EDD82CFB203}" type="slidenum">
              <a:rPr lang="es-ES" smtClean="0">
                <a:solidFill>
                  <a:prstClr val="black">
                    <a:tint val="75000"/>
                  </a:prstClr>
                </a:solidFill>
              </a:rPr>
              <a:pPr/>
              <a:t>‹nr.›</a:t>
            </a:fld>
            <a:endParaRPr lang="es-ES">
              <a:solidFill>
                <a:prstClr val="black">
                  <a:tint val="75000"/>
                </a:prstClr>
              </a:solidFill>
            </a:endParaRPr>
          </a:p>
        </p:txBody>
      </p:sp>
    </p:spTree>
    <p:extLst>
      <p:ext uri="{BB962C8B-B14F-4D97-AF65-F5344CB8AC3E}">
        <p14:creationId xmlns="" xmlns:p14="http://schemas.microsoft.com/office/powerpoint/2010/main" val="410728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a:t>
            </a:r>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6A6B99ED-70B5-B742-855C-143C2C0BA11B}" type="datetimeFigureOut">
              <a:rPr lang="es-ES" smtClean="0">
                <a:solidFill>
                  <a:prstClr val="black">
                    <a:tint val="75000"/>
                  </a:prstClr>
                </a:solidFill>
              </a:rPr>
              <a:pPr/>
              <a:t>01/09/2017</a:t>
            </a:fld>
            <a:endParaRPr lang="es-ES">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6892F999-45D1-9C42-AC15-2EDD82CFB203}" type="slidenum">
              <a:rPr lang="es-ES" smtClean="0">
                <a:solidFill>
                  <a:prstClr val="black">
                    <a:tint val="75000"/>
                  </a:prstClr>
                </a:solidFill>
              </a:rPr>
              <a:pPr/>
              <a:t>‹nr.›</a:t>
            </a:fld>
            <a:endParaRPr lang="es-ES">
              <a:solidFill>
                <a:prstClr val="black">
                  <a:tint val="75000"/>
                </a:prstClr>
              </a:solidFill>
            </a:endParaRPr>
          </a:p>
        </p:txBody>
      </p:sp>
    </p:spTree>
    <p:extLst>
      <p:ext uri="{BB962C8B-B14F-4D97-AF65-F5344CB8AC3E}">
        <p14:creationId xmlns="" xmlns:p14="http://schemas.microsoft.com/office/powerpoint/2010/main" val="172215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6A6B99ED-70B5-B742-855C-143C2C0BA11B}" type="datetimeFigureOut">
              <a:rPr lang="es-ES" smtClean="0">
                <a:solidFill>
                  <a:prstClr val="black">
                    <a:tint val="75000"/>
                  </a:prstClr>
                </a:solidFill>
              </a:rPr>
              <a:pPr defTabSz="457200"/>
              <a:t>01/09/2017</a:t>
            </a:fld>
            <a:endParaRPr lang="es-ES">
              <a:solidFill>
                <a:prstClr val="black">
                  <a:tint val="75000"/>
                </a:prstClr>
              </a:solidFill>
            </a:endParaRPr>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s-ES">
              <a:solidFill>
                <a:prstClr val="black">
                  <a:tint val="75000"/>
                </a:prstClr>
              </a:solidFill>
            </a:endParaRPr>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6892F999-45D1-9C42-AC15-2EDD82CFB203}" type="slidenum">
              <a:rPr lang="es-ES" smtClean="0">
                <a:solidFill>
                  <a:prstClr val="black">
                    <a:tint val="75000"/>
                  </a:prstClr>
                </a:solidFill>
              </a:rPr>
              <a:pPr defTabSz="457200"/>
              <a:t>‹nr.›</a:t>
            </a:fld>
            <a:endParaRPr lang="es-ES">
              <a:solidFill>
                <a:prstClr val="black">
                  <a:tint val="75000"/>
                </a:prstClr>
              </a:solidFill>
            </a:endParaRPr>
          </a:p>
        </p:txBody>
      </p:sp>
      <p:pic>
        <p:nvPicPr>
          <p:cNvPr id="7" name="Imagen 6"/>
          <p:cNvPicPr>
            <a:picLocks noChangeAspect="1"/>
          </p:cNvPicPr>
          <p:nvPr/>
        </p:nvPicPr>
        <p:blipFill>
          <a:blip r:embed="rId13" cstate="print">
            <a:alphaModFix amt="9000"/>
          </a:blip>
          <a:stretch>
            <a:fillRect/>
          </a:stretch>
        </p:blipFill>
        <p:spPr>
          <a:xfrm>
            <a:off x="451038" y="-354472"/>
            <a:ext cx="8339176" cy="7300932"/>
          </a:xfrm>
          <a:prstGeom prst="rect">
            <a:avLst/>
          </a:prstGeom>
        </p:spPr>
      </p:pic>
    </p:spTree>
    <p:extLst>
      <p:ext uri="{BB962C8B-B14F-4D97-AF65-F5344CB8AC3E}">
        <p14:creationId xmlns="" xmlns:p14="http://schemas.microsoft.com/office/powerpoint/2010/main" val="2360382714"/>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467600" cy="5791200"/>
          </a:xfrm>
        </p:spPr>
        <p:txBody>
          <a:bodyPr>
            <a:normAutofit fontScale="90000"/>
          </a:bodyPr>
          <a:lstStyle/>
          <a:p>
            <a:pPr marL="742950" indent="-640080"/>
            <a:r>
              <a:rPr lang="en-US" sz="4400" b="1" dirty="0" smtClean="0"/>
              <a:t>G-CORE</a:t>
            </a:r>
            <a:br>
              <a:rPr lang="en-US" sz="4400" b="1" dirty="0" smtClean="0"/>
            </a:br>
            <a:r>
              <a:rPr lang="en-US" sz="4400" b="1" dirty="0" smtClean="0"/>
              <a:t/>
            </a:r>
            <a:br>
              <a:rPr lang="en-US" sz="4400" b="1" dirty="0" smtClean="0"/>
            </a:br>
            <a:r>
              <a:rPr lang="en-US" sz="3100" b="1" dirty="0" smtClean="0"/>
              <a:t>The LDBC Graph Query Language Proposal</a:t>
            </a:r>
            <a:br>
              <a:rPr lang="en-US" sz="3100" b="1" dirty="0" smtClean="0"/>
            </a:br>
            <a:r>
              <a:rPr lang="en-US" sz="3100" b="1" dirty="0" smtClean="0"/>
              <a:t/>
            </a:r>
            <a:br>
              <a:rPr lang="en-US" sz="3100" b="1" dirty="0" smtClean="0"/>
            </a:br>
            <a:r>
              <a:rPr lang="en-US" sz="3100" b="1" dirty="0" smtClean="0"/>
              <a:t>LDBC </a:t>
            </a:r>
            <a:r>
              <a:rPr lang="en-US" sz="3100" b="1" dirty="0" err="1" smtClean="0"/>
              <a:t>GraphQL</a:t>
            </a:r>
            <a:r>
              <a:rPr lang="en-US" sz="3100" b="1" dirty="0" smtClean="0"/>
              <a:t> Task Force</a:t>
            </a:r>
            <a:r>
              <a:rPr lang="en-US" sz="3600" dirty="0" smtClean="0"/>
              <a:t>:</a:t>
            </a:r>
            <a:r>
              <a:rPr lang="en-US" sz="3200" i="1" dirty="0" smtClean="0"/>
              <a:t/>
            </a:r>
            <a:br>
              <a:rPr lang="en-US" sz="3200" i="1" dirty="0" smtClean="0"/>
            </a:br>
            <a:r>
              <a:rPr lang="en-US" sz="2000" b="1" dirty="0" smtClean="0"/>
              <a:t>Marcelo Arenas</a:t>
            </a:r>
            <a:r>
              <a:rPr lang="en-US" sz="2000" dirty="0" smtClean="0"/>
              <a:t>, Pablo </a:t>
            </a:r>
            <a:r>
              <a:rPr lang="en-US" sz="2000" dirty="0" err="1" smtClean="0"/>
              <a:t>Barcelo</a:t>
            </a:r>
            <a:r>
              <a:rPr lang="en-US" sz="2000" dirty="0" smtClean="0"/>
              <a:t> (Universidad </a:t>
            </a:r>
            <a:r>
              <a:rPr lang="en-US" sz="2000" dirty="0" err="1" smtClean="0"/>
              <a:t>Catolica</a:t>
            </a:r>
            <a:r>
              <a:rPr lang="en-US" sz="2000" dirty="0" smtClean="0"/>
              <a:t>)</a:t>
            </a:r>
            <a:br>
              <a:rPr lang="en-US" sz="2000" dirty="0" smtClean="0"/>
            </a:br>
            <a:r>
              <a:rPr lang="en-US" sz="2000" dirty="0" smtClean="0"/>
              <a:t>Alastair Green, Stefan </a:t>
            </a:r>
            <a:r>
              <a:rPr lang="en-US" sz="2000" dirty="0" err="1" smtClean="0"/>
              <a:t>Plantikow</a:t>
            </a:r>
            <a:r>
              <a:rPr lang="en-US" sz="2000" dirty="0" smtClean="0"/>
              <a:t>, Tobias </a:t>
            </a:r>
            <a:r>
              <a:rPr lang="en-US" sz="2000" dirty="0" err="1" smtClean="0"/>
              <a:t>Lindaaker</a:t>
            </a:r>
            <a:r>
              <a:rPr lang="en-US" sz="2000" dirty="0" smtClean="0"/>
              <a:t> (neo4j) </a:t>
            </a:r>
            <a:br>
              <a:rPr lang="en-US" sz="2000" dirty="0" smtClean="0"/>
            </a:br>
            <a:r>
              <a:rPr lang="en-US" sz="2000" dirty="0" smtClean="0"/>
              <a:t>Marcus </a:t>
            </a:r>
            <a:r>
              <a:rPr lang="en-US" sz="2000" dirty="0" err="1" smtClean="0"/>
              <a:t>Paradies</a:t>
            </a:r>
            <a:r>
              <a:rPr lang="en-US" sz="2000" dirty="0" smtClean="0"/>
              <a:t> (SAP) </a:t>
            </a:r>
            <a:br>
              <a:rPr lang="en-US" sz="2000" dirty="0" smtClean="0"/>
            </a:br>
            <a:r>
              <a:rPr lang="en-US" sz="2000" dirty="0" smtClean="0"/>
              <a:t>Oskar van Rest (Oracle Corp.) </a:t>
            </a:r>
            <a:br>
              <a:rPr lang="en-US" sz="2000" dirty="0" smtClean="0"/>
            </a:br>
            <a:r>
              <a:rPr lang="en-US" sz="2000" dirty="0" err="1" smtClean="0"/>
              <a:t>Arnau</a:t>
            </a:r>
            <a:r>
              <a:rPr lang="en-US" sz="2000" dirty="0" smtClean="0"/>
              <a:t> </a:t>
            </a:r>
            <a:r>
              <a:rPr lang="en-US" sz="2000" dirty="0" err="1" smtClean="0"/>
              <a:t>Prat</a:t>
            </a:r>
            <a:r>
              <a:rPr lang="en-US" sz="2000" dirty="0" smtClean="0"/>
              <a:t>(</a:t>
            </a:r>
            <a:r>
              <a:rPr lang="en-US" sz="2000" dirty="0" err="1" smtClean="0"/>
              <a:t>Sparksee</a:t>
            </a:r>
            <a:r>
              <a:rPr lang="en-US" sz="2400" dirty="0" smtClean="0"/>
              <a:t>)</a:t>
            </a:r>
            <a:r>
              <a:rPr lang="en-US" sz="2000" dirty="0" smtClean="0"/>
              <a:t/>
            </a:r>
            <a:br>
              <a:rPr lang="en-US" sz="2000" dirty="0" smtClean="0"/>
            </a:br>
            <a:r>
              <a:rPr lang="en-US" sz="2000" dirty="0" smtClean="0"/>
              <a:t>George Fletcher (TU Eindhoven)</a:t>
            </a:r>
            <a:br>
              <a:rPr lang="en-US" sz="2000" dirty="0" smtClean="0"/>
            </a:br>
            <a:r>
              <a:rPr lang="en-US" sz="2000" dirty="0" smtClean="0"/>
              <a:t> </a:t>
            </a:r>
            <a:r>
              <a:rPr lang="en-US" sz="2000" dirty="0" err="1" smtClean="0"/>
              <a:t>Hannes</a:t>
            </a:r>
            <a:r>
              <a:rPr lang="en-US" sz="2000" dirty="0" smtClean="0"/>
              <a:t> Voigt (TU Dresden)</a:t>
            </a:r>
            <a:br>
              <a:rPr lang="en-US" sz="2000" dirty="0" smtClean="0"/>
            </a:br>
            <a:r>
              <a:rPr lang="en-US" sz="2000" dirty="0" err="1" smtClean="0"/>
              <a:t>Renzo</a:t>
            </a:r>
            <a:r>
              <a:rPr lang="en-US" sz="2000" dirty="0" smtClean="0"/>
              <a:t> Angles (U Talca)</a:t>
            </a:r>
            <a:br>
              <a:rPr lang="en-US" sz="2000" dirty="0" smtClean="0"/>
            </a:br>
            <a:r>
              <a:rPr lang="en-US" sz="2000" b="1" dirty="0" smtClean="0"/>
              <a:t>Peter </a:t>
            </a:r>
            <a:r>
              <a:rPr lang="en-US" sz="2000" b="1" dirty="0" err="1" smtClean="0"/>
              <a:t>Boncz</a:t>
            </a:r>
            <a:r>
              <a:rPr lang="en-US" sz="2000" b="1" dirty="0" smtClean="0"/>
              <a:t> (CWI)</a:t>
            </a:r>
            <a:br>
              <a:rPr lang="en-US" sz="2000" b="1" dirty="0" smtClean="0"/>
            </a:br>
            <a:endParaRPr lang="en-US" sz="3100" dirty="0"/>
          </a:p>
        </p:txBody>
      </p:sp>
      <p:sp>
        <p:nvSpPr>
          <p:cNvPr id="67586" name="AutoShape 2" descr="data:image/jpeg;base64,/9j/4AAQSkZJRgABAQAAAQABAAD/2wCEAAkGBwgHBhUIBwgTFhQXGR8bGRgYDR0XHhwcHx0fIh8kHyIkJzQsICIoICQeIzEtJSsrLi4vGiUzOD8wNyktLi0BCgoKDg0OGxAQGzckICYuLywsLCwsLTQsLDQsLywwLCwsLDQ3LCwsLC0uNTAsLCwsNCwsNCw3LCwsLDQsLSwsLP/AABEIAJUBUQMBEQACEQEDEQH/xAAcAAEAAgMBAQEAAAAAAAAAAAAABgcDBAUCCAH/xABGEAABAwMCAgYGAw0HBQAAAAABAAIDBAUREiEGMQcTIkFRkRdUYYGh0hQycRUjNkJicnOCkqKxssIWMzdVdJPBJDRSU/H/xAAbAQEAAgMBAQAAAAAAAAAAAAAAAgUBBAYDB//EADkRAQABAgIHBAgFAwUAAAAAAAABAgMEEQUSITFBodEWUnHBBjJRYYGRsfATIjRy4RRC8RUzQ2Ky/9oADAMBAAIRAxEAPwC8UBAQEBAQEBAQEBAQEBAQEBAQEBAQEBAQEBAQEBAQEBAQEBAQEBAQEBAQEBAQEBAQEBAQEBAQEBAQEBAQEBAQEBAQEBAQEBAQEBAQEBAQEBAQEBAQEBAQEBAQEBAQEBAQEBAQEBAQEBAQEBAQEBAQEBAQEBAQEBAQEBAQEBAQEBAQEBBX/HfGl54Yuwgio4XRPbqY5zXZ8HA4dzB3+xwUJqmJyX2jdGWMXa1pqmJidsbPhwRv0t3n1Cn8n/MmtKx7PWO9PLoelu8+oU/k/wCZNaTs9Y708uh6W7z6hT+T/mTWk7PWO9PLoelu8+oU/k/5k1pOz1jvTy6HpbvPqFP5P+ZNaTs9Y708uh6W7z6hT+T/AJk1pOz1jvTy6HpbvPqFP5P+ZNaTs9Y708uh6W7z6hT+T/mTWk7PWO9PLoelu8+oU/k/5k1pOz1jvTy6HpbvPqFP5P8AmTWk7PWO9PLoelu8+oU/k/5k1pOz1jvTy6HpbvPqFP5P+ZNaTs9Y708uh6W7z6hT+T/mTWk7PWO9PLoelu8+oU/k/wCZNaTs9Y708uh6W7z6hT+T/mTWk7PWO9PLoelu8+oU/k/5k1pOz1jvTy6HpbvPqFP5P+ZNaTs9Y708uh6W7z6hT+T/AJk1pOz1jvTy6HpbvPqFP5P+ZNaTs9Y708uie8AcR1XE1ofWVkLGlshYAwHGA1p7yd9ys0zmotKYKjCXYoomZzjPb4yk6krRAQEBAQEBAQEBAQEBAQEBAQEBAQEER6T7H92OGXSxNzJD98btzAHbH7O/tLQo1bs1rofFfgYiIndVsnyn58s1DqDuRAQEHZsPC15v/attGSwbF7iGt8zz92Sm/c08Vj7GG2XKtvs4/fi61b0bcTUsettKyTx0Sgke44z7srOUtW3pvCVzlMzHjH+XKn4Sv9PVRUs1seHy50DLd8DJ79sDffCw2adI4aqmquK9lO/fx++Dd9H3FX+Un/fj+ZNvseP+sYLv8p6OLd7TX2Wr+i3OmLH4DsEg7HO+QSO4+SN2xiLV+nXtznG5u2nhO+3ik+l263OezJAdra3JHPGojPuTbweN/SOGsV6lyrKfCfJnrOB+JaKldVVNrcGMBLj1rHYA5nAdlNvsedvSuEuVRRTXtn3T0ebfwXxFcqNtXR2xzmOGWkyMbkeOCQcJt9jN3SeFtVzRXXtj3T5Q2PR9xV/lJ/34/mTb7Hn/AKxgu/yno0bxwrfLLTfSbnb3MZnGrW1wz7dJOPem3i97GkMPfq1bdWc/HzcZG4ICAgILm6FvwYl/Tu/kjUqOLj/SH9TT+2PrKwFNQiAgICAgICAgICAgICAgICAgICAgIPwgEYIQfO/G1kNg4jko2twwnXH+Y7l5HLf1V5ZZbH0DR2K/qcPTXx3T4x13uEjeEHZ4Qsh4gv8AHbySGk5eR3MG5955D2kJv2NPH4r+msVXOPDxn7zW3x1xGzg2zR0tqgYHu7MbdPZY1uMnHfzAHtOd8EGczlshymjcFOOvVVXZ2Rtn2zMq5oOkfiSmrWzVNb1jM9phiYAR34IAI9mFDOYdDd0LhKqJimnKeE5ynHSnc6m30VJdLXPpeHnS7AOzmeB2OR4qVXBSaFsUXa7lq5GcZbY8JSGludXWcDC5wPHXGn1g6RjrAzw5fWCznOrm0K7FFGM/Cq9XWy+GfRQ97vNffa36Zc59b8aQdIGAMkAAfafNQdzhsNbw9GpbjKN7u8FcUXqhrYLRSVeInytbpMbXY1vAOCRkc0zmNzR0jgMPcorvVU/miJnPOeEbE16XOIK+1xRUNvn0iVsgk7IJLeyBgnlzdy3UqpnPJTaCwdq9NVdyM9WYy5/wgdt484itlC2ipawaGDDQYWnA8M4/io5zEbF5e0Thbtc11U7Z37ZXLerjU0nB77jA8CQQ6wdIPa0g8lOZ/Lm4/D2aK8VFud2tkpO+cYXy+0n0S41YLM50iNrckcs4GVDbLtMNo3D4erXt07fGXBRvCAgICC5uhb8GJf07v5I1Kji4/wBIf1NP7Y+srAU1CICAgICAgICAgICAgICAgICAgICAgIIB0v2T6dZG3OFnbgPa25sdsfI4PsGpQqjivdA4r8O9Nqd1X1jr0UwouxEFjdCkLXXmec82xAD7HOBP8oWad7nvSKqYtUU+/wCkfyw9NMrjxJFETsIAR9pe/P8AAJVvT9HqY/p6p/7eUK/WF83a27XCvpY6asq3vZGMMaTs0f8AzbdHjbw9q3VVXRTlM710dFkzavgdkLjnSXsPvcT/AAcFOnc47TVM0YyZ9uU8v4Qroy4RprrWTzXin1MiOgN1EAv3zy8AP3lCmM1xpjSNdqiimzOU1bfhw+b8ouHm2fpXit0bT1evrI8nPZ0Fw8iCP1U3Tkzcxk39F1XJ35ZT45xHPe89M05k4oZCDs2Fu3tLnE/DCzVvZ9H6MsNM+2ryhAViV6+gOJP8PJf9P/SFKfVcFhP11P7vNQCi70QEBAQEFzdC34MS/p3fyRqVHFx/pD+pp/bH1lYCmoRAQEBAQEBAQEBAQEBAQEBAQEBAQEBBjqYIqqndTzsBa4Frge8EYI8kSoqmiqKqd8bXzbxBa5LLeZbdL+I7APi3m0+9pB968n0TC4iL9mm5HGP883PRsJ30OVzafid1M92OtjIHtc0hw/dDlmneo9P2pqw0VxwnlOz65Ol02UDm1kFxDdi0xk+BB1Dzy7yKVb2v6O3Y1a7fvz8p8laRsfLII42EknAAGSSeQHtWHRzMRGcptxxwXTcNWGnqo5nGVx0yZIILi0ns+ABBHkszGSl0bpOvFX66JjZvj55bUl6EqoOtdRSZ+rI1/wC03H9CzRxV3pFbyu0V+2MvlP8ALr3qpbwNwxLUwBpkkqHPA5ai+Qux7ohj9VY9WGph6J0hiaaZ3RTEeGUZf+nVltlPcr5ScQ0xBDWO38Wvb2T7sn9tSyzmJatN+q1ZuYerjMfOJ2/fuU90mTmfjaffZulo9zG5+OVCd8uu0PRq4Oj35zzlFklZvoDiT/DyX/T/ANIUp9VwWE/XU/u81AKLvRAQEBAQXN0LfgxL+nd/JGpUcXH+kP6mn9sfWVgKahEBAQEBAQEBAQEBAQEBAQEBAQEBAQEBBWHTNY9cMd7gbu373J9h3afccj9YeChV7XS+j+KymqxPHbHn9+KqFF1LNRVc9BWMq6V+l7HBzT7QiFy3TcomiqNk7Fz0HFXDXGNn+g3p7I3HGqOR+jtdxY4+3lg58fbLOJ2S467gMXgbuvZzmOExt+cfcMNusvBHCVR90H3JrnjdvWVDXlv5rWjc+4lMqY4p3cVpDG0/hxRs45RMZ+Mz/CGdIvGUPEsjKagicIoyTlwwXOO2cdwA5d+++FiZzXGidG1YWJrrn80+zg2+hu4xUl9lpZ5Q0SR7ZdjLmnYfbguPuSne8tP2aq7NNdMZ5T9WXpivcVbcY7ZSzBzYgXPw7I1u2x9oA/eSqc5R0BhZot1Xao37I8I6+SU9Fl+gquFxS1NQ0PgJadTwOxzafsA7P6qzTOzJV6awlVGJ1qY2Vbfjx6/FUfEdW2u4gqKpj8tfK8tP5Oo6fhhRdZhLf4diiieER9NqacOWfgKossctzuIEpHbDqjQQ7vGPAd3ikauW1S4vE6SpvVRbo/LwyjNOau+8J1dqNsmvMPVlmg/fwDpxjmpTNOWWalowuNouRdi3Oeee5AuKrRwNTWR8tnuOZhjQGz9Zk53BHhjO+3/Bjs4L3A4nSNd6Iu0/l45xkr5F+ICAg/WNc94YxpJPIAZTMmYiM5XZ0QUdVR8NyMrKZ7CZiQHxlpI0M3GeYyD5KVHFxmnrlFzERNExP5eE++U5U1IICAgICAgICAgICAgICAgICAgICAgICDTvFuhu1rkt9T9WRpaduXgR7QcEfYsTGb1sXqrNym5Tvic3zZXUk1BWvo6luHscWuHtBx5Lzh9GtXKblEV07pjNgRMQEBAQEBAQEBAQb1BZbpcsGgt0rwe9sRI8+QTN4XcVZtevXEfHySSg6MuJKveaGOIflzD+Dc/FZylXXdOYSjdM1eEdckkoOiGIHNxuzj7I4g34kn+CzqyrrvpFV/x0fOfLZ9Ukt/R1wzRYJojIR3ySF3mBhvwWdSFdd0zi7n92XhH3PNI6K30VAzRQ0ccY8GRBv8FmIiFfcvXLk511TPjLZWXmICAgICAgICAgICAgICAgICAgICAgICAgIKf6ZLJ9GuTLzC3syjS/89o282/yFedUZS63QGK1rc2Z3xtjwnpP1VysOhEBAQEBBlpqaerk6qlgc93g1hcfIJmjXcpojOqco96QUHAfE1dgstbmA98jhHj7QTn4JlLQu6Xwlv8Avz8Nv8JJQdEdc/e4XONnsYwyfE6f+VnVlXXfSK3H+3RM+M5dUkoOizh+nOap00vsdLpH7oB+KzqK67p7FVerlT4R1zSS38N2S3EGjtULSPxuqBd+0d/ipasK67jcRd9euZ+Oz5bnVWWqICAgICAgICAgICAgICAgICAgICAgICAgICAgICAg5HFdnbfrBLbyBqcMsPg8bt+Ox9hKxVGcNrBYmcPfpuezf4cXzi9jo3lkjSCDggjBB9q830SJiYzh+JmOxQcLX64H/pLTMR4mPQPN2B8Ual3SGGtetXHzz5Qkdv6Kr9UYdVywxDvBeXuHuaMfvLOrKuu6fw1PqRNXKOvJJKDojt0YBuFylefyGiMfHUfiFnUV130huz6lER47eiSUHAvDVD/d2ljj4yZk+DsjyCzqQrrulcXc31zHhs+jvwwxU8fVwRNaPBrQB8FJo1VTVOczmyIiICDicU1tVTRwUtFN1bp52xGXSHdWCx7yQCCC46NDdQIy8HB5ENO5XOo4dkjt8D5KmWbW8GZxAayMMDt4onH6zm82/ju3wA1BrVPGNaymkqorLhsNJHVStlnMb2tf1upgboPbaI3cyATttzQZaniG7UVXWyz0ET4YGNdGG1J1uLuQIMYA1Dn2uyQBvnIDZn4iqaJlS2voYw+npRUODakuacmbshxYDgCL62PxuW24atZxXXRTyCC0scyOWGEk1haS+dsWjA0HYPkaDk8skZPZQdSjrKu72yeHAhna58Wpj+sDXY7LmktGdi04LeeRv3hG6Xia5VVdS1kkgjgDIW1LTjHWziVpbnGQY5WxDmARKfYgzUfEFxgtza+WmlmkfA6dsYdpwySYaGljWk5jjc3JAc7DDgOJwg/GcUzHiRkNOWSmogh6prak9SHa5zI7WW89DeWnU4sxjDXOaHZqeIuoikeaXOiripv73n1jom6uW2Oszjv08xnYNOl4sqHyMlq7a1kMk08LXNqC9+qDrTkt0ABrhE/k4kHTzzkBzp+KLhT1cV1uVHoh+g1FQI46kyF+HU5aHDSAHgOxtqHbODjchIuH7xVXOSSGtt5iczScgSFjg7PIyRsJLSCCNPItP42AEaj4mqG8XEzVrxTOmMceYholxohLIxp1GRlQXlzicaASMjJYEkvdfPRXSnbG7skSlzdu1pjyN8bb+CDku4mu0ttLhbIo5ZKU1EQNYXANGnUHnq9nND2kABwJyMjGoh5tV2utJQNt9NbmyyRU7Z5TJc3uyJHP0Br3sLnOcGPJDg1rdmgkbgMs3GExoai5UduDqeCnE+p1QWOfqi6xrQ3ScbbEk7ZGM7gB6n4mutNVPiqbNFiJ0PWFtcT2ZnBoLR1Yy5vaLgdIwBgnUdIZH8UzG+fc2npI3hzpGRvE0mkyRsc4te7qtLd2vadLnuaW8jvpDRt/E1VHY6a7X2MDMEszuqmJBayNriS0tHa54GdvE52Dp1d8udFbmS1VDTiZ7uzEKuWQkacnGiEuc4HAOGkAEnO2CHUsVybeLLDc44y0SxtfpJyRqAOPdyQbyAgICAgICAgII1PwJw7U3J9wqaHU97tRBkcG5PPYEDc7753KjqwsadK4qm3FumrKI2boz+bsUFpt1uGKCgij/MiDfiAsxEQ1LmIu3fXqmfGW6svEQEBAQEBAQa9woaW5Uhpa6APYcZBHeDkEeBBAII3BAIQc48MWw0wgd15w4ua83CcyNJAadMhfraCAAQHAHwQZ5LFbZYZIZYCRLC2CTMzyXRNDwATnOe2/tZ1HVueSBUWK3VNU+pmhcXPYI3gTvDXNByMtB0kjudjVjbOEHi7cPWu7zdbX07nEsMbsTvYHMOey8NcA9u5wHZxk4xkoMr7LbnhwdTfWkjld23bvi0dWefdoZtyOnfOSg2qalgpS8wMxrcXu3Jy4gAnyAQcyThWyS2+e3voB1VTIZZm63dp5IJdnOWnIB7OMEZQbdXaaOrOZGOB0aMsmfE4NyHYBYQRuByIPdyQav9l7MKY0/wBD7Ja1p++v1YY9z2nVnVrD3Ofrzq1HOcoFRwzaKmv+mzUzi/WyT/uJA3rGadL9Adp1jS0asZIGDtsg2Y7Nb4xGGU+0Uj5Wdo7PkEgeee+esfscjtewYDTpeE7JSuJjosgxui0vmfI0RP06mNa5xDWdlvZAAGNgMlBvWu101riMVK6Ug/8AsqpJj9gMjnED2DZBov4Usz6v6Uad+rX1gAqpQ1smcl7GB2ljic5LQCdTs51OyHSqqGmq5WyVEWS0ODTkjAcMO5eIQYTZ6AhoNP8AViMI7R2jdpy3n36W789kGGv4dtdwDRU07uy3R2Z3x6mf+D9LhrZ+S/I3O25QZqizW+oppqaWmGiduiQBxGpunRjY7dnbs4Qep7VRVD3vmgyZNGrtHfqzlnftg+HvQa0HDlqp7gK+KB2sPc9uaiQta54drLWF2lurU4nSBknJ33QeqPh610bAyGnOka9LXTPe1oeAHNaHEhrMAdkYaO4DJQYf7K2kRNjDJsMcXMIr5wW5GC1p15azAHYB0bDbZB06Gjp7fRso6OINjY0Na0dwHIIM6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67590" name="AutoShape 6" descr="data:image/jpeg;base64,/9j/4AAQSkZJRgABAQAAAQABAAD/2wCEAAkGBwgHBhUIBwgTFhQXGR8bGRgYDR0XHhwcHx0fIh8kHyIkJzQsICIoICQeIzEtJSsrLi4vGiUzOD8wNyktLi0BCgoKDg0OGxAQGzckICYuLywsLCwsLTQsLDQsLywwLCwsLDQ3LCwsLC0uNTAsLCwsNCwsNCw3LCwsLDQsLSwsLP/AABEIAJUBUQMBEQACEQEDEQH/xAAcAAEAAgMBAQEAAAAAAAAAAAAABgcDBAUCCAH/xABGEAABAwMCAgYGAw0HBQAAAAABAAIDBAUREiEGMQcTIkFRkRdUYYGh0hQycRUjNkJicnOCkqKxssIWMzdVdJPBJDRSU/H/xAAbAQEAAgMBAQAAAAAAAAAAAAAAAgUBBAYDB//EADkRAQABAgIHBAgFAwUAAAAAAAABAgMEEQUSITFBodEWUnHBBjJRYYGRsfATIjRy4RRC8RUzQ2Ky/9oADAMBAAIRAxEAPwC8UBAQEBAQEBAQEBAQEBAQEBAQEBAQEBAQEBAQEBAQEBAQEBAQEBAQEBAQEBAQEBAQEBAQEBAQEBAQEBAQEBAQEBAQEBAQEBAQEBAQEBAQEBAQEBAQEBAQEBAQEBAQEBAQEBAQEBAQEBAQEBAQEBAQEBAQEBAQEBAQEBAQEBAQEBAQEBBX/HfGl54Yuwgio4XRPbqY5zXZ8HA4dzB3+xwUJqmJyX2jdGWMXa1pqmJidsbPhwRv0t3n1Cn8n/MmtKx7PWO9PLoelu8+oU/k/wCZNaTs9Y708uh6W7z6hT+T/mTWk7PWO9PLoelu8+oU/k/5k1pOz1jvTy6HpbvPqFP5P+ZNaTs9Y708uh6W7z6hT+T/AJk1pOz1jvTy6HpbvPqFP5P+ZNaTs9Y708uh6W7z6hT+T/mTWk7PWO9PLoelu8+oU/k/5k1pOz1jvTy6HpbvPqFP5P8AmTWk7PWO9PLoelu8+oU/k/5k1pOz1jvTy6HpbvPqFP5P+ZNaTs9Y708uh6W7z6hT+T/mTWk7PWO9PLoelu8+oU/k/wCZNaTs9Y708uh6W7z6hT+T/mTWk7PWO9PLoelu8+oU/k/5k1pOz1jvTy6HpbvPqFP5P+ZNaTs9Y708uh6W7z6hT+T/AJk1pOz1jvTy6HpbvPqFP5P+ZNaTs9Y708uie8AcR1XE1ofWVkLGlshYAwHGA1p7yd9ys0zmotKYKjCXYoomZzjPb4yk6krRAQEBAQEBAQEBAQEBAQEBAQEBAQEER6T7H92OGXSxNzJD98btzAHbH7O/tLQo1bs1rofFfgYiIndVsnyn58s1DqDuRAQEHZsPC15v/attGSwbF7iGt8zz92Sm/c08Vj7GG2XKtvs4/fi61b0bcTUsettKyTx0Sgke44z7srOUtW3pvCVzlMzHjH+XKn4Sv9PVRUs1seHy50DLd8DJ79sDffCw2adI4aqmquK9lO/fx++Dd9H3FX+Un/fj+ZNvseP+sYLv8p6OLd7TX2Wr+i3OmLH4DsEg7HO+QSO4+SN2xiLV+nXtznG5u2nhO+3ik+l263OezJAdra3JHPGojPuTbweN/SOGsV6lyrKfCfJnrOB+JaKldVVNrcGMBLj1rHYA5nAdlNvsedvSuEuVRRTXtn3T0ebfwXxFcqNtXR2xzmOGWkyMbkeOCQcJt9jN3SeFtVzRXXtj3T5Q2PR9xV/lJ/34/mTb7Hn/AKxgu/yno0bxwrfLLTfSbnb3MZnGrW1wz7dJOPem3i97GkMPfq1bdWc/HzcZG4ICAgILm6FvwYl/Tu/kjUqOLj/SH9TT+2PrKwFNQiAgICAgICAgICAgICAgICAgICAgIPwgEYIQfO/G1kNg4jko2twwnXH+Y7l5HLf1V5ZZbH0DR2K/qcPTXx3T4x13uEjeEHZ4Qsh4gv8AHbySGk5eR3MG5955D2kJv2NPH4r+msVXOPDxn7zW3x1xGzg2zR0tqgYHu7MbdPZY1uMnHfzAHtOd8EGczlshymjcFOOvVVXZ2Rtn2zMq5oOkfiSmrWzVNb1jM9phiYAR34IAI9mFDOYdDd0LhKqJimnKeE5ynHSnc6m30VJdLXPpeHnS7AOzmeB2OR4qVXBSaFsUXa7lq5GcZbY8JSGludXWcDC5wPHXGn1g6RjrAzw5fWCznOrm0K7FFGM/Cq9XWy+GfRQ97vNffa36Zc59b8aQdIGAMkAAfafNQdzhsNbw9GpbjKN7u8FcUXqhrYLRSVeInytbpMbXY1vAOCRkc0zmNzR0jgMPcorvVU/miJnPOeEbE16XOIK+1xRUNvn0iVsgk7IJLeyBgnlzdy3UqpnPJTaCwdq9NVdyM9WYy5/wgdt484itlC2ipawaGDDQYWnA8M4/io5zEbF5e0Thbtc11U7Z37ZXLerjU0nB77jA8CQQ6wdIPa0g8lOZ/Lm4/D2aK8VFud2tkpO+cYXy+0n0S41YLM50iNrckcs4GVDbLtMNo3D4erXt07fGXBRvCAgICC5uhb8GJf07v5I1Kji4/wBIf1NP7Y+srAU1CICAgICAgICAgICAgICAgICAgICAgIIB0v2T6dZG3OFnbgPa25sdsfI4PsGpQqjivdA4r8O9Nqd1X1jr0UwouxEFjdCkLXXmec82xAD7HOBP8oWad7nvSKqYtUU+/wCkfyw9NMrjxJFETsIAR9pe/P8AAJVvT9HqY/p6p/7eUK/WF83a27XCvpY6asq3vZGMMaTs0f8AzbdHjbw9q3VVXRTlM710dFkzavgdkLjnSXsPvcT/AAcFOnc47TVM0YyZ9uU8v4Qroy4RprrWTzXin1MiOgN1EAv3zy8AP3lCmM1xpjSNdqiimzOU1bfhw+b8ouHm2fpXit0bT1evrI8nPZ0Fw8iCP1U3Tkzcxk39F1XJ35ZT45xHPe89M05k4oZCDs2Fu3tLnE/DCzVvZ9H6MsNM+2ryhAViV6+gOJP8PJf9P/SFKfVcFhP11P7vNQCi70QEBAQEFzdC34MS/p3fyRqVHFx/pD+pp/bH1lYCmoRAQEBAQEBAQEBAQEBAQEBAQEBAQEBBjqYIqqndTzsBa4Frge8EYI8kSoqmiqKqd8bXzbxBa5LLeZbdL+I7APi3m0+9pB968n0TC4iL9mm5HGP883PRsJ30OVzafid1M92OtjIHtc0hw/dDlmneo9P2pqw0VxwnlOz65Ol02UDm1kFxDdi0xk+BB1Dzy7yKVb2v6O3Y1a7fvz8p8laRsfLII42EknAAGSSeQHtWHRzMRGcptxxwXTcNWGnqo5nGVx0yZIILi0ns+ABBHkszGSl0bpOvFX66JjZvj55bUl6EqoOtdRSZ+rI1/wC03H9CzRxV3pFbyu0V+2MvlP8ALr3qpbwNwxLUwBpkkqHPA5ai+Qux7ohj9VY9WGph6J0hiaaZ3RTEeGUZf+nVltlPcr5ScQ0xBDWO38Wvb2T7sn9tSyzmJatN+q1ZuYerjMfOJ2/fuU90mTmfjaffZulo9zG5+OVCd8uu0PRq4Oj35zzlFklZvoDiT/DyX/T/ANIUp9VwWE/XU/u81AKLvRAQEBAQXN0LfgxL+nd/JGpUcXH+kP6mn9sfWVgKahEBAQEBAQEBAQEBAQEBAQEBAQEBAQEBBWHTNY9cMd7gbu373J9h3afccj9YeChV7XS+j+KymqxPHbHn9+KqFF1LNRVc9BWMq6V+l7HBzT7QiFy3TcomiqNk7Fz0HFXDXGNn+g3p7I3HGqOR+jtdxY4+3lg58fbLOJ2S467gMXgbuvZzmOExt+cfcMNusvBHCVR90H3JrnjdvWVDXlv5rWjc+4lMqY4p3cVpDG0/hxRs45RMZ+Mz/CGdIvGUPEsjKagicIoyTlwwXOO2cdwA5d+++FiZzXGidG1YWJrrn80+zg2+hu4xUl9lpZ5Q0SR7ZdjLmnYfbguPuSne8tP2aq7NNdMZ5T9WXpivcVbcY7ZSzBzYgXPw7I1u2x9oA/eSqc5R0BhZot1Xao37I8I6+SU9Fl+gquFxS1NQ0PgJadTwOxzafsA7P6qzTOzJV6awlVGJ1qY2Vbfjx6/FUfEdW2u4gqKpj8tfK8tP5Oo6fhhRdZhLf4diiieER9NqacOWfgKossctzuIEpHbDqjQQ7vGPAd3ikauW1S4vE6SpvVRbo/LwyjNOau+8J1dqNsmvMPVlmg/fwDpxjmpTNOWWalowuNouRdi3Oeee5AuKrRwNTWR8tnuOZhjQGz9Zk53BHhjO+3/Bjs4L3A4nSNd6Iu0/l45xkr5F+ICAg/WNc94YxpJPIAZTMmYiM5XZ0QUdVR8NyMrKZ7CZiQHxlpI0M3GeYyD5KVHFxmnrlFzERNExP5eE++U5U1IICAgICAgICAgICAgICAgICAgICAgICDTvFuhu1rkt9T9WRpaduXgR7QcEfYsTGb1sXqrNym5Tvic3zZXUk1BWvo6luHscWuHtBx5Lzh9GtXKblEV07pjNgRMQEBAQEBAQEBAQb1BZbpcsGgt0rwe9sRI8+QTN4XcVZtevXEfHySSg6MuJKveaGOIflzD+Dc/FZylXXdOYSjdM1eEdckkoOiGIHNxuzj7I4g34kn+CzqyrrvpFV/x0fOfLZ9Ukt/R1wzRYJojIR3ySF3mBhvwWdSFdd0zi7n92XhH3PNI6K30VAzRQ0ccY8GRBv8FmIiFfcvXLk511TPjLZWXmICAgICAgICAgICAgICAgICAgICAgICAgIKf6ZLJ9GuTLzC3syjS/89o282/yFedUZS63QGK1rc2Z3xtjwnpP1VysOhEBAQEBBlpqaerk6qlgc93g1hcfIJmjXcpojOqco96QUHAfE1dgstbmA98jhHj7QTn4JlLQu6Xwlv8Avz8Nv8JJQdEdc/e4XONnsYwyfE6f+VnVlXXfSK3H+3RM+M5dUkoOizh+nOap00vsdLpH7oB+KzqK67p7FVerlT4R1zSS38N2S3EGjtULSPxuqBd+0d/ipasK67jcRd9euZ+Oz5bnVWWqICAgICAgICAgICAgICAgICAgICAgICAgICAgICAg5HFdnbfrBLbyBqcMsPg8bt+Ox9hKxVGcNrBYmcPfpuezf4cXzi9jo3lkjSCDggjBB9q830SJiYzh+JmOxQcLX64H/pLTMR4mPQPN2B8Ual3SGGtetXHzz5Qkdv6Kr9UYdVywxDvBeXuHuaMfvLOrKuu6fw1PqRNXKOvJJKDojt0YBuFylefyGiMfHUfiFnUV130huz6lER47eiSUHAvDVD/d2ljj4yZk+DsjyCzqQrrulcXc31zHhs+jvwwxU8fVwRNaPBrQB8FJo1VTVOczmyIiICDicU1tVTRwUtFN1bp52xGXSHdWCx7yQCCC46NDdQIy8HB5ENO5XOo4dkjt8D5KmWbW8GZxAayMMDt4onH6zm82/ju3wA1BrVPGNaymkqorLhsNJHVStlnMb2tf1upgboPbaI3cyATttzQZaniG7UVXWyz0ET4YGNdGG1J1uLuQIMYA1Dn2uyQBvnIDZn4iqaJlS2voYw+npRUODakuacmbshxYDgCL62PxuW24atZxXXRTyCC0scyOWGEk1haS+dsWjA0HYPkaDk8skZPZQdSjrKu72yeHAhna58Wpj+sDXY7LmktGdi04LeeRv3hG6Xia5VVdS1kkgjgDIW1LTjHWziVpbnGQY5WxDmARKfYgzUfEFxgtza+WmlmkfA6dsYdpwySYaGljWk5jjc3JAc7DDgOJwg/GcUzHiRkNOWSmogh6prak9SHa5zI7WW89DeWnU4sxjDXOaHZqeIuoikeaXOiripv73n1jom6uW2Oszjv08xnYNOl4sqHyMlq7a1kMk08LXNqC9+qDrTkt0ABrhE/k4kHTzzkBzp+KLhT1cV1uVHoh+g1FQI46kyF+HU5aHDSAHgOxtqHbODjchIuH7xVXOSSGtt5iczScgSFjg7PIyRsJLSCCNPItP42AEaj4mqG8XEzVrxTOmMceYholxohLIxp1GRlQXlzicaASMjJYEkvdfPRXSnbG7skSlzdu1pjyN8bb+CDku4mu0ttLhbIo5ZKU1EQNYXANGnUHnq9nND2kABwJyMjGoh5tV2utJQNt9NbmyyRU7Z5TJc3uyJHP0Br3sLnOcGPJDg1rdmgkbgMs3GExoai5UduDqeCnE+p1QWOfqi6xrQ3ScbbEk7ZGM7gB6n4mutNVPiqbNFiJ0PWFtcT2ZnBoLR1Yy5vaLgdIwBgnUdIZH8UzG+fc2npI3hzpGRvE0mkyRsc4te7qtLd2vadLnuaW8jvpDRt/E1VHY6a7X2MDMEszuqmJBayNriS0tHa54GdvE52Dp1d8udFbmS1VDTiZ7uzEKuWQkacnGiEuc4HAOGkAEnO2CHUsVybeLLDc44y0SxtfpJyRqAOPdyQbyAgICAgICAgII1PwJw7U3J9wqaHU97tRBkcG5PPYEDc7753KjqwsadK4qm3FumrKI2boz+bsUFpt1uGKCgij/MiDfiAsxEQ1LmIu3fXqmfGW6svEQEBAQEBAQa9woaW5Uhpa6APYcZBHeDkEeBBAII3BAIQc48MWw0wgd15w4ua83CcyNJAadMhfraCAAQHAHwQZ5LFbZYZIZYCRLC2CTMzyXRNDwATnOe2/tZ1HVueSBUWK3VNU+pmhcXPYI3gTvDXNByMtB0kjudjVjbOEHi7cPWu7zdbX07nEsMbsTvYHMOey8NcA9u5wHZxk4xkoMr7LbnhwdTfWkjld23bvi0dWefdoZtyOnfOSg2qalgpS8wMxrcXu3Jy4gAnyAQcyThWyS2+e3voB1VTIZZm63dp5IJdnOWnIB7OMEZQbdXaaOrOZGOB0aMsmfE4NyHYBYQRuByIPdyQav9l7MKY0/wBD7Ja1p++v1YY9z2nVnVrD3Ofrzq1HOcoFRwzaKmv+mzUzi/WyT/uJA3rGadL9Adp1jS0asZIGDtsg2Y7Nb4xGGU+0Uj5Wdo7PkEgeee+esfscjtewYDTpeE7JSuJjosgxui0vmfI0RP06mNa5xDWdlvZAAGNgMlBvWu101riMVK6Ug/8AsqpJj9gMjnED2DZBov4Usz6v6Uad+rX1gAqpQ1smcl7GB2ljic5LQCdTs51OyHSqqGmq5WyVEWS0ODTkjAcMO5eIQYTZ6AhoNP8AViMI7R2jdpy3n36W789kGGv4dtdwDRU07uy3R2Z3x6mf+D9LhrZ+S/I3O25QZqizW+oppqaWmGiduiQBxGpunRjY7dnbs4Qep7VRVD3vmgyZNGrtHfqzlnftg+HvQa0HDlqp7gK+KB2sPc9uaiQta54drLWF2lurU4nSBknJ33QeqPh610bAyGnOka9LXTPe1oeAHNaHEhrMAdkYaO4DJQYf7K2kRNjDJsMcXMIr5wW5GC1p15azAHYB0bDbZB06Gjp7fRso6OINjY0Na0dwHIIM6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CAgI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67594" name="AutoShape 10" descr="data:image/jpeg;base64,/9j/4AAQSkZJRgABAQAAAQABAAD/2wCEAAkGBxQTEhUUEhQWFRUXGBwXGBgXFxkdHBgdHB4fHR0eHRgaICoiGx8lHB0YITEiJSosLjAuGB8zODMsNygtLisBCgoKDg0OGxAQGywkICQsLCw0NCwsLDQvLC0sLCwsNCwsLCwsLDQsLCwsLCwsLCwsLCwsLCwsLCwsLCwsLCwsLP/AABEIAJABXgMBEQACEQEDEQH/xAAcAAEAAgMBAQEAAAAAAAAAAAAABgcEBQgDAgH/xABIEAACAQMABgYFCQYEBAcAAAABAgMABBEFBgcSITETQVFhcYEiMpGhsQgUI0JSYnKCkjNDosHC0URTVOEXJHPSFTSDk5Sy4//EABsBAQACAwEBAAAAAAAAAAAAAAACBQEDBAYH/8QANBEAAgIBAgMECQQCAwEAAAAAAAECAxEEIQUSMRNBUXEUIjJCYZGhsdEGgeHwUsEzQ1Px/9oADAMBAAIRAxEAPwC8aAUAoBQCgFAKAUAoBQCgFAKAUAoBQCgFAKAUAoBQCgFAKAxr3SEUIzLIkY+8wHszzrbVTZa8Qi35IhOyEFmTwRbSW0i1j4Rh5j90YX9TfyBq1p4HqJ7yxHz6/Q4bOJUx6bkbvNqMx/ZQxp3sS3wxVjX+n6l7cm/Lb8nHPis37MUaS515vn/fle5VUe/Ga7ocI0kfcz5tnNLX3y941s2nbl/WuJT/AOo3wBrqjpKI9IR+SNL1Fr6yfzMN7lzzdj4sTW5VwXRI1ucn1Z8Fj2ms4RHJ9JMw5Mw8CRWHCL6oypNdGZtvp25T1biUfnb4E1pnpKJ+1BfJG2Ootj0k/mbez1+vo+cokHY6g+8YPvrjs4NpJ+7jyZvhxG+PfnzJFo/an1TwcO2Nv6W/vVdb+nv/ADn8/wAr8HZDi3+cfkS/RWtlpcYCTKGP1XO63kDz8s1T38O1NPtRePFbosKtXTZ0kbuuE6RQCgFAKAUAoBQCgFAKAUAoBQCgFAKAUAoBQCgFAKAUAoBQCgFAKAUBotPa2W1rkSPvP/lpxbz6l8679Lw6/U7xWF4vp/JzX6uqn2nv4Fd6Z2jXMuRCBAvdxf8AUeXkK9FpuB0V72es/p8iou4nZPaGy+pEbidnbedmdj1sST7TVxCEYLEVhfArpScnlvJ5VIwKAUAoBQCgFAKAUAoBQEi0FrldW2AH6RPsSZI8jzHwqu1XC9PqN2sPxR10a62rvyviWXq3rvb3WFJ6KU/UY8z91uR9x7q8zrOE3afMl60fFf7RdafXV3bdH4EnqrO0UAoBQCgFAKAUAoBQCgFAKAUAoBQCgFAKAUAoBQCgFAKAUBh6U0nFboZJnCKO3mT2Acye4Vuo09l8+StZZrsthXHmk8FW6zbQppiUt8wx8s/XbzHq+XHvr1Wi4LXViVvrS+i/JR6niU57V7L6kKJzxPOrsrT8oBQCgP0DPAUGMm90ZqfeT8VhZR9qT0B/FxPsrgu4npatpTy/hudVeius6R+ZI7DZdKeM0yL3ICx9px/Oq239QVr/AI4N+e35OyHCZP25fI3trsztF9dpX8WAHuGffXBPj2pfspL9jqjwuldcs2cWotiv7gHxZz8TXNLi+sfv/Rfg3LQade79zJXVSyH+Gi/TWp8R1T/7H8zZ6JR/ij7GrFn/AKaL9AqPp+p/9H8x6LT/AIL5HxJqnZHnbReS4+FSXEdUv+xj0Sj/ABRg3GoFi37oqe1XYe4kj3VvhxnVx97PmkapcPofd9TTX2y2I/sZnU9jgMPdiu2r9QWL/kgn5bfk5p8Kg/Zk0RnSGzy8jyVVJQPsNx/SwFWdPG9LPZtx81+Dis4bdHph+RGLm1eNt2RGRuxlIPsNWkLITWYNNfA4pQlF4ksEy1T2gSQ4juSZIuADc3T/ALh7/hVNr+DQt9enaXh3P8fYsdLxGUPVs3X1Ra1ndpKgkjYOjcQwOQa8nZXKuTjNYaL2E4zXNF5R7VAkKAUAoBQCgFAKAUAoBQCgFAKAUAoBQCgFAKAUAoBQEc1s1tislx68xGVjB97HqHvNWWg4bZqnnpHx/ByarWQoWOr8CndMaXmuX35nLHqHUo7FHUK9lp9NVp48tax/vzPO3XTtlzTZgVvNQoBQGTYWEkzhIUZ2PUo+PYO81rtuhVHmseETrrlY8RWSe6E2YscNdSbo/wAuPifAvy9gPjVBqePpbUxz8X+C1p4U+tj/AGX5J1orV62t/wBjCin7WMt+o8aob9bff/ySb+3yLSrT1V+yjKv9IxQLvzSpGo63YKPaa5km+huIRpjbHo2HISR52HVEhx5M2AfI1vjppsxlER0lt844t7Ph1NLJ/Qq/1VtWj8WY5iO3m23SL53BDGO6MkjzYn4VsWkgY5jUTbVNLN/iyPwxxD4JU/Rq/AczMf8A4laU/wBbJ7E/7az6PX4GMsyINqull/xZPc0cR/ozWPRq/AzzM3djtw0gn7RIJR3oVPtU/wAqg9JHuHMSjRW3uI8Lm0dPvROHH6WC49prVLSPuZnmJ1oDaLo67IWK5VXP1JMo3lvYDeRNaJUzj1RnJIb6winXdljSRfvAH2dlKrrKnmEmn8CM64zWJLJBtPbM0bLWj7h/y3yVPg3MeeavdLx6UfVvWfiuvyKy/hcXvW8fAjGhtLXOi59yVGCH14ieBH2kPLPeOfI1aanTafiNXNBrPc/9M4abrdJPElt4fguDRmkI54llibeRhkd3aCOojsrx11M6ZuE1ho9DXZGyKlHoZVaiYoBQCgFAKAUAoBQCgFAKAUAoBQCgFAKAUAoBQEQ131yW0Biiw05HiIwetu/sHt77jhnC3qXzz2h9/I4NZrVSuWPtfYp+4naRmd2LMxySeZJr2MIRhFRisJHnZScnl9TyqRgUB+gUBOdVtnkkwElzmKM8Qn12Hfn1R7/CqLXcahVmFPrPx7l+S003DZT9azZeHeWfo3RsUCBIUVFHYOfeTzJ7zXl7r7Lpc1jyy6rqhWsRWCK627TrGxypfppRw6OLDEH7zZwvx7qV0TmTbKj1l20X0+Vt921T7vpOfF24DyA8a64aWK67keYhHzW8um3ty4uGPXuySE+fE1vzCPgjG5trXZxpOQZWzlA+9ur7mINQd9a7xhmyi2Q6VP7hR4yJ/eo+lVmeVn22x7So/cofCVP709KgOVmDcbL9KJ/hHb8LIfg2aktRX4mMM0V9q5dw/tbWdO9onA9uMGpqyL6MYNYRUzB+UAoBQEm1Z18vrE/QzsU/y5CXT9JPo/lxWqdMJ9UZTLn1N2y21yRHdL82lPAMTmJj+Lmn5uHfXFZppR3W5JSLB0lo2G6j3JVV0I4Hs71YcvEVCjUWUT5q3h/3qRsqhZHlkskESzm0PNvgtLZucP2p2EgcMjt5Hlw4Vfu2rilfK/VtXT4/3w7irUJ6KeVvB/QsaGVXUMpBUjII5EGvOSi4txfVFummso+6iZFAKAUAoBQCgFAKAUAoBQCgFAKAUAoBQCgIrrzrWLOPcTBnceiPsD7RHwHX5Va8M4c9VPml7C+vw/Jw63VqmOF7T/uSmJpWdizEsxOSTzJPWa9rGKilGKwkeclJyeWfFZMCgPa0tXldY41LuxwFHM1CyyNcXObwkShCU5csVuW9qdqRHa4lmxJPj8sf4e0/e9leP4jxaeozCvaP1fn+D0Gk0MavWlvL7Gx1u1wtdHx79w+GIJSNeLvjsXs7zgVVQrlN4R3tlR6Q05pnTh3LSFre1bhkHdUj78xALeC8O411qNVXtbsxuzcaA2ERLhry4aQ9aRDdXw3jknyAqEtW/dQ5SwNC6i6PtcdDaxgj6zDfb9T5I8q0StnLqzOCRKoAwBgd1azJ+0AoBQCgFAafS+q1ndDFxbRSd5UBvJhgjyNTjOUejGCv9PbDLSQE2sskDdSt9InvIYeOT4Gt8dXJddyPKVVrTs3v7LLPEZIhx6WL0lx3jmvmK64XwkRaIhW4wKAUBN9QdpNzo4hCTNbZ4xMfV7SjfVPdyPvrRbRGe/eSTOjdXtPW2kIOlgZZEYYdTjKkjirr1Gq5qVcvBktmjw0TaGzfoQSbdyTET+6brjJ7DxKnxHZnt1FnpUe1ftrr8V/l+3f8zmqh2MuT3X0+Hw/Bv6rzqFAKAUAoBQCgFAKAUAoBQCgFAKAUAoBQGp1m06lnAZH4tyRftN1Dw6z3V16LSS1VqhHp3vwRo1F8aYczKK0hfPNI0srbzsck/wAh2Adle8pqhVBQgsJHl7LJWScpdTGrYQFAetrbtI6ogLMxCqB1k1Gc4wi5SeEiUIubUY9WXVqZqolnHlgGnYem3Z91e7414niPEZaqeFtFdF/t/wB2PSaTSRojl+0YGt+uLxyfM9Hx/OL5hkr9SFT9eRuQ6uGesZ6s8MK8rmlsjrbNbq7svTpPnWlHN5dN6R3jmJT2BT6wHfw4DAFTle/ZhshgsREAAAAAHAAch5VzmT6oBQCgFAKAUAoBQCgFADQFd67bJLS8DSQAW0545Qegx+8g7e0YPjXRXqJR67ow0c/6zatXFhL0VzGVPNWHFXHardY9466sIWRmsog1g09TMCgN7qfrVPo6cTQHnwdD6si9hHwPMe2tdlamsMyng6m1c07BpC2WaE5RuYPrIw6iOpgeIPgRVY1KuRNpSRuRWsyKAUAoBQCgFAKAUAoBQCgFAKAUAoBQHxNKqKWYgKoJJPIAcSalGLk1FdWYbSWWUXrhrA15OXyejXKxr2Dt8TjPs7K91w/RLS1cvvPr/fgeY1epd089y6GirvOUUAoC3Nm2q/Qx/OJV+lkHog/UQ/zPw868hxniHaz7GD9Vdfi/4L/h+l7OPaS6v6I3GsukZSRa2ZAuZBkyEZW3jzgyOOsnBCL9YjsU1Twival0+5ZGTq3q7DZxlIgSzHekkbi8rnmzt1knPDkOqoym5PcybeogUAoBQCgFAKAUAoBQCgFAKAUBq9Y9X7e9hMNzGHQ8R1FT9pWHEGpQm4vKBzBr/qTNoyfcf04nyYpQODDsPYw6xVnTarF8TW1gi1bjAoCcbKNc20fdgOx+bzEJKOpeOBJ+Xr7s91aNRVzx26kkzqNTniOIqrJn7QCgFAKAUAoBQCgFAKAUAoBQCgFAKArrarrBugWkZ4thpCOzqXz5nux216PgWiy/SJd2y8/EqOJ6nC7KP7lYV6gpBQCgJLqDoIXV0A4zHGN9x29i+Z9wNVnFdW9PR6vtPZfk7dDp+1t36Lcu6vDnpTFsLIR7xPF3O87dp6h+EDgB1AVlvIMusAUAoBQCgFAKAUAoBQHzJIFGWIAHMk4HtNZUXJ4RhtLqeNnexygtE4dQSuVORkcxmp2VTreJrDMQnGazF5MitZIUAoBQGo1p1eivrZ7eYAhh6LYGUbqZewj4ZHXU4TcHlA5N1j0JJZ3MlvMPTjOMjkwPEMO4gg1awmpxyjWzWVMwKA6d2Kawm70cqu29JbnomzzKjihP5eGfumqvUQ5ZmxE/rQZFAKAUAoBQCgFAKAUAoBQCgFAKAwtNaSW3gkmfki5x2nqHmcDzrfpqJX2xrj3mu6xVwc33FB3EstxK7kM7uSx3QTz7h1dVe+hGuitR6JeJ5WTnbJy6tm00fqZezcoGQdsnoe5uPurlu4ppaus0/Lc316G+fu48yS6P2WueM86r3RqT/E2PhVbb+oIL/jg35nZXwl+/L5Ei0fs6s48F1aU/fY49i499VtvG9VP2Wo+S/J2V8Noj1WfMktjYRQruxRqg7FAHw51WW3WWvM235nZCuMFiKwZNayYoBQCgFAKAUAoBQCgFAaDXjTBtbR3Q4kbCIe89fkMnyqw4ZplqNQoy6Ld+Ry6y7sqnJdeiKTvL2WZsyu8jdW8SfYOryr29dVdSxBJI81OydjzJ5L01csltbSKNiF3UBck4G8eLcT3k14TWWvUaiU1vl7eXceo08FVUos8rzW2zj4GdGPLdjO+c9mFzUq+G6qe6g157fcjLV0x95ftv9jdqcjNcLOk/aAUAoCpPlAasCW3W9QenDhJPvRseH6WPsY116WzEuXxIyRz9VgQFAWTsP1hW1uZw5ASSIHifrKwx7mauXVQ5kiUTpOq4mKAUAoBQCgFAKAUAoBQCgFAKAUBiaQ0dFOAsyB1B3t08ie8cj51tpvspea3hkJ1xmsSWT1trRIxiNFQdiqAPYKjOyc3mTb8zMYRisRWD2qBIUAoBQCgFAKAUB43d0kSF5XVEXmzEADxJrKTeyBDtKbV9Fw8PnHSt2RKzfxY3ffW2OnsfcYyiS6u6WF3bx3Co0ayDeUPjO71E47Rx861yjyvBk2VRAoBQCgKs2uaT3pY7cckHSN4twA8gM/mr1XANPiErX37fsv79Cj4rbmSr8NyO6jaM6e9iX6qHpG8F4+84HnVjxO/sdNJ972X7nJoqu0uS8N/kbfarpXpLkQg+jEvEfebic+A3ffXJwLT8lDsfWX2R0cTt5rORdF9zA2d6K6e8TeHoxfSnxUjdH6seyuji+o7HTPHWW3z6/Q08Pp7S5Z6Lcu2vDnpRQCgFAYWmdHrcW8sDjKyoyH8wx7eusxeHkHG15bmOR429ZGKnxU4Pwq5i8rJqPGsgybGUqxI7P7ViRk7TqlNhj39/FCm/NIkSZA3pGVVyeQyxArKTeyBh2esdpK4SK6t5HPJUmjZjjnhQcmsuElu0MnvpTS8Fsu9cTRxL1GRwufDJ4+VYjFy6IGnt9f8ARrsEW9g3icDL4z5nAqfZT8DGSSA1rMmp0vrPZ2pxcXMUTfZZxvfp5+6pRhKXRDJ86G1rsrpty3uYpHxndVhvY7d08SKzKuUd2hk3NQAoD8ZgOJ4CgI9e69aOiYq95ACOYDhseO7nFbFVN9xjJ76J1tsrltyC6hkfqUON4+Cniaw65Ldozk3dQB+E0BFn2jaMBIN5FkHB5/2rZ2M/AxlG90TpWG5iE0DiSMkgMM4ODg8++oOLTwzJrNI67aPgYpLdwqw4Fd8EjuIXOD41JVTe6RjJm6G1gtbsE208cuOYRgSPEcxWJQlHqjJs6iBQGJpLScNuu/PLHEvbI6qPeeNZUW+gNENomjM4+ew/q4e3GKn2M/AxlEis7uOVA8TrIjcQyMGU+BHA1BprZmRe3aRRtJIwREUszHkAOJJolnYFI7bNfbe5to7azmEodt+UrnGF9VTntbj+UV2aalqWZIjJlP2EKvKiOwRWZQzHkoJwSfAca7ZPC2InVmgtcdHOYra2uY2bAjjRQeSjgAMcgB7qqZVz6tE8korWZFAec86oMuyqO1iAPaalGEpPEVkw5JbtmEdP2o/xMH/up/et/oeo/wDOXyZq9Iq/yXzRRusOkOnuZZepnO7+EcF9wFe60lPY0Rr8F9e88zqLO0tlL4k42awi3tbm8ccMEDwQEnHi2B5VRcZk7r69NH+5/CLPh0VXVK1/3BXl3cNI7yNxZ2LHxJya9FXBQgoLolj5FROTlJyfeWxsx0aILQzyYUyneyTjCLwXJPmfOvJcavd2o7KO/Lt+7/uC+4dUq6ud9/2N5JrbZA4NzHnubI9o4Vwrhuqaz2bOp6uhe8jaWt0kih43V1PJlII9orlnXOuXLNNP4m6M4yWYvKPaoEhQCgORdoluE0neqP8AUSN+pi386tqXmCNb6kdraYJLqFq+17cPGv1Yy/sZR/OtV0+RZMo63qpNhSXyi9O/sLNT2zScfyoP/ufIV26SG7kRkVbqhrI1hK88ShpTG0cZbkhYjL46yFBAH3u7B6rK+dYZFM+NNwX0o+dXSTsrfvZFbHHlgkYA7OqkHBerEbmlrYYLEh2o3S6OgsbcuJgSjTc33M+gidecHGeeAAO2ub0ePO5PoSyQrS+j7iJgbmOVGf0syqwLdpy3P/et8ZRfsmDwsL14ZEliYo6MGVhzBFZkk1hg7K0TddLBFLy340f9Sg/zqmaw8Gw02u+uMGjYOkmO87ZEcY9Zz/IDrY8vEgVOutzeEYbwc3636+3mkGbpZCkR5QoSEA7x9Y9591WNdMYEGzUW+r908fSpbzNHz31jYjHbkDiKn2kU8ZGDXo5BBBIIOQRzBHWDU+pg6J2Ha6SXkL21wxeWEAq5PF0PDiesqeGesEedbqalF5XeTiyUbTtOfNNG3EgOHZejjI5hn9EEd44nyrVTHmmkZZyZVuayb3et11cQw6PsFlSGOMKUiB35W+uzlOO6WJ4cuPHPVzquMW5T6kskQvrGSFzHNG0bjmrqQfYa3xaayjBuNQb+SHSNq0TEEzRocH1ldgrKe0EGoXRTg8hHXlVBsKu2o7U1siba03XufrseKw92PrP3ch19ldNOn5930ItlDXN1dXs2XaW4lPL1nbyA5DwrvSjBeBHqeWktEz25AnhkiJ4jfUrnwzzrMZKXQEu2PazyWl/FEGJhuHWJ0zw3nIVWA6iDjj2ZrTqK1KOfAymW1tuluXtFtbWGWUzNmQxqSFRCDgkdbNjh2Ka5NPyqXNJkmc2OpBIPAg4IqzNZsdGavXVwpeC3llUHBZEJGezIqErIx2bM4Lg2E6mSwyzXV1C8bqOjiDqQfS4swz3YGe81x6m1SSSJRRc8jhQSxAAGSTyAHMmuRJt4RlvCyystatorEmOz9EDgZTzP4QeQ7z7q9PoeCRSU9Ru/D8lNquJPPLV8/wAEGZp7l+PSTP8AmY/7VepVUR7or9kVebLX3tnneWMkRAljZCeW8pGfDPOpV2wsWYNPyMTrlD2lg8AM8BzrZnBBFja9SC0sLeyTgWGX8BxPtc58jXm+Fx9J1dmpl3dP78EXOtfY0RpXf/fuVxXpCmN5dXN1eABUkaJAAscasUQAYAwOZ7zxrhrr02leW0pPq3jLydU5XX9E8LuXQ0jKQSCMEcCD1V3JprKOVrGzJfsx0m8d4sQJ3JQQV6sgZBx28MedU/G6Iz07njeP9wWHDbXG3l7mXJXjD0QoBQHI+0ecPpS9I/z3X9J3T7xVtSsQRrfUjdbTBe/ydNClYri6YftCIk8F4sfaQPymuDVzy1EnEuN3ABJOABknsFcZI5D1504b2+nuM+izkJ3Ivop7gD4k1b1Q5YJGtllbDtQUlHz+6QMucQIwyCQeMhB54PAeBPZXNqbn7KJRRPtsl+kOibgMATIFjUd7MOPkAT5Vz0LNiMvoctCrU1nSuyPZ+llAtxOgN1IoJyM9EDxCr2NjG8e3hyHGsvuc3hdDYkRz5SF+u5awfWLNL4ADdHtJP6a2aNbtmJFRap6JN3eW9uBnpJFDdy5y58lDHyrsslyxbIo68u7mO3hZ3ISKJCT2BVH9hVQk28Gw5J1y1ml0hdPcSnAPBE6kQclHxJ6yTVtVWoRwjW2TvYps/W6b55dKGgRsRoRkSMOZYdarw4dZ8OOjU3cvqoykdCIoAAAAA4ADkKryZyXtMgjTSl2sQAQScAOQJALD9RarahtwWTW+pNPk52ZN5cS9SQ7niXYH+g+2tOrfqpGYmw+UXpwE29mpyV+nfuyCqDxxvnzHbUNJDrIzIqXV/REl3cxW8XrytujsA5knuABPlXZOXLFtkUdXaoaq2+j4FigUZ+vIQN6Q9ZY/AchVTOxzeWTSKM+UBeh9JhBj6KFFPi2W4+RX213aRYhkjI02yDRfzjStuDyjJmP5BkfxbtT1EsQYj1L62oa1/wDh9i8iEdNJ9HED9oji2PujJ8cdtcFNfPLBJvBy3COllHSybu+2XkfJxk8WOOJ6z31aPZbEC+9WddtA6OgEVtKxIHpP0Mm/Ie0sVA8uQrgnVdN5aJZSIFtX2jppMRwwRskMbF96TG+zYwOAJCgAnr456sV0UUOvdmG8mPsV1da60jHIQeitz0rNjhvD1Fz272D4KazqZ8sMeIii99pGnfmejriYHD7u5H+N/RB8s73lXBVDmmkSZyVz7zVv0NZ1xs80F8y0fBARhwu9J+N/Sb2E48AKqLZ802zYiR1rMlX7UdZCW+aRnCjBlI6zzC+A4E9/hXqOCaFKPpE+vd+Sl4lqnnso/v8Agieq2gmvJxEp3VHpO32V/ueQq312sjpanN9e5eLK/S6d3z5V07y8NF6Lit4xHCgVR2cz3k9Zrw1+osvnz2PLPTV1QrjyxWCuNrmlN6WO3B4IN9vFuA9gz+qvScA0+IStffsvJf36FPxW3MlWu7c0Wz7RnT3seRlY/pW/LjH8RWu/i1/Y6aWOr2+f8HLoKu0uXw3PHXbSvzm8kcHKKdxPBeHvOT51Phun7DTxi+r3f7kdbd2tzfd0MnUTVr55MS+ehj4vj6x6lB7+vurXxTX+i1+r7T6fknotL289+iLpggVFCooVRwAAwB5CvEynKb5pPLPSRiorCKa2nbnz99zGd1d/H2sfHG7Xs+C83oi5vF48jzvEuXt3jwQ2ZWpe+Q9Uas59m6Pe1ONWKGla8Wl/v/Q4bDmvT8C6a8UejFAeF7crFG8jHCorOSeoKMn3CspZeAcZ6RujLLJKecjs58WJP86uIrCSNZ+WFo00qRRjLyOqKO0scD3msyeFkwdfaqaEWytIbZP3agE/aY8WbzYk1TzlzSbNpHtsWnRa6Mm4+nOOgQfjB3j5Jve6tlEOaaMM5i0fZvNKkUYy8jBFHaScCrSTwskDsbQmjltreKBPViRUHfgYz586ppPLybCjvlD6d6S5htFbhCu+4H23xjPeE4/n767tJDCciEiM7HtAC70lEHXMcP0z9no43QfFyvDuNbdRPlgEdSmqsmcnbT9YPnukZpAfQQ9FH+BCRnzOW/NVrRDlgjWya/J30CXnmvGHoxr0Sd7Pxb2KB+utOrnsokokv+UBpJo9GrGvKaVUbwXL/FRWnSxzMzLoc5IuSB2nFWTNZ2NqvopLW0ggj9WONR4nGWPiWJPnVNOXNJtm0xtdNZY9H2r3EhGQMRqTxdz6qj4nsAJrNcHOWEYbORbmdpHZ3OWdizHtJOSfbVulhYNZ0lsX0F8y0b0s3oNN9M+9w3UA9DP5ct+aq3UT557GxFAa3aaN7eT3JyOkfKg8wo4KPJQKsK4csUiDLY+TroHhPeOvZDGSPNyD+keRrk1c91ElEuTSF4kMTyyHdSNS7E9QUZNcaWXhEjj3WLSzXd1NcPwMrlsdg6h5DA8qt648sUjWy6/k8aB3Lea7dcNK3RoT9heJI7i/D8lcWrnmXKSiRT5QelTJfpBn0YIxw+9J6R/h3K3aSOI58TEiFat6n3l8Ha0h6URkBvTjXGc49dhnkeVbp2xh7TMJEhtdj2lW5wpH+OVP6Ca1vVVozyslWgdg7khry5VV60hGSfztgD9J8q1S1f8AijPKXHoDQcFnCsNtGEQdnMnrLE8ST2muOUnJ5ZIpf5RWnN6aC0VuEYMsg+83BM94Xe/XXZpIbORGRD9keghd6ThVhlIszuO0JjHlvlRW7UT5YGEdU1VkzwvbgRxvIeSKW9gzU6oOc1Bd7wRnLli34HO1xO0js7nLMSxPaTxNfRoQUIqMei2PISk5SbfeWxsmsAtq0v1pHIz3LwA9u8fOvJ8eucr1X3RX3L7hdajU5eL+xL9JXyQRPLIcKgyf7DvPKqemmV01CHVlhZZGuLlLoigNL6Qa4mkmfm7Zx2DkB5DA8q+gaemNNUa49Ejyltjsm5vvJnqohtNG3N2fReT0Iz3cgR+Yn9NUuva1Otr063S3f98vuWWlXY6adr6vZEAr0BUl5agaPENjFgcZB0rd5cZH8OB5V4Xitzt1Uvht8v5PT6GtQpjjv3+ZsNYNMx2sLSyHlwVet26lFc+k0s9Taq4/v8F4m2+6NMHKRQl9dNLI8jnLOxY+Jr39Vca4KEeiWDys5ucnJ95bmzPQRgtzI4xJNg4PMIPVHnxPmK8hxrVq67ki9o/fv/B6Dh1HZ18z6v7ExqmLAUBX+27Tgt9GPGDh7g9Eo68c38t3h+YVv08OafkYZzHVoay7dgmpZydITqRzW3BHk0nxUfm7q4dVb7iJxRd9cRI53+UDp7pb1LZTlbdPS/G+CfYu77TVhpIYjzeJCR47A9AdPfm4YehbLnxdwVX2DePiBWdVPEceIidEXlysUbyOcKil2PYFGSfYKr0svBM451g0q11czXD+tK5bwB5DyGB5VcQjyxSNbL6+T/oLobF7hhh7h+H/AE04D2tvnwxVfqp5njwJRJPtP1h+ZaOmkBxI46KL8b8MjwGW/LWumHPNIyzk81bGs6w2X6C+Z6NgjYYdh0r/AIn448hujyqpunzTbNiNDt60O8+jg8YJ6CQSMBz3cFSfLIJ7ganpZJT8xLoc2VZmst7QO3KWK3WOa3E0iKFEgfd3scBvDdPHGOI591cctIm8pkuYgWuOuNzpGQPcMN1fUjXIRPAZ4nvPGuiuqNa2MN5Jtso2YPcOl1eIUt1IZI2GDMQeGQeSePreFaL9Rj1YmUiwduGnvm2jWiQ7slwREuPsji/lu+j+aufTQ5p+RJnNUUZZgqjJYgAdpPACrNvBrOwNTtCLZWUFuvNEG8e1zxc+bE1T2S5pNm1EH2/aw9DZLbIcPcN6X/TXi3tbdHhmt2lhmWfAjJnPlhZvNIkUYy8jBFHaWOBVjJ4WWROxdBaLS1t4oI/ViRUHfgcSe8nJ86p5S5nk2HOu3XRrx6VklYehOqOh6juoqEeIK+8VYaWScMeBCXUj2pmuVxo2UvblSHADo4JVgOXIggjjxHbW2yqNi3MJ4LOG30bv/kjvdnTcPbu591cvob8SXMZGpW1a60hpOC36KOKBt8sFyzHdjZhlzwxvBeQFYs06hBvO4TyXJXGSOQ9f9IGfSV3I3MzMvgE9Ae5RVvTHEEjW+pmbOdcv/C7h5ehEodOjIzhgMg5BwescR/ao3VdosZCeDpnVTSz3drFcPH0XSjfVN7ewpPoknA4lcN3ZxVZOPLLBsPTWWEvaTqvrGJgPYa36KSjqIN9Mo06iLlVJLwZz9X0I8mS3VHXdrONomj6RM7y+lgqTzHI5H+9VHEOEx1U1NSw+h36XXuiPK1lGHrHrHc3wLON2FCPRXO6CeAyT6zc/fwrdo9DRpHiO8n3vr/CIajU23rL6I0VvCXdUX1mIUeJOBXfOahFyfRbnJGLk0l3lnbSbHodHwRpncjdVPkpAJ8/ea8vwa3tdZOcurTf1Rd8Qr5NPGK6Jr7FW16ooyf6O2ltFAkZgDOihA29gHAwCRj4e6vP3cBjZa5qeE3np4lrXxRwrUeXdbET07p2a7ffmbOPVUcFXwH8+dW+l0dWmjy1r9+9nBfqJ3SzJkv1G1FZmWe6XdQYZIzzbsLDqHd1+HOn4nxeMU6qHl978PL4lhotA2+exbeH5LSrypeCgFAcw7ZtaPnl+yocw2/0aEci312/Vw8FFWemr5Y58SEmfGy7UB9JTb8gK2sZ+kYcC557int5ZPUO8il93IsLqEjp2CFUVUQBVUAKAMAAcgBVYTPSgKa0tsQkuJpJ5NIAvI5dv+XPMnOP2vIcvKuyOqUVhL6keUn2z7VBdGWxgD9IzOXeTd3d4ngPRycYAA51z22dpLJlLBma56Ee9tJLaOboekwGfc3/RzkjGRz5c+2sVyUZZwZZVX/AA/wCvH/x//wBa6vTPgR5S5dE6PS3hjhjGEjRUXwUY9tccnl5ZIie0rUR9KiFRc9CkW8d3ot/eY4Gc764wMjzNbabVX3GGskP0bsGVJY3lvBIiurMnQY3wDkqT0hwDy5Vulq8rCRjlLnrjJH4wyMHiDQFZax7FLKdi8DPasfqqN5M/gJyPAECumGqnHruR5TRW+wFQfpL4lexYAp9pc/Ctj1j7kOUmmrWyvR9oQ4iM0g5PMd7HeE9UHvxmtE75yM4JvWkyV1tE2aSaUuFlN50SIm4kfQ72OOWOd8cTw6uoV0U3qtYwYayanVbYotrdQ3El0JhE2+E6Hdyw4qd7fPJsHl1VOeqco4wYUS265CRWWvuyuTSV2bhrwRjdVETod7dUfe6QZyxY8uuumrUdnHGDDWTy1I2PLY3aXMlyJ+jB3V6LcwxGA2d85wCeGOeD1Vm3U88cYMJFpVykjUay6t219F0V1GHXOVOSGQ9qsOIPuPXmpwnKDygVhf7A4i2Ybx0XseIP7wy/Culax96I8p+2WwOIH6a8dx2JEqe8s1HrH3IcpO9VNntjYN0kEZMuMdI7FmweeOoeQrRO6U+plIlVajJXGumyG2vZWnjka3lfi5UbyMftFCRg+BGa6K9TKCx1RhojdrsBUMDJfFl6wsG6T+YyHHsra9ZtsjHKXPbwqiqijCqAoHYBwFcRI9KAhGnNnEMzl4nMJPEgLvLnrwMgj24q80vHLao8s1zY/ZlbfwyE3mLwY9hsuhU5mmeTuUBAfeTWy39QWyWK4pfX8EK+FQXtPP0NnrBqUs8UcMDrbxIxYqE3t5sYBJ3hxAzzzzrl0nFZVWSssXNJ7dcYXyN1+hVkFCD5Uvh/JgaA2dC3uI5mn6QId7d6PdycHHHePI4PlXRquNu6mVahjPfn+DVRw3srFNyzj4fyTS9tElRo5FDIwwQeuqSuyVclODw0WU4RmuWS2ILfbLYmOYp2QdjKHx55Bq+q/UFiWJwT8nj8lXZwqDfqyx9Tzt9laD9pcMw+6gX3kmpT/UMvdrX7v+EYjwmPvS+n/wBJPobVC1tiGjjy4+u53j5Z4DyFVep4nqL1iUtvBbHbTo6at4rc31cB1CgFAV9th11FhamKJv8AmZwVTHNF5M/8h3+Fb6KueWX0RhsqPZts1m0gyyygx2gPFuTSY5qnwLch3muu69QWF1IpZOktF6Oit4khgQJGg3VUdQ8TxJ7SeJqulJyeWTMusAUAoBQCgFAKAUAoBQCgFAKAUAoBQCgFAKAUAoBQCgFAKAUAoBQCgFAKAUAoBQCgFAKAUAoBQGt07pXoEykbzStwjiQcXPieCqOtjwHiQKlGOQQPRGzFp7k3ul5BPMxyIVOY4x1KSfWC8sDhzznNbpX4XLDYxgsuKMKAqgKoGAAMADsAHKucyfdAKAU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67596" name="AutoShape 12" descr="data:image/jpeg;base64,/9j/4AAQSkZJRgABAQAAAQABAAD/2wCEAAkGBxQTEhUUEhQWFRUXGBwXGBgXFxkdHBgdHB4fHR0eHRgaICoiGx8lHB0YITEiJSosLjAuGB8zODMsNygtLisBCgoKDg0OGxAQGywkICQsLCw0NCwsLDQvLC0sLCwsNCwsLCwsLDQsLCwsLCwsLCwsLCwsLCwsLCwsLCwsLCwsLP/AABEIAJABXgMBEQACEQEDEQH/xAAcAAEAAgMBAQEAAAAAAAAAAAAABgcEBQgDAgH/xABIEAACAQMABgYFCQYEBAcAAAABAgMABBEFBgcSITETQVFhcYEiMpGhsQgUI0JSYnKCkjNDosHC0URTVOEXJHPSFTSDk5Sy4//EABsBAQACAwEBAAAAAAAAAAAAAAACBQEDBAYH/8QANBEAAgIBAgMECQQCAwEAAAAAAAECAxEEIQUSMRNBUXEUIjJCYZGhsdEGgeHwUsEzQ1Px/9oADAMBAAIRAxEAPwC8aAUAoBQCgFAKAUAoBQCgFAKAUAoBQCgFAKAUAoBQCgFAKAxr3SEUIzLIkY+8wHszzrbVTZa8Qi35IhOyEFmTwRbSW0i1j4Rh5j90YX9TfyBq1p4HqJ7yxHz6/Q4bOJUx6bkbvNqMx/ZQxp3sS3wxVjX+n6l7cm/Lb8nHPis37MUaS515vn/fle5VUe/Ga7ocI0kfcz5tnNLX3y941s2nbl/WuJT/AOo3wBrqjpKI9IR+SNL1Fr6yfzMN7lzzdj4sTW5VwXRI1ucn1Z8Fj2ms4RHJ9JMw5Mw8CRWHCL6oypNdGZtvp25T1biUfnb4E1pnpKJ+1BfJG2Ootj0k/mbez1+vo+cokHY6g+8YPvrjs4NpJ+7jyZvhxG+PfnzJFo/an1TwcO2Nv6W/vVdb+nv/ADn8/wAr8HZDi3+cfkS/RWtlpcYCTKGP1XO63kDz8s1T38O1NPtRePFbosKtXTZ0kbuuE6RQCgFAKAUAoBQCgFAKAUAoBQCgFAKAUAoBQCgFAKAUAoBQCgFAKAUBotPa2W1rkSPvP/lpxbz6l8679Lw6/U7xWF4vp/JzX6uqn2nv4Fd6Z2jXMuRCBAvdxf8AUeXkK9FpuB0V72es/p8iou4nZPaGy+pEbidnbedmdj1sST7TVxCEYLEVhfArpScnlvJ5VIwKAUAoBQCgFAKAUAoBQEi0FrldW2AH6RPsSZI8jzHwqu1XC9PqN2sPxR10a62rvyviWXq3rvb3WFJ6KU/UY8z91uR9x7q8zrOE3afMl60fFf7RdafXV3bdH4EnqrO0UAoBQCgFAKAUAoBQCgFAKAUAoBQCgFAKAUAoBQCgFAKAUBh6U0nFboZJnCKO3mT2Acye4Vuo09l8+StZZrsthXHmk8FW6zbQppiUt8wx8s/XbzHq+XHvr1Wi4LXViVvrS+i/JR6niU57V7L6kKJzxPOrsrT8oBQCgP0DPAUGMm90ZqfeT8VhZR9qT0B/FxPsrgu4npatpTy/hudVeius6R+ZI7DZdKeM0yL3ICx9px/Oq239QVr/AI4N+e35OyHCZP25fI3trsztF9dpX8WAHuGffXBPj2pfspL9jqjwuldcs2cWotiv7gHxZz8TXNLi+sfv/Rfg3LQade79zJXVSyH+Gi/TWp8R1T/7H8zZ6JR/ij7GrFn/AKaL9AqPp+p/9H8x6LT/AIL5HxJqnZHnbReS4+FSXEdUv+xj0Sj/ABRg3GoFi37oqe1XYe4kj3VvhxnVx97PmkapcPofd9TTX2y2I/sZnU9jgMPdiu2r9QWL/kgn5bfk5p8Kg/Zk0RnSGzy8jyVVJQPsNx/SwFWdPG9LPZtx81+Dis4bdHph+RGLm1eNt2RGRuxlIPsNWkLITWYNNfA4pQlF4ksEy1T2gSQ4juSZIuADc3T/ALh7/hVNr+DQt9enaXh3P8fYsdLxGUPVs3X1Ra1ndpKgkjYOjcQwOQa8nZXKuTjNYaL2E4zXNF5R7VAkKAUAoBQCgFAKAUAoBQCgFAKAUAoBQCgFAKAUAoBQEc1s1tislx68xGVjB97HqHvNWWg4bZqnnpHx/ByarWQoWOr8CndMaXmuX35nLHqHUo7FHUK9lp9NVp48tax/vzPO3XTtlzTZgVvNQoBQGTYWEkzhIUZ2PUo+PYO81rtuhVHmseETrrlY8RWSe6E2YscNdSbo/wAuPifAvy9gPjVBqePpbUxz8X+C1p4U+tj/AGX5J1orV62t/wBjCin7WMt+o8aob9bff/ySb+3yLSrT1V+yjKv9IxQLvzSpGo63YKPaa5km+huIRpjbHo2HISR52HVEhx5M2AfI1vjppsxlER0lt844t7Ph1NLJ/Qq/1VtWj8WY5iO3m23SL53BDGO6MkjzYn4VsWkgY5jUTbVNLN/iyPwxxD4JU/Rq/AczMf8A4laU/wBbJ7E/7az6PX4GMsyINqull/xZPc0cR/ozWPRq/AzzM3djtw0gn7RIJR3oVPtU/wAqg9JHuHMSjRW3uI8Lm0dPvROHH6WC49prVLSPuZnmJ1oDaLo67IWK5VXP1JMo3lvYDeRNaJUzj1RnJIb6winXdljSRfvAH2dlKrrKnmEmn8CM64zWJLJBtPbM0bLWj7h/y3yVPg3MeeavdLx6UfVvWfiuvyKy/hcXvW8fAjGhtLXOi59yVGCH14ieBH2kPLPeOfI1aanTafiNXNBrPc/9M4abrdJPElt4fguDRmkI54llibeRhkd3aCOojsrx11M6ZuE1ho9DXZGyKlHoZVaiYoBQCgFAKAUAoBQCgFAKAUAoBQCgFAKAUAoBQEQ131yW0Biiw05HiIwetu/sHt77jhnC3qXzz2h9/I4NZrVSuWPtfYp+4naRmd2LMxySeZJr2MIRhFRisJHnZScnl9TyqRgUB+gUBOdVtnkkwElzmKM8Qn12Hfn1R7/CqLXcahVmFPrPx7l+S003DZT9azZeHeWfo3RsUCBIUVFHYOfeTzJ7zXl7r7Lpc1jyy6rqhWsRWCK627TrGxypfppRw6OLDEH7zZwvx7qV0TmTbKj1l20X0+Vt921T7vpOfF24DyA8a64aWK67keYhHzW8um3ty4uGPXuySE+fE1vzCPgjG5trXZxpOQZWzlA+9ur7mINQd9a7xhmyi2Q6VP7hR4yJ/eo+lVmeVn22x7So/cofCVP709KgOVmDcbL9KJ/hHb8LIfg2aktRX4mMM0V9q5dw/tbWdO9onA9uMGpqyL6MYNYRUzB+UAoBQEm1Z18vrE/QzsU/y5CXT9JPo/lxWqdMJ9UZTLn1N2y21yRHdL82lPAMTmJj+Lmn5uHfXFZppR3W5JSLB0lo2G6j3JVV0I4Hs71YcvEVCjUWUT5q3h/3qRsqhZHlkskESzm0PNvgtLZucP2p2EgcMjt5Hlw4Vfu2rilfK/VtXT4/3w7irUJ6KeVvB/QsaGVXUMpBUjII5EGvOSi4txfVFummso+6iZFAKAUAoBQCgFAKAUAoBQCgFAKAUAoBQCgIrrzrWLOPcTBnceiPsD7RHwHX5Va8M4c9VPml7C+vw/Jw63VqmOF7T/uSmJpWdizEsxOSTzJPWa9rGKilGKwkeclJyeWfFZMCgPa0tXldY41LuxwFHM1CyyNcXObwkShCU5csVuW9qdqRHa4lmxJPj8sf4e0/e9leP4jxaeozCvaP1fn+D0Gk0MavWlvL7Gx1u1wtdHx79w+GIJSNeLvjsXs7zgVVQrlN4R3tlR6Q05pnTh3LSFre1bhkHdUj78xALeC8O411qNVXtbsxuzcaA2ERLhry4aQ9aRDdXw3jknyAqEtW/dQ5SwNC6i6PtcdDaxgj6zDfb9T5I8q0StnLqzOCRKoAwBgd1azJ+0AoBQCgFAafS+q1ndDFxbRSd5UBvJhgjyNTjOUejGCv9PbDLSQE2sskDdSt9InvIYeOT4Gt8dXJddyPKVVrTs3v7LLPEZIhx6WL0lx3jmvmK64XwkRaIhW4wKAUBN9QdpNzo4hCTNbZ4xMfV7SjfVPdyPvrRbRGe/eSTOjdXtPW2kIOlgZZEYYdTjKkjirr1Gq5qVcvBktmjw0TaGzfoQSbdyTET+6brjJ7DxKnxHZnt1FnpUe1ftrr8V/l+3f8zmqh2MuT3X0+Hw/Bv6rzqFAKAUAoBQCgFAKAUAoBQCgFAKAUAoBQGp1m06lnAZH4tyRftN1Dw6z3V16LSS1VqhHp3vwRo1F8aYczKK0hfPNI0srbzsck/wAh2Adle8pqhVBQgsJHl7LJWScpdTGrYQFAetrbtI6ogLMxCqB1k1Gc4wi5SeEiUIubUY9WXVqZqolnHlgGnYem3Z91e7414niPEZaqeFtFdF/t/wB2PSaTSRojl+0YGt+uLxyfM9Hx/OL5hkr9SFT9eRuQ6uGesZ6s8MK8rmlsjrbNbq7svTpPnWlHN5dN6R3jmJT2BT6wHfw4DAFTle/ZhshgsREAAAAAHAAch5VzmT6oBQCgFAKAUAoBQCgFADQFd67bJLS8DSQAW0545Qegx+8g7e0YPjXRXqJR67ow0c/6zatXFhL0VzGVPNWHFXHardY9466sIWRmsog1g09TMCgN7qfrVPo6cTQHnwdD6si9hHwPMe2tdlamsMyng6m1c07BpC2WaE5RuYPrIw6iOpgeIPgRVY1KuRNpSRuRWsyKAUAoBQCgFAKAUAoBQCgFAKAUAoBQHxNKqKWYgKoJJPIAcSalGLk1FdWYbSWWUXrhrA15OXyejXKxr2Dt8TjPs7K91w/RLS1cvvPr/fgeY1epd089y6GirvOUUAoC3Nm2q/Qx/OJV+lkHog/UQ/zPw868hxniHaz7GD9Vdfi/4L/h+l7OPaS6v6I3GsukZSRa2ZAuZBkyEZW3jzgyOOsnBCL9YjsU1Twival0+5ZGTq3q7DZxlIgSzHekkbi8rnmzt1knPDkOqoym5PcybeogUAoBQCgFAKAUAoBQCgFAKAUBq9Y9X7e9hMNzGHQ8R1FT9pWHEGpQm4vKBzBr/qTNoyfcf04nyYpQODDsPYw6xVnTarF8TW1gi1bjAoCcbKNc20fdgOx+bzEJKOpeOBJ+Xr7s91aNRVzx26kkzqNTniOIqrJn7QCgFAKAUAoBQCgFAKAUAoBQCgFAKArrarrBugWkZ4thpCOzqXz5nux216PgWiy/SJd2y8/EqOJ6nC7KP7lYV6gpBQCgJLqDoIXV0A4zHGN9x29i+Z9wNVnFdW9PR6vtPZfk7dDp+1t36Lcu6vDnpTFsLIR7xPF3O87dp6h+EDgB1AVlvIMusAUAoBQCgFAKAUAoBQHzJIFGWIAHMk4HtNZUXJ4RhtLqeNnexygtE4dQSuVORkcxmp2VTreJrDMQnGazF5MitZIUAoBQGo1p1eivrZ7eYAhh6LYGUbqZewj4ZHXU4TcHlA5N1j0JJZ3MlvMPTjOMjkwPEMO4gg1awmpxyjWzWVMwKA6d2Kawm70cqu29JbnomzzKjihP5eGfumqvUQ5ZmxE/rQZFAKAUAoBQCgFAKAUAoBQCgFAKAwtNaSW3gkmfki5x2nqHmcDzrfpqJX2xrj3mu6xVwc33FB3EstxK7kM7uSx3QTz7h1dVe+hGuitR6JeJ5WTnbJy6tm00fqZezcoGQdsnoe5uPurlu4ppaus0/Lc316G+fu48yS6P2WueM86r3RqT/E2PhVbb+oIL/jg35nZXwl+/L5Ei0fs6s48F1aU/fY49i499VtvG9VP2Wo+S/J2V8Noj1WfMktjYRQruxRqg7FAHw51WW3WWvM235nZCuMFiKwZNayYoBQCgFAKAUAoBQCgFAaDXjTBtbR3Q4kbCIe89fkMnyqw4ZplqNQoy6Ld+Ry6y7sqnJdeiKTvL2WZsyu8jdW8SfYOryr29dVdSxBJI81OydjzJ5L01csltbSKNiF3UBck4G8eLcT3k14TWWvUaiU1vl7eXceo08FVUos8rzW2zj4GdGPLdjO+c9mFzUq+G6qe6g157fcjLV0x95ftv9jdqcjNcLOk/aAUAoCpPlAasCW3W9QenDhJPvRseH6WPsY116WzEuXxIyRz9VgQFAWTsP1hW1uZw5ASSIHifrKwx7mauXVQ5kiUTpOq4mKAUAoBQCgFAKAUAoBQCgFAKAUBiaQ0dFOAsyB1B3t08ie8cj51tpvspea3hkJ1xmsSWT1trRIxiNFQdiqAPYKjOyc3mTb8zMYRisRWD2qBIUAoBQCgFAKAUB43d0kSF5XVEXmzEADxJrKTeyBDtKbV9Fw8PnHSt2RKzfxY3ffW2OnsfcYyiS6u6WF3bx3Co0ayDeUPjO71E47Rx861yjyvBk2VRAoBQCgKs2uaT3pY7cckHSN4twA8gM/mr1XANPiErX37fsv79Cj4rbmSr8NyO6jaM6e9iX6qHpG8F4+84HnVjxO/sdNJ972X7nJoqu0uS8N/kbfarpXpLkQg+jEvEfebic+A3ffXJwLT8lDsfWX2R0cTt5rORdF9zA2d6K6e8TeHoxfSnxUjdH6seyuji+o7HTPHWW3z6/Q08Pp7S5Z6Lcu2vDnpRQCgFAYWmdHrcW8sDjKyoyH8wx7eusxeHkHG15bmOR429ZGKnxU4Pwq5i8rJqPGsgybGUqxI7P7ViRk7TqlNhj39/FCm/NIkSZA3pGVVyeQyxArKTeyBh2esdpK4SK6t5HPJUmjZjjnhQcmsuElu0MnvpTS8Fsu9cTRxL1GRwufDJ4+VYjFy6IGnt9f8ARrsEW9g3icDL4z5nAqfZT8DGSSA1rMmp0vrPZ2pxcXMUTfZZxvfp5+6pRhKXRDJ86G1rsrpty3uYpHxndVhvY7d08SKzKuUd2hk3NQAoD8ZgOJ4CgI9e69aOiYq95ACOYDhseO7nFbFVN9xjJ76J1tsrltyC6hkfqUON4+Cniaw65Ldozk3dQB+E0BFn2jaMBIN5FkHB5/2rZ2M/AxlG90TpWG5iE0DiSMkgMM4ODg8++oOLTwzJrNI67aPgYpLdwqw4Fd8EjuIXOD41JVTe6RjJm6G1gtbsE208cuOYRgSPEcxWJQlHqjJs6iBQGJpLScNuu/PLHEvbI6qPeeNZUW+gNENomjM4+ew/q4e3GKn2M/AxlEis7uOVA8TrIjcQyMGU+BHA1BprZmRe3aRRtJIwREUszHkAOJJolnYFI7bNfbe5to7azmEodt+UrnGF9VTntbj+UV2aalqWZIjJlP2EKvKiOwRWZQzHkoJwSfAca7ZPC2InVmgtcdHOYra2uY2bAjjRQeSjgAMcgB7qqZVz6tE8korWZFAec86oMuyqO1iAPaalGEpPEVkw5JbtmEdP2o/xMH/up/et/oeo/wDOXyZq9Iq/yXzRRusOkOnuZZepnO7+EcF9wFe60lPY0Rr8F9e88zqLO0tlL4k42awi3tbm8ccMEDwQEnHi2B5VRcZk7r69NH+5/CLPh0VXVK1/3BXl3cNI7yNxZ2LHxJya9FXBQgoLolj5FROTlJyfeWxsx0aILQzyYUyneyTjCLwXJPmfOvJcavd2o7KO/Lt+7/uC+4dUq6ud9/2N5JrbZA4NzHnubI9o4Vwrhuqaz2bOp6uhe8jaWt0kih43V1PJlII9orlnXOuXLNNP4m6M4yWYvKPaoEhQCgORdoluE0neqP8AUSN+pi386tqXmCNb6kdraYJLqFq+17cPGv1Yy/sZR/OtV0+RZMo63qpNhSXyi9O/sLNT2zScfyoP/ufIV26SG7kRkVbqhrI1hK88ShpTG0cZbkhYjL46yFBAH3u7B6rK+dYZFM+NNwX0o+dXSTsrfvZFbHHlgkYA7OqkHBerEbmlrYYLEh2o3S6OgsbcuJgSjTc33M+gidecHGeeAAO2ub0ePO5PoSyQrS+j7iJgbmOVGf0syqwLdpy3P/et8ZRfsmDwsL14ZEliYo6MGVhzBFZkk1hg7K0TddLBFLy340f9Sg/zqmaw8Gw02u+uMGjYOkmO87ZEcY9Zz/IDrY8vEgVOutzeEYbwc3636+3mkGbpZCkR5QoSEA7x9Y9591WNdMYEGzUW+r908fSpbzNHz31jYjHbkDiKn2kU8ZGDXo5BBBIIOQRzBHWDU+pg6J2Ha6SXkL21wxeWEAq5PF0PDiesqeGesEedbqalF5XeTiyUbTtOfNNG3EgOHZejjI5hn9EEd44nyrVTHmmkZZyZVuayb3et11cQw6PsFlSGOMKUiB35W+uzlOO6WJ4cuPHPVzquMW5T6kskQvrGSFzHNG0bjmrqQfYa3xaayjBuNQb+SHSNq0TEEzRocH1ldgrKe0EGoXRTg8hHXlVBsKu2o7U1siba03XufrseKw92PrP3ch19ldNOn5930ItlDXN1dXs2XaW4lPL1nbyA5DwrvSjBeBHqeWktEz25AnhkiJ4jfUrnwzzrMZKXQEu2PazyWl/FEGJhuHWJ0zw3nIVWA6iDjj2ZrTqK1KOfAymW1tuluXtFtbWGWUzNmQxqSFRCDgkdbNjh2Ka5NPyqXNJkmc2OpBIPAg4IqzNZsdGavXVwpeC3llUHBZEJGezIqErIx2bM4Lg2E6mSwyzXV1C8bqOjiDqQfS4swz3YGe81x6m1SSSJRRc8jhQSxAAGSTyAHMmuRJt4RlvCyystatorEmOz9EDgZTzP4QeQ7z7q9PoeCRSU9Ru/D8lNquJPPLV8/wAEGZp7l+PSTP8AmY/7VepVUR7or9kVebLX3tnneWMkRAljZCeW8pGfDPOpV2wsWYNPyMTrlD2lg8AM8BzrZnBBFja9SC0sLeyTgWGX8BxPtc58jXm+Fx9J1dmpl3dP78EXOtfY0RpXf/fuVxXpCmN5dXN1eABUkaJAAscasUQAYAwOZ7zxrhrr02leW0pPq3jLydU5XX9E8LuXQ0jKQSCMEcCD1V3JprKOVrGzJfsx0m8d4sQJ3JQQV6sgZBx28MedU/G6Iz07njeP9wWHDbXG3l7mXJXjD0QoBQHI+0ecPpS9I/z3X9J3T7xVtSsQRrfUjdbTBe/ydNClYri6YftCIk8F4sfaQPymuDVzy1EnEuN3ABJOABknsFcZI5D1504b2+nuM+izkJ3Ivop7gD4k1b1Q5YJGtllbDtQUlHz+6QMucQIwyCQeMhB54PAeBPZXNqbn7KJRRPtsl+kOibgMATIFjUd7MOPkAT5Vz0LNiMvoctCrU1nSuyPZ+llAtxOgN1IoJyM9EDxCr2NjG8e3hyHGsvuc3hdDYkRz5SF+u5awfWLNL4ADdHtJP6a2aNbtmJFRap6JN3eW9uBnpJFDdy5y58lDHyrsslyxbIo68u7mO3hZ3ISKJCT2BVH9hVQk28Gw5J1y1ml0hdPcSnAPBE6kQclHxJ6yTVtVWoRwjW2TvYps/W6b55dKGgRsRoRkSMOZYdarw4dZ8OOjU3cvqoykdCIoAAAAA4ADkKryZyXtMgjTSl2sQAQScAOQJALD9RarahtwWTW+pNPk52ZN5cS9SQ7niXYH+g+2tOrfqpGYmw+UXpwE29mpyV+nfuyCqDxxvnzHbUNJDrIzIqXV/REl3cxW8XrytujsA5knuABPlXZOXLFtkUdXaoaq2+j4FigUZ+vIQN6Q9ZY/AchVTOxzeWTSKM+UBeh9JhBj6KFFPi2W4+RX213aRYhkjI02yDRfzjStuDyjJmP5BkfxbtT1EsQYj1L62oa1/wDh9i8iEdNJ9HED9oji2PujJ8cdtcFNfPLBJvBy3COllHSybu+2XkfJxk8WOOJ6z31aPZbEC+9WddtA6OgEVtKxIHpP0Mm/Ie0sVA8uQrgnVdN5aJZSIFtX2jppMRwwRskMbF96TG+zYwOAJCgAnr456sV0UUOvdmG8mPsV1da60jHIQeitz0rNjhvD1Fz272D4KazqZ8sMeIii99pGnfmejriYHD7u5H+N/RB8s73lXBVDmmkSZyVz7zVv0NZ1xs80F8y0fBARhwu9J+N/Sb2E48AKqLZ802zYiR1rMlX7UdZCW+aRnCjBlI6zzC+A4E9/hXqOCaFKPpE+vd+Sl4lqnnso/v8Agieq2gmvJxEp3VHpO32V/ueQq312sjpanN9e5eLK/S6d3z5V07y8NF6Lit4xHCgVR2cz3k9Zrw1+osvnz2PLPTV1QrjyxWCuNrmlN6WO3B4IN9vFuA9gz+qvScA0+IStffsvJf36FPxW3MlWu7c0Wz7RnT3seRlY/pW/LjH8RWu/i1/Y6aWOr2+f8HLoKu0uXw3PHXbSvzm8kcHKKdxPBeHvOT51Phun7DTxi+r3f7kdbd2tzfd0MnUTVr55MS+ehj4vj6x6lB7+vurXxTX+i1+r7T6fknotL289+iLpggVFCooVRwAAwB5CvEynKb5pPLPSRiorCKa2nbnz99zGd1d/H2sfHG7Xs+C83oi5vF48jzvEuXt3jwQ2ZWpe+Q9Uas59m6Pe1ONWKGla8Wl/v/Q4bDmvT8C6a8UejFAeF7crFG8jHCorOSeoKMn3CspZeAcZ6RujLLJKecjs58WJP86uIrCSNZ+WFo00qRRjLyOqKO0scD3msyeFkwdfaqaEWytIbZP3agE/aY8WbzYk1TzlzSbNpHtsWnRa6Mm4+nOOgQfjB3j5Jve6tlEOaaMM5i0fZvNKkUYy8jBFHaScCrSTwskDsbQmjltreKBPViRUHfgYz586ppPLybCjvlD6d6S5htFbhCu+4H23xjPeE4/n767tJDCciEiM7HtAC70lEHXMcP0z9no43QfFyvDuNbdRPlgEdSmqsmcnbT9YPnukZpAfQQ9FH+BCRnzOW/NVrRDlgjWya/J30CXnmvGHoxr0Sd7Pxb2KB+utOrnsokokv+UBpJo9GrGvKaVUbwXL/FRWnSxzMzLoc5IuSB2nFWTNZ2NqvopLW0ggj9WONR4nGWPiWJPnVNOXNJtm0xtdNZY9H2r3EhGQMRqTxdz6qj4nsAJrNcHOWEYbORbmdpHZ3OWdizHtJOSfbVulhYNZ0lsX0F8y0b0s3oNN9M+9w3UA9DP5ct+aq3UT557GxFAa3aaN7eT3JyOkfKg8wo4KPJQKsK4csUiDLY+TroHhPeOvZDGSPNyD+keRrk1c91ElEuTSF4kMTyyHdSNS7E9QUZNcaWXhEjj3WLSzXd1NcPwMrlsdg6h5DA8qt648sUjWy6/k8aB3Lea7dcNK3RoT9heJI7i/D8lcWrnmXKSiRT5QelTJfpBn0YIxw+9J6R/h3K3aSOI58TEiFat6n3l8Ha0h6URkBvTjXGc49dhnkeVbp2xh7TMJEhtdj2lW5wpH+OVP6Ca1vVVozyslWgdg7khry5VV60hGSfztgD9J8q1S1f8AijPKXHoDQcFnCsNtGEQdnMnrLE8ST2muOUnJ5ZIpf5RWnN6aC0VuEYMsg+83BM94Xe/XXZpIbORGRD9keghd6ThVhlIszuO0JjHlvlRW7UT5YGEdU1VkzwvbgRxvIeSKW9gzU6oOc1Bd7wRnLli34HO1xO0js7nLMSxPaTxNfRoQUIqMei2PISk5SbfeWxsmsAtq0v1pHIz3LwA9u8fOvJ8eucr1X3RX3L7hdajU5eL+xL9JXyQRPLIcKgyf7DvPKqemmV01CHVlhZZGuLlLoigNL6Qa4mkmfm7Zx2DkB5DA8q+gaemNNUa49Ejyltjsm5vvJnqohtNG3N2fReT0Iz3cgR+Yn9NUuva1Otr063S3f98vuWWlXY6adr6vZEAr0BUl5agaPENjFgcZB0rd5cZH8OB5V4Xitzt1Uvht8v5PT6GtQpjjv3+ZsNYNMx2sLSyHlwVet26lFc+k0s9Taq4/v8F4m2+6NMHKRQl9dNLI8jnLOxY+Jr39Vca4KEeiWDys5ucnJ95bmzPQRgtzI4xJNg4PMIPVHnxPmK8hxrVq67ki9o/fv/B6Dh1HZ18z6v7ExqmLAUBX+27Tgt9GPGDh7g9Eo68c38t3h+YVv08OafkYZzHVoay7dgmpZydITqRzW3BHk0nxUfm7q4dVb7iJxRd9cRI53+UDp7pb1LZTlbdPS/G+CfYu77TVhpIYjzeJCR47A9AdPfm4YehbLnxdwVX2DePiBWdVPEceIidEXlysUbyOcKil2PYFGSfYKr0svBM451g0q11czXD+tK5bwB5DyGB5VcQjyxSNbL6+T/oLobF7hhh7h+H/AE04D2tvnwxVfqp5njwJRJPtP1h+ZaOmkBxI46KL8b8MjwGW/LWumHPNIyzk81bGs6w2X6C+Z6NgjYYdh0r/AIn448hujyqpunzTbNiNDt60O8+jg8YJ6CQSMBz3cFSfLIJ7ganpZJT8xLoc2VZmst7QO3KWK3WOa3E0iKFEgfd3scBvDdPHGOI591cctIm8pkuYgWuOuNzpGQPcMN1fUjXIRPAZ4nvPGuiuqNa2MN5Jtso2YPcOl1eIUt1IZI2GDMQeGQeSePreFaL9Rj1YmUiwduGnvm2jWiQ7slwREuPsji/lu+j+aufTQ5p+RJnNUUZZgqjJYgAdpPACrNvBrOwNTtCLZWUFuvNEG8e1zxc+bE1T2S5pNm1EH2/aw9DZLbIcPcN6X/TXi3tbdHhmt2lhmWfAjJnPlhZvNIkUYy8jBFHaWOBVjJ4WWROxdBaLS1t4oI/ViRUHfgcSe8nJ86p5S5nk2HOu3XRrx6VklYehOqOh6juoqEeIK+8VYaWScMeBCXUj2pmuVxo2UvblSHADo4JVgOXIggjjxHbW2yqNi3MJ4LOG30bv/kjvdnTcPbu591cvob8SXMZGpW1a60hpOC36KOKBt8sFyzHdjZhlzwxvBeQFYs06hBvO4TyXJXGSOQ9f9IGfSV3I3MzMvgE9Ae5RVvTHEEjW+pmbOdcv/C7h5ehEodOjIzhgMg5BwescR/ao3VdosZCeDpnVTSz3drFcPH0XSjfVN7ewpPoknA4lcN3ZxVZOPLLBsPTWWEvaTqvrGJgPYa36KSjqIN9Mo06iLlVJLwZz9X0I8mS3VHXdrONomj6RM7y+lgqTzHI5H+9VHEOEx1U1NSw+h36XXuiPK1lGHrHrHc3wLON2FCPRXO6CeAyT6zc/fwrdo9DRpHiO8n3vr/CIajU23rL6I0VvCXdUX1mIUeJOBXfOahFyfRbnJGLk0l3lnbSbHodHwRpncjdVPkpAJ8/ea8vwa3tdZOcurTf1Rd8Qr5NPGK6Jr7FW16ooyf6O2ltFAkZgDOihA29gHAwCRj4e6vP3cBjZa5qeE3np4lrXxRwrUeXdbET07p2a7ffmbOPVUcFXwH8+dW+l0dWmjy1r9+9nBfqJ3SzJkv1G1FZmWe6XdQYZIzzbsLDqHd1+HOn4nxeMU6qHl978PL4lhotA2+exbeH5LSrypeCgFAcw7ZtaPnl+yocw2/0aEci312/Vw8FFWemr5Y58SEmfGy7UB9JTb8gK2sZ+kYcC557int5ZPUO8il93IsLqEjp2CFUVUQBVUAKAMAAcgBVYTPSgKa0tsQkuJpJ5NIAvI5dv+XPMnOP2vIcvKuyOqUVhL6keUn2z7VBdGWxgD9IzOXeTd3d4ngPRycYAA51z22dpLJlLBma56Ee9tJLaOboekwGfc3/RzkjGRz5c+2sVyUZZwZZVX/AA/wCvH/x//wBa6vTPgR5S5dE6PS3hjhjGEjRUXwUY9tccnl5ZIie0rUR9KiFRc9CkW8d3ot/eY4Gc764wMjzNbabVX3GGskP0bsGVJY3lvBIiurMnQY3wDkqT0hwDy5Vulq8rCRjlLnrjJH4wyMHiDQFZax7FLKdi8DPasfqqN5M/gJyPAECumGqnHruR5TRW+wFQfpL4lexYAp9pc/Ctj1j7kOUmmrWyvR9oQ4iM0g5PMd7HeE9UHvxmtE75yM4JvWkyV1tE2aSaUuFlN50SIm4kfQ72OOWOd8cTw6uoV0U3qtYwYayanVbYotrdQ3El0JhE2+E6Hdyw4qd7fPJsHl1VOeqco4wYUS265CRWWvuyuTSV2bhrwRjdVETod7dUfe6QZyxY8uuumrUdnHGDDWTy1I2PLY3aXMlyJ+jB3V6LcwxGA2d85wCeGOeD1Vm3U88cYMJFpVykjUay6t219F0V1GHXOVOSGQ9qsOIPuPXmpwnKDygVhf7A4i2Ybx0XseIP7wy/Culax96I8p+2WwOIH6a8dx2JEqe8s1HrH3IcpO9VNntjYN0kEZMuMdI7FmweeOoeQrRO6U+plIlVajJXGumyG2vZWnjka3lfi5UbyMftFCRg+BGa6K9TKCx1RhojdrsBUMDJfFl6wsG6T+YyHHsra9ZtsjHKXPbwqiqijCqAoHYBwFcRI9KAhGnNnEMzl4nMJPEgLvLnrwMgj24q80vHLao8s1zY/ZlbfwyE3mLwY9hsuhU5mmeTuUBAfeTWy39QWyWK4pfX8EK+FQXtPP0NnrBqUs8UcMDrbxIxYqE3t5sYBJ3hxAzzzzrl0nFZVWSssXNJ7dcYXyN1+hVkFCD5Uvh/JgaA2dC3uI5mn6QId7d6PdycHHHePI4PlXRquNu6mVahjPfn+DVRw3srFNyzj4fyTS9tElRo5FDIwwQeuqSuyVclODw0WU4RmuWS2ILfbLYmOYp2QdjKHx55Bq+q/UFiWJwT8nj8lXZwqDfqyx9Tzt9laD9pcMw+6gX3kmpT/UMvdrX7v+EYjwmPvS+n/wBJPobVC1tiGjjy4+u53j5Z4DyFVep4nqL1iUtvBbHbTo6at4rc31cB1CgFAV9th11FhamKJv8AmZwVTHNF5M/8h3+Fb6KueWX0RhsqPZts1m0gyyygx2gPFuTSY5qnwLch3muu69QWF1IpZOktF6Oit4khgQJGg3VUdQ8TxJ7SeJqulJyeWTMusAUAoBQCgFAKAUAoBQCgFAKAUAoBQCgFAKAUAoBQCgFAKAUAoBQCgFAKAUAoBQCgFAKAUAoBQGt07pXoEykbzStwjiQcXPieCqOtjwHiQKlGOQQPRGzFp7k3ul5BPMxyIVOY4x1KSfWC8sDhzznNbpX4XLDYxgsuKMKAqgKoGAAMADsAHKucyfdAKAU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67598" name="AutoShape 14" descr="data:image/jpeg;base64,/9j/4AAQSkZJRgABAQAAAQABAAD/2wCEAAkGBxQTEhUUEhQWFRUXGBwXGBgXFxkdHBgdHB4fHR0eHRgaICoiGx8lHB0YITEiJSosLjAuGB8zODMsNygtLisBCgoKDg0OGxAQGywkICQsLCw0NCwsLDQvLC0sLCwsNCwsLCwsLDQsLCwsLCwsLCwsLCwsLCwsLCwsLCwsLCwsLP/AABEIAJABXgMBEQACEQEDEQH/xAAcAAEAAgMBAQEAAAAAAAAAAAAABgcEBQgDAgH/xABIEAACAQMABgYFCQYEBAcAAAABAgMABBEFBgcSITETQVFhcYEiMpGhsQgUI0JSYnKCkjNDosHC0URTVOEXJHPSFTSDk5Sy4//EABsBAQACAwEBAAAAAAAAAAAAAAACBQEDBAYH/8QANBEAAgIBAgMECQQCAwEAAAAAAAECAxEEIQUSMRNBUXEUIjJCYZGhsdEGgeHwUsEzQ1Px/9oADAMBAAIRAxEAPwC8aAUAoBQCgFAKAUAoBQCgFAKAUAoBQCgFAKAUAoBQCgFAKAxr3SEUIzLIkY+8wHszzrbVTZa8Qi35IhOyEFmTwRbSW0i1j4Rh5j90YX9TfyBq1p4HqJ7yxHz6/Q4bOJUx6bkbvNqMx/ZQxp3sS3wxVjX+n6l7cm/Lb8nHPis37MUaS515vn/fle5VUe/Ga7ocI0kfcz5tnNLX3y941s2nbl/WuJT/AOo3wBrqjpKI9IR+SNL1Fr6yfzMN7lzzdj4sTW5VwXRI1ucn1Z8Fj2ms4RHJ9JMw5Mw8CRWHCL6oypNdGZtvp25T1biUfnb4E1pnpKJ+1BfJG2Ootj0k/mbez1+vo+cokHY6g+8YPvrjs4NpJ+7jyZvhxG+PfnzJFo/an1TwcO2Nv6W/vVdb+nv/ADn8/wAr8HZDi3+cfkS/RWtlpcYCTKGP1XO63kDz8s1T38O1NPtRePFbosKtXTZ0kbuuE6RQCgFAKAUAoBQCgFAKAUAoBQCgFAKAUAoBQCgFAKAUAoBQCgFAKAUBotPa2W1rkSPvP/lpxbz6l8679Lw6/U7xWF4vp/JzX6uqn2nv4Fd6Z2jXMuRCBAvdxf8AUeXkK9FpuB0V72es/p8iou4nZPaGy+pEbidnbedmdj1sST7TVxCEYLEVhfArpScnlvJ5VIwKAUAoBQCgFAKAUAoBQEi0FrldW2AH6RPsSZI8jzHwqu1XC9PqN2sPxR10a62rvyviWXq3rvb3WFJ6KU/UY8z91uR9x7q8zrOE3afMl60fFf7RdafXV3bdH4EnqrO0UAoBQCgFAKAUAoBQCgFAKAUAoBQCgFAKAUAoBQCgFAKAUBh6U0nFboZJnCKO3mT2Acye4Vuo09l8+StZZrsthXHmk8FW6zbQppiUt8wx8s/XbzHq+XHvr1Wi4LXViVvrS+i/JR6niU57V7L6kKJzxPOrsrT8oBQCgP0DPAUGMm90ZqfeT8VhZR9qT0B/FxPsrgu4npatpTy/hudVeius6R+ZI7DZdKeM0yL3ICx9px/Oq239QVr/AI4N+e35OyHCZP25fI3trsztF9dpX8WAHuGffXBPj2pfspL9jqjwuldcs2cWotiv7gHxZz8TXNLi+sfv/Rfg3LQade79zJXVSyH+Gi/TWp8R1T/7H8zZ6JR/ij7GrFn/AKaL9AqPp+p/9H8x6LT/AIL5HxJqnZHnbReS4+FSXEdUv+xj0Sj/ABRg3GoFi37oqe1XYe4kj3VvhxnVx97PmkapcPofd9TTX2y2I/sZnU9jgMPdiu2r9QWL/kgn5bfk5p8Kg/Zk0RnSGzy8jyVVJQPsNx/SwFWdPG9LPZtx81+Dis4bdHph+RGLm1eNt2RGRuxlIPsNWkLITWYNNfA4pQlF4ksEy1T2gSQ4juSZIuADc3T/ALh7/hVNr+DQt9enaXh3P8fYsdLxGUPVs3X1Ra1ndpKgkjYOjcQwOQa8nZXKuTjNYaL2E4zXNF5R7VAkKAUAoBQCgFAKAUAoBQCgFAKAUAoBQCgFAKAUAoBQEc1s1tislx68xGVjB97HqHvNWWg4bZqnnpHx/ByarWQoWOr8CndMaXmuX35nLHqHUo7FHUK9lp9NVp48tax/vzPO3XTtlzTZgVvNQoBQGTYWEkzhIUZ2PUo+PYO81rtuhVHmseETrrlY8RWSe6E2YscNdSbo/wAuPifAvy9gPjVBqePpbUxz8X+C1p4U+tj/AGX5J1orV62t/wBjCin7WMt+o8aob9bff/ySb+3yLSrT1V+yjKv9IxQLvzSpGo63YKPaa5km+huIRpjbHo2HISR52HVEhx5M2AfI1vjppsxlER0lt844t7Ph1NLJ/Qq/1VtWj8WY5iO3m23SL53BDGO6MkjzYn4VsWkgY5jUTbVNLN/iyPwxxD4JU/Rq/AczMf8A4laU/wBbJ7E/7az6PX4GMsyINqull/xZPc0cR/ozWPRq/AzzM3djtw0gn7RIJR3oVPtU/wAqg9JHuHMSjRW3uI8Lm0dPvROHH6WC49prVLSPuZnmJ1oDaLo67IWK5VXP1JMo3lvYDeRNaJUzj1RnJIb6winXdljSRfvAH2dlKrrKnmEmn8CM64zWJLJBtPbM0bLWj7h/y3yVPg3MeeavdLx6UfVvWfiuvyKy/hcXvW8fAjGhtLXOi59yVGCH14ieBH2kPLPeOfI1aanTafiNXNBrPc/9M4abrdJPElt4fguDRmkI54llibeRhkd3aCOojsrx11M6ZuE1ho9DXZGyKlHoZVaiYoBQCgFAKAUAoBQCgFAKAUAoBQCgFAKAUAoBQEQ131yW0Biiw05HiIwetu/sHt77jhnC3qXzz2h9/I4NZrVSuWPtfYp+4naRmd2LMxySeZJr2MIRhFRisJHnZScnl9TyqRgUB+gUBOdVtnkkwElzmKM8Qn12Hfn1R7/CqLXcahVmFPrPx7l+S003DZT9azZeHeWfo3RsUCBIUVFHYOfeTzJ7zXl7r7Lpc1jyy6rqhWsRWCK627TrGxypfppRw6OLDEH7zZwvx7qV0TmTbKj1l20X0+Vt921T7vpOfF24DyA8a64aWK67keYhHzW8um3ty4uGPXuySE+fE1vzCPgjG5trXZxpOQZWzlA+9ur7mINQd9a7xhmyi2Q6VP7hR4yJ/eo+lVmeVn22x7So/cofCVP709KgOVmDcbL9KJ/hHb8LIfg2aktRX4mMM0V9q5dw/tbWdO9onA9uMGpqyL6MYNYRUzB+UAoBQEm1Z18vrE/QzsU/y5CXT9JPo/lxWqdMJ9UZTLn1N2y21yRHdL82lPAMTmJj+Lmn5uHfXFZppR3W5JSLB0lo2G6j3JVV0I4Hs71YcvEVCjUWUT5q3h/3qRsqhZHlkskESzm0PNvgtLZucP2p2EgcMjt5Hlw4Vfu2rilfK/VtXT4/3w7irUJ6KeVvB/QsaGVXUMpBUjII5EGvOSi4txfVFummso+6iZFAKAUAoBQCgFAKAUAoBQCgFAKAUAoBQCgIrrzrWLOPcTBnceiPsD7RHwHX5Va8M4c9VPml7C+vw/Jw63VqmOF7T/uSmJpWdizEsxOSTzJPWa9rGKilGKwkeclJyeWfFZMCgPa0tXldY41LuxwFHM1CyyNcXObwkShCU5csVuW9qdqRHa4lmxJPj8sf4e0/e9leP4jxaeozCvaP1fn+D0Gk0MavWlvL7Gx1u1wtdHx79w+GIJSNeLvjsXs7zgVVQrlN4R3tlR6Q05pnTh3LSFre1bhkHdUj78xALeC8O411qNVXtbsxuzcaA2ERLhry4aQ9aRDdXw3jknyAqEtW/dQ5SwNC6i6PtcdDaxgj6zDfb9T5I8q0StnLqzOCRKoAwBgd1azJ+0AoBQCgFAafS+q1ndDFxbRSd5UBvJhgjyNTjOUejGCv9PbDLSQE2sskDdSt9InvIYeOT4Gt8dXJddyPKVVrTs3v7LLPEZIhx6WL0lx3jmvmK64XwkRaIhW4wKAUBN9QdpNzo4hCTNbZ4xMfV7SjfVPdyPvrRbRGe/eSTOjdXtPW2kIOlgZZEYYdTjKkjirr1Gq5qVcvBktmjw0TaGzfoQSbdyTET+6brjJ7DxKnxHZnt1FnpUe1ftrr8V/l+3f8zmqh2MuT3X0+Hw/Bv6rzqFAKAUAoBQCgFAKAUAoBQCgFAKAUAoBQGp1m06lnAZH4tyRftN1Dw6z3V16LSS1VqhHp3vwRo1F8aYczKK0hfPNI0srbzsck/wAh2Adle8pqhVBQgsJHl7LJWScpdTGrYQFAetrbtI6ogLMxCqB1k1Gc4wi5SeEiUIubUY9WXVqZqolnHlgGnYem3Z91e7414niPEZaqeFtFdF/t/wB2PSaTSRojl+0YGt+uLxyfM9Hx/OL5hkr9SFT9eRuQ6uGesZ6s8MK8rmlsjrbNbq7svTpPnWlHN5dN6R3jmJT2BT6wHfw4DAFTle/ZhshgsREAAAAAHAAch5VzmT6oBQCgFAKAUAoBQCgFADQFd67bJLS8DSQAW0545Qegx+8g7e0YPjXRXqJR67ow0c/6zatXFhL0VzGVPNWHFXHardY9466sIWRmsog1g09TMCgN7qfrVPo6cTQHnwdD6si9hHwPMe2tdlamsMyng6m1c07BpC2WaE5RuYPrIw6iOpgeIPgRVY1KuRNpSRuRWsyKAUAoBQCgFAKAUAoBQCgFAKAUAoBQHxNKqKWYgKoJJPIAcSalGLk1FdWYbSWWUXrhrA15OXyejXKxr2Dt8TjPs7K91w/RLS1cvvPr/fgeY1epd089y6GirvOUUAoC3Nm2q/Qx/OJV+lkHog/UQ/zPw868hxniHaz7GD9Vdfi/4L/h+l7OPaS6v6I3GsukZSRa2ZAuZBkyEZW3jzgyOOsnBCL9YjsU1Twival0+5ZGTq3q7DZxlIgSzHekkbi8rnmzt1knPDkOqoym5PcybeogUAoBQCgFAKAUAoBQCgFAKAUBq9Y9X7e9hMNzGHQ8R1FT9pWHEGpQm4vKBzBr/qTNoyfcf04nyYpQODDsPYw6xVnTarF8TW1gi1bjAoCcbKNc20fdgOx+bzEJKOpeOBJ+Xr7s91aNRVzx26kkzqNTniOIqrJn7QCgFAKAUAoBQCgFAKAUAoBQCgFAKArrarrBugWkZ4thpCOzqXz5nux216PgWiy/SJd2y8/EqOJ6nC7KP7lYV6gpBQCgJLqDoIXV0A4zHGN9x29i+Z9wNVnFdW9PR6vtPZfk7dDp+1t36Lcu6vDnpTFsLIR7xPF3O87dp6h+EDgB1AVlvIMusAUAoBQCgFAKAUAoBQHzJIFGWIAHMk4HtNZUXJ4RhtLqeNnexygtE4dQSuVORkcxmp2VTreJrDMQnGazF5MitZIUAoBQGo1p1eivrZ7eYAhh6LYGUbqZewj4ZHXU4TcHlA5N1j0JJZ3MlvMPTjOMjkwPEMO4gg1awmpxyjWzWVMwKA6d2Kawm70cqu29JbnomzzKjihP5eGfumqvUQ5ZmxE/rQZFAKAUAoBQCgFAKAUAoBQCgFAKAwtNaSW3gkmfki5x2nqHmcDzrfpqJX2xrj3mu6xVwc33FB3EstxK7kM7uSx3QTz7h1dVe+hGuitR6JeJ5WTnbJy6tm00fqZezcoGQdsnoe5uPurlu4ppaus0/Lc316G+fu48yS6P2WueM86r3RqT/E2PhVbb+oIL/jg35nZXwl+/L5Ei0fs6s48F1aU/fY49i499VtvG9VP2Wo+S/J2V8Noj1WfMktjYRQruxRqg7FAHw51WW3WWvM235nZCuMFiKwZNayYoBQCgFAKAUAoBQCgFAaDXjTBtbR3Q4kbCIe89fkMnyqw4ZplqNQoy6Ld+Ry6y7sqnJdeiKTvL2WZsyu8jdW8SfYOryr29dVdSxBJI81OydjzJ5L01csltbSKNiF3UBck4G8eLcT3k14TWWvUaiU1vl7eXceo08FVUos8rzW2zj4GdGPLdjO+c9mFzUq+G6qe6g157fcjLV0x95ftv9jdqcjNcLOk/aAUAoCpPlAasCW3W9QenDhJPvRseH6WPsY116WzEuXxIyRz9VgQFAWTsP1hW1uZw5ASSIHifrKwx7mauXVQ5kiUTpOq4mKAUAoBQCgFAKAUAoBQCgFAKAUBiaQ0dFOAsyB1B3t08ie8cj51tpvspea3hkJ1xmsSWT1trRIxiNFQdiqAPYKjOyc3mTb8zMYRisRWD2qBIUAoBQCgFAKAUB43d0kSF5XVEXmzEADxJrKTeyBDtKbV9Fw8PnHSt2RKzfxY3ffW2OnsfcYyiS6u6WF3bx3Co0ayDeUPjO71E47Rx861yjyvBk2VRAoBQCgKs2uaT3pY7cckHSN4twA8gM/mr1XANPiErX37fsv79Cj4rbmSr8NyO6jaM6e9iX6qHpG8F4+84HnVjxO/sdNJ972X7nJoqu0uS8N/kbfarpXpLkQg+jEvEfebic+A3ffXJwLT8lDsfWX2R0cTt5rORdF9zA2d6K6e8TeHoxfSnxUjdH6seyuji+o7HTPHWW3z6/Q08Pp7S5Z6Lcu2vDnpRQCgFAYWmdHrcW8sDjKyoyH8wx7eusxeHkHG15bmOR429ZGKnxU4Pwq5i8rJqPGsgybGUqxI7P7ViRk7TqlNhj39/FCm/NIkSZA3pGVVyeQyxArKTeyBh2esdpK4SK6t5HPJUmjZjjnhQcmsuElu0MnvpTS8Fsu9cTRxL1GRwufDJ4+VYjFy6IGnt9f8ARrsEW9g3icDL4z5nAqfZT8DGSSA1rMmp0vrPZ2pxcXMUTfZZxvfp5+6pRhKXRDJ86G1rsrpty3uYpHxndVhvY7d08SKzKuUd2hk3NQAoD8ZgOJ4CgI9e69aOiYq95ACOYDhseO7nFbFVN9xjJ76J1tsrltyC6hkfqUON4+Cniaw65Ldozk3dQB+E0BFn2jaMBIN5FkHB5/2rZ2M/AxlG90TpWG5iE0DiSMkgMM4ODg8++oOLTwzJrNI67aPgYpLdwqw4Fd8EjuIXOD41JVTe6RjJm6G1gtbsE208cuOYRgSPEcxWJQlHqjJs6iBQGJpLScNuu/PLHEvbI6qPeeNZUW+gNENomjM4+ew/q4e3GKn2M/AxlEis7uOVA8TrIjcQyMGU+BHA1BprZmRe3aRRtJIwREUszHkAOJJolnYFI7bNfbe5to7azmEodt+UrnGF9VTntbj+UV2aalqWZIjJlP2EKvKiOwRWZQzHkoJwSfAca7ZPC2InVmgtcdHOYra2uY2bAjjRQeSjgAMcgB7qqZVz6tE8korWZFAec86oMuyqO1iAPaalGEpPEVkw5JbtmEdP2o/xMH/up/et/oeo/wDOXyZq9Iq/yXzRRusOkOnuZZepnO7+EcF9wFe60lPY0Rr8F9e88zqLO0tlL4k42awi3tbm8ccMEDwQEnHi2B5VRcZk7r69NH+5/CLPh0VXVK1/3BXl3cNI7yNxZ2LHxJya9FXBQgoLolj5FROTlJyfeWxsx0aILQzyYUyneyTjCLwXJPmfOvJcavd2o7KO/Lt+7/uC+4dUq6ud9/2N5JrbZA4NzHnubI9o4Vwrhuqaz2bOp6uhe8jaWt0kih43V1PJlII9orlnXOuXLNNP4m6M4yWYvKPaoEhQCgORdoluE0neqP8AUSN+pi386tqXmCNb6kdraYJLqFq+17cPGv1Yy/sZR/OtV0+RZMo63qpNhSXyi9O/sLNT2zScfyoP/ufIV26SG7kRkVbqhrI1hK88ShpTG0cZbkhYjL46yFBAH3u7B6rK+dYZFM+NNwX0o+dXSTsrfvZFbHHlgkYA7OqkHBerEbmlrYYLEh2o3S6OgsbcuJgSjTc33M+gidecHGeeAAO2ub0ePO5PoSyQrS+j7iJgbmOVGf0syqwLdpy3P/et8ZRfsmDwsL14ZEliYo6MGVhzBFZkk1hg7K0TddLBFLy340f9Sg/zqmaw8Gw02u+uMGjYOkmO87ZEcY9Zz/IDrY8vEgVOutzeEYbwc3636+3mkGbpZCkR5QoSEA7x9Y9591WNdMYEGzUW+r908fSpbzNHz31jYjHbkDiKn2kU8ZGDXo5BBBIIOQRzBHWDU+pg6J2Ha6SXkL21wxeWEAq5PF0PDiesqeGesEedbqalF5XeTiyUbTtOfNNG3EgOHZejjI5hn9EEd44nyrVTHmmkZZyZVuayb3et11cQw6PsFlSGOMKUiB35W+uzlOO6WJ4cuPHPVzquMW5T6kskQvrGSFzHNG0bjmrqQfYa3xaayjBuNQb+SHSNq0TEEzRocH1ldgrKe0EGoXRTg8hHXlVBsKu2o7U1siba03XufrseKw92PrP3ch19ldNOn5930ItlDXN1dXs2XaW4lPL1nbyA5DwrvSjBeBHqeWktEz25AnhkiJ4jfUrnwzzrMZKXQEu2PazyWl/FEGJhuHWJ0zw3nIVWA6iDjj2ZrTqK1KOfAymW1tuluXtFtbWGWUzNmQxqSFRCDgkdbNjh2Ka5NPyqXNJkmc2OpBIPAg4IqzNZsdGavXVwpeC3llUHBZEJGezIqErIx2bM4Lg2E6mSwyzXV1C8bqOjiDqQfS4swz3YGe81x6m1SSSJRRc8jhQSxAAGSTyAHMmuRJt4RlvCyystatorEmOz9EDgZTzP4QeQ7z7q9PoeCRSU9Ru/D8lNquJPPLV8/wAEGZp7l+PSTP8AmY/7VepVUR7or9kVebLX3tnneWMkRAljZCeW8pGfDPOpV2wsWYNPyMTrlD2lg8AM8BzrZnBBFja9SC0sLeyTgWGX8BxPtc58jXm+Fx9J1dmpl3dP78EXOtfY0RpXf/fuVxXpCmN5dXN1eABUkaJAAscasUQAYAwOZ7zxrhrr02leW0pPq3jLydU5XX9E8LuXQ0jKQSCMEcCD1V3JprKOVrGzJfsx0m8d4sQJ3JQQV6sgZBx28MedU/G6Iz07njeP9wWHDbXG3l7mXJXjD0QoBQHI+0ecPpS9I/z3X9J3T7xVtSsQRrfUjdbTBe/ydNClYri6YftCIk8F4sfaQPymuDVzy1EnEuN3ABJOABknsFcZI5D1504b2+nuM+izkJ3Ivop7gD4k1b1Q5YJGtllbDtQUlHz+6QMucQIwyCQeMhB54PAeBPZXNqbn7KJRRPtsl+kOibgMATIFjUd7MOPkAT5Vz0LNiMvoctCrU1nSuyPZ+llAtxOgN1IoJyM9EDxCr2NjG8e3hyHGsvuc3hdDYkRz5SF+u5awfWLNL4ADdHtJP6a2aNbtmJFRap6JN3eW9uBnpJFDdy5y58lDHyrsslyxbIo68u7mO3hZ3ISKJCT2BVH9hVQk28Gw5J1y1ml0hdPcSnAPBE6kQclHxJ6yTVtVWoRwjW2TvYps/W6b55dKGgRsRoRkSMOZYdarw4dZ8OOjU3cvqoykdCIoAAAAA4ADkKryZyXtMgjTSl2sQAQScAOQJALD9RarahtwWTW+pNPk52ZN5cS9SQ7niXYH+g+2tOrfqpGYmw+UXpwE29mpyV+nfuyCqDxxvnzHbUNJDrIzIqXV/REl3cxW8XrytujsA5knuABPlXZOXLFtkUdXaoaq2+j4FigUZ+vIQN6Q9ZY/AchVTOxzeWTSKM+UBeh9JhBj6KFFPi2W4+RX213aRYhkjI02yDRfzjStuDyjJmP5BkfxbtT1EsQYj1L62oa1/wDh9i8iEdNJ9HED9oji2PujJ8cdtcFNfPLBJvBy3COllHSybu+2XkfJxk8WOOJ6z31aPZbEC+9WddtA6OgEVtKxIHpP0Mm/Ie0sVA8uQrgnVdN5aJZSIFtX2jppMRwwRskMbF96TG+zYwOAJCgAnr456sV0UUOvdmG8mPsV1da60jHIQeitz0rNjhvD1Fz272D4KazqZ8sMeIii99pGnfmejriYHD7u5H+N/RB8s73lXBVDmmkSZyVz7zVv0NZ1xs80F8y0fBARhwu9J+N/Sb2E48AKqLZ802zYiR1rMlX7UdZCW+aRnCjBlI6zzC+A4E9/hXqOCaFKPpE+vd+Sl4lqnnso/v8Agieq2gmvJxEp3VHpO32V/ueQq312sjpanN9e5eLK/S6d3z5V07y8NF6Lit4xHCgVR2cz3k9Zrw1+osvnz2PLPTV1QrjyxWCuNrmlN6WO3B4IN9vFuA9gz+qvScA0+IStffsvJf36FPxW3MlWu7c0Wz7RnT3seRlY/pW/LjH8RWu/i1/Y6aWOr2+f8HLoKu0uXw3PHXbSvzm8kcHKKdxPBeHvOT51Phun7DTxi+r3f7kdbd2tzfd0MnUTVr55MS+ehj4vj6x6lB7+vurXxTX+i1+r7T6fknotL289+iLpggVFCooVRwAAwB5CvEynKb5pPLPSRiorCKa2nbnz99zGd1d/H2sfHG7Xs+C83oi5vF48jzvEuXt3jwQ2ZWpe+Q9Uas59m6Pe1ONWKGla8Wl/v/Q4bDmvT8C6a8UejFAeF7crFG8jHCorOSeoKMn3CspZeAcZ6RujLLJKecjs58WJP86uIrCSNZ+WFo00qRRjLyOqKO0scD3msyeFkwdfaqaEWytIbZP3agE/aY8WbzYk1TzlzSbNpHtsWnRa6Mm4+nOOgQfjB3j5Jve6tlEOaaMM5i0fZvNKkUYy8jBFHaScCrSTwskDsbQmjltreKBPViRUHfgYz586ppPLybCjvlD6d6S5htFbhCu+4H23xjPeE4/n767tJDCciEiM7HtAC70lEHXMcP0z9no43QfFyvDuNbdRPlgEdSmqsmcnbT9YPnukZpAfQQ9FH+BCRnzOW/NVrRDlgjWya/J30CXnmvGHoxr0Sd7Pxb2KB+utOrnsokokv+UBpJo9GrGvKaVUbwXL/FRWnSxzMzLoc5IuSB2nFWTNZ2NqvopLW0ggj9WONR4nGWPiWJPnVNOXNJtm0xtdNZY9H2r3EhGQMRqTxdz6qj4nsAJrNcHOWEYbORbmdpHZ3OWdizHtJOSfbVulhYNZ0lsX0F8y0b0s3oNN9M+9w3UA9DP5ct+aq3UT557GxFAa3aaN7eT3JyOkfKg8wo4KPJQKsK4csUiDLY+TroHhPeOvZDGSPNyD+keRrk1c91ElEuTSF4kMTyyHdSNS7E9QUZNcaWXhEjj3WLSzXd1NcPwMrlsdg6h5DA8qt648sUjWy6/k8aB3Lea7dcNK3RoT9heJI7i/D8lcWrnmXKSiRT5QelTJfpBn0YIxw+9J6R/h3K3aSOI58TEiFat6n3l8Ha0h6URkBvTjXGc49dhnkeVbp2xh7TMJEhtdj2lW5wpH+OVP6Ca1vVVozyslWgdg7khry5VV60hGSfztgD9J8q1S1f8AijPKXHoDQcFnCsNtGEQdnMnrLE8ST2muOUnJ5ZIpf5RWnN6aC0VuEYMsg+83BM94Xe/XXZpIbORGRD9keghd6ThVhlIszuO0JjHlvlRW7UT5YGEdU1VkzwvbgRxvIeSKW9gzU6oOc1Bd7wRnLli34HO1xO0js7nLMSxPaTxNfRoQUIqMei2PISk5SbfeWxsmsAtq0v1pHIz3LwA9u8fOvJ8eucr1X3RX3L7hdajU5eL+xL9JXyQRPLIcKgyf7DvPKqemmV01CHVlhZZGuLlLoigNL6Qa4mkmfm7Zx2DkB5DA8q+gaemNNUa49Ejyltjsm5vvJnqohtNG3N2fReT0Iz3cgR+Yn9NUuva1Otr063S3f98vuWWlXY6adr6vZEAr0BUl5agaPENjFgcZB0rd5cZH8OB5V4Xitzt1Uvht8v5PT6GtQpjjv3+ZsNYNMx2sLSyHlwVet26lFc+k0s9Taq4/v8F4m2+6NMHKRQl9dNLI8jnLOxY+Jr39Vca4KEeiWDys5ucnJ95bmzPQRgtzI4xJNg4PMIPVHnxPmK8hxrVq67ki9o/fv/B6Dh1HZ18z6v7ExqmLAUBX+27Tgt9GPGDh7g9Eo68c38t3h+YVv08OafkYZzHVoay7dgmpZydITqRzW3BHk0nxUfm7q4dVb7iJxRd9cRI53+UDp7pb1LZTlbdPS/G+CfYu77TVhpIYjzeJCR47A9AdPfm4YehbLnxdwVX2DePiBWdVPEceIidEXlysUbyOcKil2PYFGSfYKr0svBM451g0q11czXD+tK5bwB5DyGB5VcQjyxSNbL6+T/oLobF7hhh7h+H/AE04D2tvnwxVfqp5njwJRJPtP1h+ZaOmkBxI46KL8b8MjwGW/LWumHPNIyzk81bGs6w2X6C+Z6NgjYYdh0r/AIn448hujyqpunzTbNiNDt60O8+jg8YJ6CQSMBz3cFSfLIJ7ganpZJT8xLoc2VZmst7QO3KWK3WOa3E0iKFEgfd3scBvDdPHGOI591cctIm8pkuYgWuOuNzpGQPcMN1fUjXIRPAZ4nvPGuiuqNa2MN5Jtso2YPcOl1eIUt1IZI2GDMQeGQeSePreFaL9Rj1YmUiwduGnvm2jWiQ7slwREuPsji/lu+j+aufTQ5p+RJnNUUZZgqjJYgAdpPACrNvBrOwNTtCLZWUFuvNEG8e1zxc+bE1T2S5pNm1EH2/aw9DZLbIcPcN6X/TXi3tbdHhmt2lhmWfAjJnPlhZvNIkUYy8jBFHaWOBVjJ4WWROxdBaLS1t4oI/ViRUHfgcSe8nJ86p5S5nk2HOu3XRrx6VklYehOqOh6juoqEeIK+8VYaWScMeBCXUj2pmuVxo2UvblSHADo4JVgOXIggjjxHbW2yqNi3MJ4LOG30bv/kjvdnTcPbu591cvob8SXMZGpW1a60hpOC36KOKBt8sFyzHdjZhlzwxvBeQFYs06hBvO4TyXJXGSOQ9f9IGfSV3I3MzMvgE9Ae5RVvTHEEjW+pmbOdcv/C7h5ehEodOjIzhgMg5BwescR/ao3VdosZCeDpnVTSz3drFcPH0XSjfVN7ewpPoknA4lcN3ZxVZOPLLBsPTWWEvaTqvrGJgPYa36KSjqIN9Mo06iLlVJLwZz9X0I8mS3VHXdrONomj6RM7y+lgqTzHI5H+9VHEOEx1U1NSw+h36XXuiPK1lGHrHrHc3wLON2FCPRXO6CeAyT6zc/fwrdo9DRpHiO8n3vr/CIajU23rL6I0VvCXdUX1mIUeJOBXfOahFyfRbnJGLk0l3lnbSbHodHwRpncjdVPkpAJ8/ea8vwa3tdZOcurTf1Rd8Qr5NPGK6Jr7FW16ooyf6O2ltFAkZgDOihA29gHAwCRj4e6vP3cBjZa5qeE3np4lrXxRwrUeXdbET07p2a7ffmbOPVUcFXwH8+dW+l0dWmjy1r9+9nBfqJ3SzJkv1G1FZmWe6XdQYZIzzbsLDqHd1+HOn4nxeMU6qHl978PL4lhotA2+exbeH5LSrypeCgFAcw7ZtaPnl+yocw2/0aEci312/Vw8FFWemr5Y58SEmfGy7UB9JTb8gK2sZ+kYcC557int5ZPUO8il93IsLqEjp2CFUVUQBVUAKAMAAcgBVYTPSgKa0tsQkuJpJ5NIAvI5dv+XPMnOP2vIcvKuyOqUVhL6keUn2z7VBdGWxgD9IzOXeTd3d4ngPRycYAA51z22dpLJlLBma56Ee9tJLaOboekwGfc3/RzkjGRz5c+2sVyUZZwZZVX/AA/wCvH/x//wBa6vTPgR5S5dE6PS3hjhjGEjRUXwUY9tccnl5ZIie0rUR9KiFRc9CkW8d3ot/eY4Gc764wMjzNbabVX3GGskP0bsGVJY3lvBIiurMnQY3wDkqT0hwDy5Vulq8rCRjlLnrjJH4wyMHiDQFZax7FLKdi8DPasfqqN5M/gJyPAECumGqnHruR5TRW+wFQfpL4lexYAp9pc/Ctj1j7kOUmmrWyvR9oQ4iM0g5PMd7HeE9UHvxmtE75yM4JvWkyV1tE2aSaUuFlN50SIm4kfQ72OOWOd8cTw6uoV0U3qtYwYayanVbYotrdQ3El0JhE2+E6Hdyw4qd7fPJsHl1VOeqco4wYUS265CRWWvuyuTSV2bhrwRjdVETod7dUfe6QZyxY8uuumrUdnHGDDWTy1I2PLY3aXMlyJ+jB3V6LcwxGA2d85wCeGOeD1Vm3U88cYMJFpVykjUay6t219F0V1GHXOVOSGQ9qsOIPuPXmpwnKDygVhf7A4i2Ybx0XseIP7wy/Culax96I8p+2WwOIH6a8dx2JEqe8s1HrH3IcpO9VNntjYN0kEZMuMdI7FmweeOoeQrRO6U+plIlVajJXGumyG2vZWnjka3lfi5UbyMftFCRg+BGa6K9TKCx1RhojdrsBUMDJfFl6wsG6T+YyHHsra9ZtsjHKXPbwqiqijCqAoHYBwFcRI9KAhGnNnEMzl4nMJPEgLvLnrwMgj24q80vHLao8s1zY/ZlbfwyE3mLwY9hsuhU5mmeTuUBAfeTWy39QWyWK4pfX8EK+FQXtPP0NnrBqUs8UcMDrbxIxYqE3t5sYBJ3hxAzzzzrl0nFZVWSssXNJ7dcYXyN1+hVkFCD5Uvh/JgaA2dC3uI5mn6QId7d6PdycHHHePI4PlXRquNu6mVahjPfn+DVRw3srFNyzj4fyTS9tElRo5FDIwwQeuqSuyVclODw0WU4RmuWS2ILfbLYmOYp2QdjKHx55Bq+q/UFiWJwT8nj8lXZwqDfqyx9Tzt9laD9pcMw+6gX3kmpT/UMvdrX7v+EYjwmPvS+n/wBJPobVC1tiGjjy4+u53j5Z4DyFVep4nqL1iUtvBbHbTo6at4rc31cB1CgFAV9th11FhamKJv8AmZwVTHNF5M/8h3+Fb6KueWX0RhsqPZts1m0gyyygx2gPFuTSY5qnwLch3muu69QWF1IpZOktF6Oit4khgQJGg3VUdQ8TxJ7SeJqulJyeWTMusAUAoBQCgFAKAUAoBQCgFAKAUAoBQCgFAKAUAoBQCgFAKAUAoBQCgFAKAUAoBQCgFAKAUAoBQGt07pXoEykbzStwjiQcXPieCqOtjwHiQKlGOQQPRGzFp7k3ul5BPMxyIVOY4x1KSfWC8sDhzznNbpX4XLDYxgsuKMKAqgKoGAAMADsAHKucyfdAKAU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67602" name="AutoShape 18" descr="data:image/jpeg;base64,/9j/4AAQSkZJRgABAQAAAQABAAD/2wCEAAkGBhQPDxUUERQSFA8VFBcUFhYWFBcYHxYXGRcVGx0UFxQXHzIhHBkvJRUVHzsgIyc1MS0uFioxOjwrNSg3OCkBCQoKDQwOGg8PGDUkHSQvLSkrKjE1LDEpNSwsKTApKis1LzUsLSo1LTA1Li4tNTYqNiwrMDUpNSkzNC41LDUuKf/AABEIACcAoQMBIgACEQEDEQH/xAAbAAEAAgMBAQAAAAAAAAAAAAAAAQUDBAYHAv/EADUQAAIBAwMDAgQDBgcAAAAAAAECAwAEEQUSIQYxQRNRBxQicVJhgSMzQoKR4RUWJDJiwdH/xAAZAQEAAwEBAAAAAAAAAAAAAAAAAQIDBAX/xAAkEQACAQQBAwUBAAAAAAAAAAAAAQIDERIhMUFRkSJxgeHwYf/aAAwDAQACEQMRAD8A9wqu1b1ML6ecZ5x3znj9K19Y10IWggaJtQ9IyJCzYJUHG7Hn7ece1UXRuvzLCzXzBYvU2xySnaxdmIKY/CDnnxgjsvGsINrJeDnqVYqSg7769Ds4M7Ruxuxzj3rJXB2msXw1RxKoW3UZcE4jSEZxKsh/i78+eQcbeOx0vVIrqFZYHWSFxlXU5B8f18YqJwcGrstSqqonZPTts26UqM1mbE0pTNAKUzVT1J1PDp0SyT7tryrCoVdxLtnA/LsTknxQFtSozU0ApSozQE1FM0NAKVV6hPcrcQrDGjW5J9ZicFB4wM/9H9KsxUtFVK7aPqlRmmagsRSlKA8p6k+HUVpqD6rLcTfKR/6h0Xe0plBGEWQdoznyeB9PC8j50vVV6nQlQ1vdW7YZDueMxOxwwbGPUwO3Gdvt29XeMMCCAQRgg85B8EeRXlXxG6bvLOCGPRo/StPV3ulvkSGZmGxmbPMecD2GBn6QMWhOUHlHkzqU41Y4yWjTuer7bUJH0XFyluQIIrjLFzMhP7yLGTESMYPhecAgr2fw06DOkWzK8pkmlbc+0tsUjgCNT+XdsZP2Aqw6e6bCMt1cxQf4o0SpNLGuASO+M+ewJHfA8AV0NVbvsukkrI8906Z7DqOWB3c21/D68IZ2IWVM70XceP42wOMMPatLW9caTWZpdz/J6TaNI6K5CyXDglUbb9gOQcen+dXPxQ0qRore7tkaS6srhJlRASzoWAeMADJyMfoDWLpPpNpdJuFuQ0dzqBmmm3A7kMuQqkHn6QF4+/vQk43RtU067g9bVdSc38uXKpcTRC3znbHGifTkDHcHn387Wn/FCWDRbpvVFzc29x8rDPjIlV+Y5W9yAH8c7RnuasunOqX0q3Sz1GyuTLAPTSaCD1o5kX/aysvOcYHI8c4OQLXqnSDrujusMMtvLvEkSToImLRnjIBOAwJwc+fyoCNP+FiPCGvbm9mvWGXlW5kQI5HIjVTtCjxkHt+lUnxs0CMRW0u6bebmC3I9VtuzbL9QTOBJ/wA+9WunfFKREWO7sNQW+ACskdvvV2/EjbgMHGeffgmsvxe02a506J4InkaG5iuDGAd2xVcEBe+RvHHsD7UBp9Wq+lQQ2enyzC4v7kRCWaV5TEuAGdS+SMDH9Se9ZtZ+GogtGltLm9S/iQyLM1xI/qMoJIkjJ24PPAH99bqYyazaQXthDMl1Y3IkSK4T0zKAEZkUZ5HIHfnaQPGc2qfESW6tngtbC++fkQxlJIdiwlhtLPKTjaMnnz520BzV71dc6gdGlgf0bm4FxA+Cdqv+6aX0wcEgEyqD2OBXZap0l8lpcqwTXLyLJ8yZJJSzlgFDfUMfThc47d650dEy2NxocSq8ogeVp5FUlVZzuYlscLliBnwBXq80IdSrDKsCpHuCMEVaEsZJlKkcouJyvUOqG5tLeOJisl4yAFScquA7nI9uFP3rX/zGw0QyEn11Q25OefUB2bvvj66x9G6PKtwBMrBLRJIoywIDl5G/aL/KMfz18zaFIdR9HY3yjXC3pbH0ghDlM9slwOPauu0E8e2/3xY83Ko1n39P35uTdQPb3GlRF3z+0D5djubEZO7nnknvWBGimvbhNQlljlEhEC+q8S+lztZSpAJPHJq46ltHbUbBlRmRHl3MASFyExuPjtWt1DrUVxHJDJaXLzDcqAw9zyA6v4HY++PekXe39XT3Eo45XfD0nw/SierNS+VW2tRM0Ub8STE5YRoBn6vxnIGceapdS1S0tAs1jdOZUdd8ZmkcSpkbgRJxnHOasZtBuYbeymC+rcWykPFnlkbuoPlgMD/2rS36tjkZVW1ut5IBHoY25OMsc4wO/FFZJY75uHeUnlri3OtdC9+dHsaVsbBSuTXY9C1TufdMUpVTUUpSgFKUoBTFKUAxSlKAYpSlAKilKAUpSgFMUpQClKUBNKUoD//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49154" name="AutoShape 2" descr="data:image/jpeg;base64,/9j/4AAQSkZJRgABAQAAAQABAAD/2wCEAAkGBxQSBhUTEhQVFRUWGB8ZFhcYGR8fGxwYGhkbGh0YHxUaHCghGiExHRwUIT0iJSkrLi4uGSEzODMsNygtLi0BCgoKDg0OGxAQGzIkICY2LywyNDIsLCwsNCwsNywyLCwsLywwLCwsNCwsLDQwLCwsLCwsLCwsLCwsLCwsLCwsLP/AABEIAMoA+QMBEQACEQEDEQH/xAAbAAEAAgMBAQAAAAAAAAAAAAAABAUDBgcCAf/EAE0QAAEDAgMDBwUMCAQFBQAAAAEAAgMEEQUSIQYxQRMiUWFxgZEHFDJTsRYXI0JigpKTocHR0zNSVXKistLhJGPC8BVDc+LxNDU2RIP/xAAaAQEAAwEBAQAAAAAAAAAAAAAAAgMEAQUG/8QAOxEAAQMCAgYIBQQCAgIDAAAAAAECAwQREiEFEzFBUfAUYXGBkaGx0SIyUsHhFSNCUyRiM/E0QwZysv/aAAwDAQACEQMRAD8A7igCAIAgCAIAgCAIAgCAIAgCAIAgCAIAgCAIAgCAIAgCAIAgCAIAgCAIAgCAIAgCAIAgCAIAgK7aSrdDs9USsID44nvaTqMzWkjTjqFZC1HSNau9UIPVUaqocY99Cv8AWR/VtXt/p8PBfE8vpko99Cv9ZH9W1P0+HgviOmSj30K/1kf1bU/T4eC+I6ZKPfQr/WR/VtT9Ph4L4jpko99Cv9ZH9W1P0+HgviOmSnz30K/1kf1bU/T4eC+I6ZKPfQr/AFkf1bU/T4eC+I6ZKPfQr/WR/VtT9Ph4L4jpkp998+v9ZH9W1P0+Hh5jpspsOwnlDnm2iZDVOYWSAtYQ0NtJvbqOmxbbpIWaqomMjVzN3oXU9W5z8Ljq68k9EIAgCAIAgCAIAgCAIAgCAIAgCAIAgCAIAgK/aGsdDgM8zQ0ujie9ocLtJa0kAgEXGnSrIWo+RrV3qhF7sLVU5D76tX6mk+rf+avY/TouK+Kex5fTn8EHvq1fqaT6t/5qfp0XFfFPYdOfwQe+rV+ppPq3/mp+nRcV8U9h05/BB76tX6mk+rf+an6dFxXxT2HTn8EHvq1fqaT6t/5qfp0XFfFPYdOfwQe+rV+ppPq3/mp+nRcV8U9h05/BB76tX6mk+rf+an6dFxXxT2HTn8EHvq1fqaT6t/5qfp0XFfFPYdOfwQpcW2xqKiozSCLTc0NIaOwZvt3rZDE2Ftmp7nnVUfSXYnuXs3J5DCtr5aefO2Gnc4eiXsccvWAJAL9aTR61uFVVE6hSxMp3YkS69e47nsxjArMCinFgXt5wHB40c36QPdZfOTxLFIrD6OKRHsRxaqosCAIAgCAIAgCAIAgCAIAgCAIAgCAIAgCAr9oagR4DPI5jZGsie4xu9FwDSS03B0O7cVZC1XSNRFtmhF62aqnHvdzS/sij8GflL2ehyf2r5+55nS2fQnPcPdzS/sij8GflJ0OT+1fP3HS2fQnPcPdzS/sij8GflJ0OT+1fP3HSmfQnPcPdzS/sij8GflJ0OT+1fP3HSmfQnPcPdzS/sij8GflJ0OT+1fP3HSmfQnPcPdzS/sij8GflJ0OT+1fP3HSmfQnPcDtzTW0wmj+i38pOhyf2rz3nFqmfQhrs2MMdKXGmhF+DWtAHY0NsFvbZqWPHfTyPcrlkXuyT1LOLaqBmHcmzDqbPxleGvN+JAdHYdm7tWd0LnSYletuCZG5jkjhwN28V+JfMqf8AijL/APp4/Af0rVfqPP6K/wDsXnvOmeTTa+F9YKNlO2nBBc0h187wBe/NGuUE9jexeLXU77a1XX7rWQ9+ilYiatqeK3VTpS8s9EIAgCAIAgCAIAgCAIAgCAIAgCAIAgCAICv2hlYzAZ3SszxtieXs3ZmhpJbfrFwrIkVZGo1bLdCL1RGqqnIPdJhP7MP0/wC69jo9T/YeZr4PoHukwn9mH6f906PU/wBg18H0D3SYT+zD9P8AunR6n+wa+D6B7pMJ/Zh+n/dOj1P9g18H0D3SYT+zD9P+6dHqf7Br4PoPEu0mF8mcuGa20u82v12K6lPUXzkOOnht8LMzXTW05ffkLXPA7uwXXoZIh4yxTqt8fkWeIYzQGiayGiLT8aR77uPgbBZoo5EerpHX6k2G6dbxoyLJeK5qQqGupBUgy07nMG9rXWJ6r8B9qukxK2zMlMsET0eiyvunBDPi2L0kk/wVGImDgHEk9ZN/sChAxzE+NbqW1eOR37So1OzPvMmz+N0lPiLZn08hcwhzAx9ucOJPEdXHjpouVDHSMwsslztI10b8crlW2y2Xid4wnEGVGGxzR+jI0OHSL8D1g3HaF85IxWOVq7j6Njkc1HIS1AkEAQBAEAQBAEAQBAEAQBAEAQBAEAQBAV20RjGAVBmDjFyT+UDfSLMpzAajW11ZDi1jcO26EJLYVuce85wL1NZ4j8xezhrOKc9x5mKl4KPOcD9TWeI/MTDWcU57hipeCjznA/U1viPzEw1nFOe4YqXgo85wP1Nb4j8xMNZxTnuGKl4KfHVWB5TaCsJ4DMPbyi6jave5Oe44r6a2SKa8X0hk9GUAntsPparfkiHkKlSrtqIhYYnNhnm7WwR1Ob473ka9jQ4hZ4UlxKsipbciGupX4EbDt3qvsYcKfh3nF6htQWjc1lrk9ZLhYKc2PDaLb1kKVHo6865cEMNZNRGpJjjlYz4oJubdZzb1ONFRqY1upVNr3PVY7Im4m0U2FtoSZI6mSU7gCGsHVcPue23V1qmRJlf8KojfFTTDZsa6z4neCe/PeVhfS39GX/fetPwmK1VxadZ8l+OUppfM4HTFzQZPhQALEjMGWcdLm9j+sT2eFXxPxaxUS2zL7n0FC9MOrvdey3gb6vON4QBAEAQBAEAQBAEAQBAEAQBAEAQBAEBFxWiE+GSwuJDZWOYSN4DgQSL8dVNj1Y5HJuOObiRUND96Gm9fP/B/Qt/6nJwTzMfQY+Kj3oab18/8H9CfqcnBPMdBj4qPehpvXz/wf0J+pycE8x0GPip5k8ktK2MudUTgAXJOSwA3n0F1NJSqtkanmRdRRNS6rkaPNs1E6uLYXSuaXWZe2Y8BuA39C9lqKjLyZceB80+uV0uGFt0vZOJa4/sNBS0rGmaR07hdzRlytH0b9Q6bE9Sy00z53KqJZqeJvrntpY2oub128E5/J52e2CZO10kkr44WA5n6b7bhcd//AJXaqo1VmtS7l3EaBX1CLJJZrE2qVc+zkRqyIXSlpNmXsXHgNAN56Fpaio279u/gYZK9VkVIm3TdxLjFdhIKbDWmaWQ1DxcRty2aOlxyn7N50G4lZYZ3TSLgT4E3+3PsejUvSmhRZf8AkXcmxO3nNdnEgYJsQaqryMc4AaucbWaOndv6Bx8VdUSshbid3GSjknqn4WNS29c8udyHrHNl6WOpyQSyyW9Jxy5b9DbN17VynWV7cUiW53kq2siifghzttXd3F55P9jXjFo6pr3MZGd5A5+hDmgcRYkX4doWbSE8bWLHtVfI2aL18zkkVERvr2e51peCfQhAEAQBAEAQBAEAQBAEAQBAEAQBAEAQBAEAQBAaRt/jf/1mHoMpHiGewnu617GjKb/2u7vc+c03XW/x2d/t917iHs5TNpcLNbMOcdIGniTfXv17gTrdW1T3TyJTs7+eczPQRNpIVq5dv8U54+mZT4fSS12NanVxzSO/Vb/uwA7FrlkZSxZbtnPqYIIpa+oz35qvBOdhP2qxVuQUlPpDFobfGcOviL37Tr0KmjgdfXSfMvknPkadJ1bbJTQ5Mb5rz4rmSsJpmUOG+dTi8r9IYzvFx6R6NPAdZsqp3uqpNTH8qbV557i+liZQw9JmT41+VOeUTrWxS0dNNXYudbucbvcdzR09nABbHvjpYupNh50UU1fP1rtXgnOxC0xzFWQUnmlJo0aSyDe93EX9p7hpvzU8DpXa+bbuThz+dptratkDOi02zevFedvhsPWyWy3LESzAiL4reL/wb7VytrtX8DNvp+Tui9Fa60svy7k4/j1OiMaAwAAADQAbgOiy8FVVVup9YiIiWQ9Lh0IAgCAIAgCAIAgCAIAgCAIAgCAIAgCAIAgCAr8dxMU2GukO8aNHS47h9/YCr6eFZpEYnKGWsqW08KyL3dpzjZ/DnVmM88ki+eV3VfdfpJ08ehe/UzJTxfD2Jz1HyNDTOrKj49m1V54mTarFfOMRDI/0cfMjaOPC4A6dAOoBco4NTHidtXNSWk6vpM2CP5UyT39uotK5ww/AhC0/4iYXkcN7W7rA+IHzis0adLm1i/I3Z18+yG6ZU0dTapv/ACO29Sc5J3qQNlMLa7NUz6Qw66/GcOFuI3acSQNdVfWzuS0UfzO9DLoyka69RN8jfNefHYQsSrZa7GNASXHLGzoHAfeT28FbFGymiz3ZqvPkZqieWuqMt+SJ1c7VLnFqltDh3msBvK4XnkG8XHojo08B1m6yQMWqk10nypsTnnuQ9GqlbQRdGhX4l+ZeeUTrW5H2P2c84l5WUfBNOg/XI4dnSe7ptZXVmqTAz5l8inRWjde7WSJ8Kea+3Hw4nSWizbDQDcvntp9giWyQ+oAgCAIAgCAIAgCAIAgCAIAgCAIAgCAIAgCAIAgOa7d4ryuKck08yLTtf8Y927uPSvodHQYI8a7V9D4/TVXrZtW3Y313+GzxJVZ/gdlxENJ6jV/S1ttR4EN7S4qqP/KqMf8AFuzt5z8DRL/gUaRp879vUnOXipF2PomtD6yb9HCOb1v6uy473DoVtdI5bQM2u9OfIo0TA1qOqpflbs7efNStaJK7HflSO7mtH3AePetC4KWHqTzX8mNEkr6nrXyT8IWO12INaG0kOkUOjvlP436bG/eT0LPRRKt55Pmd6c+Rr0pUNbali+Vu3rX8epJwxgoME85eBy8otC08G/rW8Ce4aXKrmVaqbVN+Vu3nnepdTtSgp9e/53fKnVzmvcmRU4BhT6zFDmJy3zSv46np6Sb/AGngtVTO2njy7ETngYKGkfWTfFs2qvO9TqkELWQhjAA1osAOAC+ac5XLddp9uxjWNRrUsiGRRJBAEAQBAEAQBAEAQBAEAQBAEAQBAEAQBAEAQBAV20GI+b4S+T41rM/eOg/HsBWimh1sqN8ewyVtT0eB0m/d27jn2x2HcvjOZ+rI+e8nieAJ7dewFe5XTaqKzdq5IfLaJp9fUY3bG5r27vfuI+L1bqzHiW65nBkY+Tew7OJPaVZBG2nhz3ZqU1Urq2q+Hetk7Ocy02wqGxU0dFEebGAZD0uOov4l3zh0LNQsWRzqh+1dnZzkbdLSNiY2kj2NzXt5z70MmFjzLZt1Qf00/Ni6m9P+ruaozf5NQkSfK3Ne3nLxJ0ydBpFnX535J2c5+BW7K4WJ8QL5P0UQzyE7jxAJ67EnqBWisnWJmFvzLkhj0ZSpPKr5PlbmvPr1GHG8QfWYxdoJBOSJvVfTvO/v6lOnhbTxWXtUrrKh9ZUfD2InPE6RgGEtpsOEY1dve7pcd/dw7Avn6mdZpFcuzd2H19FSNpokYm3f2lks5rCAIAgCAIAgCAIAgCAIAgCAIAgCAIAgCAIAgCAIDn/lFxHNWsgB0YMzv3nbvBv8y9zRcNmLIu/Lu59D5bT1Rie2FN2a9q7PL1PD/wDCbFAbpKo9+Qj2Zbd711P36u+5nr/36HF/xNHW/lJ6f9epi2LgbGyWskHNhaQ3rcRrbrsQPnqde5XK2Bu13pz6FeiI2xo+qfsamXbzl3lZhVK6sx4B2udxdIfk7z2dA7QtEz208N03ZIY6aJ1bVfFvW69nOSEja/EeWxctZ6EXMYBu03kDt07AFChh1cV3bVzUt0rU66fA3Y3JPuT8cPmezzKVv6SXnzEdHR4i3Y09Kop/8idZl2JknPO01Vi9DpW0zfmdm7ny7EJPk9wi7zUvG67Y+34zvu8VXpOosmqTtX7Jz1FugqPbO7sT7r9vE3teKfTBAEAQBAEAQBAEAQBAEAQBAEAQBAEAQBAEAQBAEB5keGxlxNgBcnqC6iKq2Q4qoiXU5NA01m0Yv/zZLnqbvI7mj7F9O5Up4Mtyef8A2fCsRaysz/kvl+EJe3FdymNFjfRiGQAbr73fbp81VaOiwQ4l2rn7GjTM+sqMCbG5e/t3EzaU+bbPQUg0c4cpL7bfSv8AQCqpP3p3zbtic9nqaNIr0aljpk2rmvPb6HzAj5rsxNVbnyfBxey478x+YlT+/UNh3JmvPO05Rf4tG+o/k7JOe30IexdAJMV5R/6OEZ3E7rj0fvPzVdXyqyPC3a7L356zPoiBJJ9Y75W5r9vfuIdXM+sx0kb5X2aOhu4eA396tY1tPDnuQzyvfW1WX8lsnUn4TadWoaVsVI2NnotAA/Ht4r5mR6vcrl2qfcRRNiYjG7EM6gWBAEAQBAEAQBAEAQBAEAQBAEAQBAEAQBAEAQBAEBRba1nJ7PvtvfZg+dv/AIQ5bdHx4506s+e883S82qpXcVy8dvlc1bYWMMM9S7dFGbdp1PfYW+cvS0iquwRJvU8TQrUZrKh2xqfn7eZW7NUxqNomZtecZHns52vabDvWirekUC27EMmj41qKtqu44l9fNRtJUmo2ifl153JsHYcot2m570pGJDAl+1TmkJFqKtUbxwp6ealhttII+RpWHmwsBPW4i2vXYX+cqNHtV2KZdrl556jXph6RpHTN2NTz59T0/wDw2xIG6Sqdfryfha301xP3qvqZ68+hJf8AF0db+Unp/wBepn8nWH5qt85GjBlb+87ee5unzlDSk1mpGm/PnncT0DT4numXdknau3y9Tf14Z9SEAQBAEAQBAEAQBAEAQBAEAQBAEAQBAEAQBAEAQBAaJ5Sar4aKIcAXkdug9jvFe1olmTn9x8z/APIJc2R9/t9yLJ8DsABudPJc9l7+FmN+krE/crV4NTn1KnfsaLRN7158k8xsd8FhlVU8WsysPyt9vHk12u/ckji4rdefE5on9qGWo4JZOfAg7E0nKbQMvujBee7QfxFp7ldpCTBAvXlz3GbQ8OsqkVd2fPeRat5q9oTb/myWafkk5R4Nt4KxiJBBnuTnzKJVWrq1t/Jbd2xPIsNuqkHFxE3RsLA0Dhci5+zKO5UaOYqRY12uW5q01KizpG3Y1ETnyN22VoeRwKNttSM7u12v2Cw7l49ZLrJnL3eB9Jo6DU0zW79q9qluspuCAIAgCAIAgCAIAgCAIAgCAIAgCAIAgCAIAgCAIAgOWba1GfaOT5NmjuAv9pK+l0ezDAnXmfFaYkV9W5OFk57ydt0cjaanH/Li177NH8p8VTo74scnFefU06aVGJFCn8U/H2PlX8FsDG3cZpMzuy5IPg2NGfuVrl+lOfVRL+zoxrd71vz4IfNmPgtnqufccvJtPQSPxczwSs+OeOPv58FOaN/apJpu5O3lUMGwlOHY8HHdGxz+r9X7ye5WaSfaGyb1sVaEjxVOJf4oq/b7ldTtNVtAL3+Fluf3S658BfwV7l1EHYhkYnSqvP8Akvl/0dfC+VPvQgCAIAgCAIAgCAIAgCAIAgCAIAgCAIAgCAIAgCAIAgOSw/DbVDiHz37i+/sX1Dv26bsb9j4Zn71d2u8rkjbifNtHJ8kNaPog+0lV6ObaBOu5Zpl+KrcnCyc+JM235kFLD6uLXvs2/wDCVVo/4lkk4rz6mjTPwNih4J7J9j5VfB7ARjjLKSewF2v8LEZ8da5eCc+ol/b0W1PqX39kPmzXwezdZN0tEYPQSCPa5q7V/HURM7+fAaO/bpJpe7nxMewFPm2gDv1GOd3mzf8AUVLSb8MFuK/n7Feg48VTi4Iq/b7nTF86fYhAEAQBAEAQBAEAQBAEAQBAEAQBAEAQBAEAQBAfCUB4dO0b3NHeFLC7gRV7U3mOSrbyLi1zTlaToQdwXUjddEVCKyNwqqLsOY7Fx32ki6sx8GO++y+jr1tTu7vU+M0Q29Yzv9FMWJ/C7UPB+NOW92fL7FKL4KZF4JfyIVH7tc5F3ut52J238t9oSP1WNHtd96p0Y20HaqmnTjr1VuCJ7/czbW83BaKP/LuR15Wf9yhRfFLK7r9yzSl208DOr7IfPQ8n3/Vm9h/7F35q7sTn1OZR6K/+zuf/AMk3ybtA5eRxAADRc7vjE6/RVOlVVcDU6zRoBERJHr1fc3ZtSw7ntPeF4+Bybj6NJGrvQyNcDuIXLErop9XDoQBAEAQBAEAQBAEAQBAEBgnqQ34r3Hoa0n7bWU2sxb08St0iN3L4KV02MyD0aWd3aGgfzH2K9tM1dsiefsZXVb0+WJy+HuQJccrPi0RHa6/sAV7aWm3y+RldW1n8YPMhSYtiZ3U7W9jT971ckFEn8/P8Gd1XpNdkaJ3fkiyVeKk+i8dQYz7xdWJHQJv81KHS6WXdbuaRZG4o7fy/cQPZZWotCnApcmlXbcXknoR3UGInf5we15/qU0lo02YfD8FS0+kl24vH8mF+C1p3xyntP91NKmmTYqFa0Veu1HeP5MXubqvUP+z8VLpkH1IVfplX9Cnz3N1XqH+A/FOmQfUg/TKv6FNg2YwieOgq80bmudFlYDxNnaDvssNXURPfHZ10Rc/I9bR1HPFFNibZVSyduZ52MwWaLGs8sbmtDDqek2/uu19TE+LCx11uR0TQzxVGKRtkspEo8CqPdEyR0Tg3lg8k23Z8196tfVQ6hWo7O1vIoioKnpaSKzLFfzue9qcEqJceleyJzmm1iLa2Y0dPUuUdTCyFrXOz/JLSVDUS1LnsZdMvRCbtlhM0tTEIo3OayIC4tvudN/QAqaCoiY12N1lVTRpaknlexI23REPOJYPMdkaeFsbi9ri5zdLi5ef9S7FURdKe9Vyt7exyooploY4mtuqLdfP3GH4POzZCojMbhI97bN4kAs1/m8ElqInVTHYskT3EFHOygkZh+JVTLqyNf9zdV6h/2fit3TYPqQ8n9Mq/oUe5qq9Q/wCz8U6bB9SHf0yr+hT2zAawbopB2H+64tVTrtchJtBWt2NXxMzcMrxubOOx5/qUFnpF2qngWJS6RTZi8fyZW0uJA6Gp+mfYXKKyUS/T4E0h0mn1eP5JDDig3ct35T7VWvQV4eZcn6snHyMzKrFQdzz2sZ+CisdAu9PFSxJdLJuXwaSWYpig3wA9rfwcFWsFCv8ALz/BclTpRP8A1p4fkkxY1iHxqQHsuPa4qtaak3Sc+Ba2s0h/KH7fdSVHjtVfnUL+0PHsLfvVS0sG6VPAvbW1X8oF8UJkWMvPpUtQOwNP+pVLTt3SN8/Y0Nq3rtid5e5Pgqw74sjT8ph9u5UujVN6eJobKjtyp3KSFWWhAEAQGuY/tQYcUZS08Dqmoc3PkDgxrWXtd0jtBuP9ri+mKnxNV7nWbs4+RTJLhdhal1JmA4rNMHielkpnsto5zXMde/oyN9K1tdOIUJY2tthdckxyu2pY1/CttaqpoRNBhr3sN7ETxjUGxFnAHf1LRJSxxuwuksvYpUyd70ujfMvKLaEP2omonRljo2CRrs1w9htcgWFrEgePQqHQ2iSRF25dhYkl3qw+nHwdrPMmszERcrJJm0aL2DcttT6PEaOXNT+1rFXfY7rPjwd5RYVtrVVNCJYMNe9huARPGNRoRZwB3rRJSxxuwuksvYpUyd70ujfMsdp9sGUOJU8crCWzek/NYMALQSRbUa34blVBTLK1ytXYSlnSNyIu8n1eOBm0sNJkvyzHvz33ZBe2W2vioNivGr77CayWejeJQVm2tTFWxxPw54fMXCIcsznZbE6gWGhG+29aG0sbmq5JMk25KVLO5FRFbt6ywq9qJIaSmdPTOjfUVDYOTMgJZmJAeXNFj02VTadHK5GuuiJfYTWVWol02rYm47jwpq+mjLC7ziTkwb2y7tbW139ShFDja5b7EuSfJhVE4lrUS5KdzrXygm3YLqpEutia5GpYJtfU1UEckeHvMUhtynLMsAHZXOykA6EO4cFrlpmRqqK/NOpSiOZz0RUbl2mSr2um/wCOT08FE+cwZc7mytbo9ocOa4dosL7lxtM3A17n2v1HVmdiVqNvYuNmsejrcO5WMObZxY9jxZzHttdpHeD39ypmhdE7CpOORJEuhWYFtmyp2jlpRGW5M2SQnSTk3hjrC3T1ncrZaVY40ffb5XIMnRz1bYbZ7Ytw6aEOjMglzXIdbKGllzaxv6X2JTUqzotltYTTpFa6bTNtntW3D6BkhZypkdlDQ62gaSXXsdNw+cuU1OszlS9rHZpkiS562g2mFNs9HVCMyCQsAaHW/SC451iuRQayRWXtt8jskuBmKww3GauSciWgdC0NJDjMxwLhubZtzr0o+KNEyffuUNe9drbd5GpttGO2KdiHJkBt7x5tcwfkDc1uN2ndxUlpVSbVXIpOmq1h8n21Y3YkYhyZINgI82ublMhGa3Czju4LqUqrPqrnNemq1hnxfagxVzKaGndUVTmcoYmuDWsb0uldoNdN3hcXjHTo5qvc6zdl/wAEnzWXCiXU9YDtNy2Ivpp4XU1SxucxucHBzD8ZkjdHcP8AYNuS0+BqPat28RHLiXCqWUgP2ymNfPHDQyTNp3lj3NkbfTiGEXOg3C6sSlbharn2v1Edc66ojb2JU+2UXuNdiETHPYLcwnK65eGFpOoBBN+N+9RSldrtUu06s7Uj1iHvF9qhCaZkcRlnqbFkQdazSLl7nWNgOm3AngVyOnxYlVbIm86+bDZES6qbENyzFx9QBAEAQGp7T7KSzYu2rpKg09Q1mQki7XN1IBHDfxBGg00WuGoa1mre26GeWFXOxtWymPY/H6mTFKijrWs5aAA54/Rc1wB1HTq08N+4W17UQxta2SPYvEQyOVysftQo/JbSVh2ehdHURsgEhzRmK7iA/nDlL6X14aXV9c6JJFRW58blVKj8CWXItttB5ttTQ1w0bn83mPDJJfKT1Al58FVTfHE+LvTuLJvhe1/d4nvydt5aSrr3b6mYiP8A6MXNZ94+aFyr+HDF9Keain+LFJx9EKXyW0lY7Z6F0dRGyASHNGYruID+cOUvpfXhpdXVzokkVFbnxuV0qPwJZciftvQNqNtaKB/oyxVDD1XiNj2ggHtCrpnqyF7k3K31JTtxSNbxuVGy9c9+11FDP+npmTwSdeRvNd1gttrxsSrp2IkT3N2OsqFcTlWRrV2pdDYdsf8A5xhX7838saz0/wDwS933Lpf+VneY/Ki1xZQhjg15rIw1xFw1xvZ2XjY2NuK7Q2+O/wBKnKm/w24oVm0NHVR7R4d51UtnBqRlDYgzKbtubgm6tidGscmBtsuNyEjXo9mJb58DoeI/+3yfuO/lK85vzIbF2Gi+Sylqvc9TPFQwU/wnwPJc79JIP0ub9bnbupb650escmHPLO/ZuMtKjsCLfIq8RxGrptq8VmpGxODORMoeHFwZyfpNAcBpzib8Owq1jI3xRNffO9vErc57Xvc3qL3CnR4f5Ppqlk3LOkDpuVtYOlks1oy/F52UEdN924Z5LzVCMVLWyt1IWstHErr33mn0te2lhw2QQ1MZp3ETvkiLWFs555znfa7rX3rY5iyLIl0W+yy55bDOjsCMWy5bcuJtG21D51thHTcfMpnDqc+7Wn6QHgstM/Vwq/8A2TyL5m45MPUprTKs4jh4cdRR4bIXX38u5ro9e1rA5asOodb6nJ4bfuUYtal+DV8S42plLvJRRkHW0Av1htvaFRAlqt/eWyr/AI7e43fBKWrZI7zqojmBAyhkeSx4k6m/BYpHRr8jbd9zUxHp8y3ObSNLK2XDRuficbsv+S8cp9gYwr0kzak3+q+KZGLYqx/7J4HynYXVcWGH4mJvdl/yY28pu6CHOP8A4RckWb/VPFcgmapH/t5G0bPaeVHEA70jHGW9bA1gNur0R2rLN/4sdusuj/539x5xvXytUOX0hC8vt+plltfqvfvK7F/4j78U+wf/AOQ23BTXpMVq6WuxKWmEXJCptM5zXOewG4EjWhwBA678OF7aEjikbG1972y4dhSr5GK9W7LlpjuEx0vkfkjik5VpDH8puDy+aM5gOAtbuCqikWSsRXJbb6KSlYjKZUTq9UPuyDxDtm9tVrNPCw0sp9ExBo+CaPikW78pPEX5UJihRWbEVbp18SUXwyqjtq7OzgdHXnGwIAgCAICgxbZt0uImaOrqYHEBpax4yEDd8G4EA9a0Rzo1uFWovqVOjut0VUM2z2zkVIJC10kkkpvJLI7M9xG65sBYXOllGWd0lr5ImxE2HY4kZe28o6PydthpwyKur42Dc1koaNd5sGWWh1crlu5jV7ipKVE2OXxNhx3A2VeCOppS7K4N5wtmu0gh1yN9x9pWaKVY342l0kaPbhUkYRhzKfC44I75Y2hoJ3m3E24k3PaVGR6vcrl3nWtRrUahq1H5O2w04ZFXV8bBuayUNGu82DLLW6uVy3cxq9xQlKibHL4l9PgLH4zT1Je8vpmua0XFnZ25SXaXJtroRqs6TKjHMtkv2LVjRXI7gYXbLw+6oV4Lmy5cpaLZXc0tzEWvfLYb/ihd6Q7Varcc1TdZrN5IxPA2T4tTVDnPDqYuLALWOcAHNcX4DcQosmVjHMTf9iTo0c5HcD5j+Cx1LoDI9zeRmbKzKQLubuBuDp2WK7FK6O9k2pYPYjrX3Zn3GMCZU1tPI9zwaeTlGBtrE6aOuDppwsuRzKxHIm/IPjRyoq7iwqGh0RYTbMCOvUW0VaZZklIWz2Dso8GZTxuc5jM1i+2bnOc83sAN7jwVk0qyvV67yLGIxuFDHQ4FHHjFRUBznOqcmdrrFoyNyiwtfdvuSjpnOY1nD7hGIjldxKj3BwDCTTcrNyHLCYRktsN/wVy2+Tcbb7i99Te7pj8eOyXtb89pX0duHDu2l5tBg8dZhD6eW4a+1y21wQQ4EEg8QFRFKsT0e0skYj24VItHs6xmMsqeUkfIynFOMxbYtBvnNmjnE36tdym6dVYrLZXucSNEdi6rGLC9k4IIqprC7/FFxkvbmh2bmtsNwzOte+9dkqXvVqr/ABONha29t5jqtj4pNmI6EyS5IyCHAtz80ki5y249HBdbUubKstkuvgcWFqswHrCNlzBiDZDW1str/Byy5mG4I1bl16e0JJUY22wNTsQMhwrfEq9qnqfZSF21ra8ucJGi2XTKTlczMdL3sengFxKhyRLFuCwtWTWbxBspC3ax1eHOMjhbLplBytZmGl72HTxKLUOWJItwSFus1m8yY5szHUVrJw+SCdgs2WIgOy/quBBDm6nQhcinVjVba6LuUk+JHKi7FGBbMx01Y+YvkmnkFnSykF2XTmgAANboNB0DoCSzq9EbayJuQ4yJGqq7VMmH7OxRS1Ju54qnF0jX2LdQQWgADSxO+64+Zzkb/rsOpGiX6yCzYyIbKvoDLMYnG4JLc7RnD8rTltbMOIO89VrOlO1qS2S5DUN1ervkSMb2WiqqKFjnSMdAQYpWEB7S0Aby0jg07t4HQoRVDo1VU37U3EnxNeiX3F4wWYATc239PXoqC09IAgCAIAgCAIAgCAIDiGBYXh/vfvnlcxlW0SGNwlIkztvyYEYdrrbh+K9yWSfpGFubct2XWeWxseqxKuee8tsbcJsHwc4hbK5zuVLyRdlm2c51wQS3KSetUxfC+XVdxa/4mx6wsNkhDHt66PDXE0fIXmAc50YlubWc4nW2Xj+t0G1dRiWBHTfNfLjYlFhSW0ey2faetjsJixWCatrWmYySubE1zjljiAFmtaCADrv6r7ybqiR1OqRx5WTPrU7CxJUV78/Y+7P4u+ihxOnJMjaIF8GY3Ia5ri2MnoFmeJ6guSxpKsb9mLJfcRvVmNv07DFhGA0L9nY6rE3tdNUjOZZZS066taznACzbaD2WAlJNMkishTJNyJ6hkbFYjpNqkryimI+TxnJP5SIPja1+fPcNOW5fc5jodVCjxJULdLLmdqFTVZLlkVsEVJFtnRtwh1y5zvOWxvc+PkhbVxJI3F1uu3G17VWR0L1n7rpZblaIxsjdV39hZeUamdXYvDQM+LFJUP7Q0si/jJB6nKqjckTFlXiie/kWVCLI5I07fYtsBxzlvJ0Kgm7mU78545o2kE9+W/eqpYcNRg6/UsjkvDiXh6Gp+TKt8yo6lkno+bsrGDpbks/7cje5a61utVqpxVvsZ6Z2BFReFzN5JonR41MJDd88EdQT053Odf8AjHio16o5iW2IqodpUVHLddqIpFwmoMflMfU/ElqpaR56w1uQd7g36KnI29MjN6Ijvci1VSbFuVVQ+icy+VBlXfmCqdSs/wDzhynXoJeT3lLYaVY99sXip26rPjvle3kSNuBRe+K3/iFuR80H6/p8o+36Pnbs3Uo0ut6P+1tv1cE4nZ9Xrk1my3X9jdtjqajZgodQC0Eji8Hn6uHMJ+E5w9C3csNQ6VX2l2p2fY0woxG/Bs7/ALl4qC0IAgCAIAgCAIAgCAIAgCAIAgCA0Lya7MRDZuN1TSME4e7WWIZxZ3NPOF+xehW1DllVGOy6lyMlNEmBMTc+wn7aUD5cdw+0bpGNmdylmlzQ0hvpaWA371VTvRrJM7LYnM1VczLeYdnKSWg2lkpBHI6jlvLA8NJbE8+lE51uaNDa56N5cVKZzZo0kv8AEmS9fWcjasb1Zb4VzTq6iFs++XCTNTSU1RNCZDJTyQM5S7XAcxwBu0iw37yTwsTOVG1Nno5EXYt8u8jHeG7VRVTdbMkbP7NyTU1fLVNMT667WsOro47ODSflajT5I3XIEZZ2tVjWZ4fNTscSqjld/Ir4KmWLZnzGrw+eWWJjmRPjiEsR0LWPD/imxHXYdwsVrXSa1j0RFzW62XrIoqtZgc1VVOq6HnE8FqG+SuCAwvMzXtLo2jM4DlHO3NvwI7F1krFqnOvl+Djo3JAjbZls+gkoNsWyU8T3UtXpOyNpIilG6XKBzWm+vD0vkhU42zQ2cvxN2dacCzCscl2pku3t4kLD9mpK3H6uqmkq6W8nJRCNxic6JgAzatuWnmnTS996sfO2KNjGojsrrfPNSDYle9z1VU3cCJRYZPS4RitE2OaRhaXU78hOflGZXAOAs51sl7cQ7RSdIyR8Ul0Rd/VYi1jmNezNeHeR9pdmqh2F4cIWPDn07KWos0ktaeTPOFuaAeUuTuUoZ2I6TEu9XJ5nJY34WW4WU2aDD3x+UoPbG4QmiDM4acgc2TRubdfK0adazK9FprKueK/kXo1UmvbKxrowSd2xtU8RSCcVzqqFpYcxIczUNtc83PbpWjWsSZqXyw4VKcDtW5bZ3uhmOBTRbPYVaOR0jatks1mkubyhL3lwA0sLNJPQua1rpJc8rKid2w7q3IxnG91J2PyyU/lFbUimqJ4/NRHeGMu5xkcbX0G7r4hQiRr6fBiRFvfNeolIqtmxWVUtuNpwHFjU07nGnngyutlmZlJ0vcC5uOCySx4FtiRew0MfiS9lTtLRVEwgCAIAgCAIAgCAIAgCAIAgCAIAgCAIAgCAIAgCAIAgCAIAgCAIAgCAIAgCAIAgCAIAgCAIAgCAIAgCAIAgCAIAgCAIAgCAIAgCAIAgCAIAgCAIAgCAIAgCA//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56" name="AutoShape 4" descr="data:image/jpeg;base64,/9j/4AAQSkZJRgABAQAAAQABAAD/2wCEAAkGBxQSBhUTEhQVFRUWGB8ZFhcYGR8fGxwYGhkbGh0YHxUaHCghGiExHRwUIT0iJSkrLi4uGSEzODMsNygtLi0BCgoKDg0OGxAQGzIkICY2LywyNDIsLCwsNCwsNywyLCwsLywwLCwsNCwsLDQwLCwsLCwsLCwsLCwsLCwsLCwsLP/AABEIAMoA+QMBEQACEQEDEQH/xAAbAAEAAgMBAQAAAAAAAAAAAAAABAUDBgcCAf/EAE0QAAEDAgMDBwUMCAQFBQAAAAEAAgMEEQUSIQYxQRMiUWFxgZEHFDJTsRYXI0JigpKTocHR0zNSVXKistLhJGPC8BVDc+LxNDU2RIP/xAAaAQEAAwEBAQAAAAAAAAAAAAAAAgMEAQUG/8QAOxEAAQMCAgYIBQQCAgIDAAAAAAECAwQREiEFEzFBUfAUYXGBkaGx0SIyUsHhFSNCUyRiM/E0QwZysv/aAAwDAQACEQMRAD8A7igCAIAgCAIAgCAIAgCAIAgCAIAgCAIAgCAIAgCAIAgCAIAgCAIAgCAIAgCAIAgCAIAgCAIAgK7aSrdDs9USsID44nvaTqMzWkjTjqFZC1HSNau9UIPVUaqocY99Cv8AWR/VtXt/p8PBfE8vpko99Cv9ZH9W1P0+HgviOmSj30K/1kf1bU/T4eC+I6ZKPfQr/WR/VtT9Ph4L4jpko99Cv9ZH9W1P0+HgviOmSnz30K/1kf1bU/T4eC+I6ZKPfQr/AFkf1bU/T4eC+I6ZKPfQr/WR/VtT9Ph4L4jpkp998+v9ZH9W1P0+Hh5jpspsOwnlDnm2iZDVOYWSAtYQ0NtJvbqOmxbbpIWaqomMjVzN3oXU9W5z8Ljq68k9EIAgCAIAgCAIAgCAIAgCAIAgCAIAgCAIAgK/aGsdDgM8zQ0ujie9ocLtJa0kAgEXGnSrIWo+RrV3qhF7sLVU5D76tX6mk+rf+avY/TouK+Kex5fTn8EHvq1fqaT6t/5qfp0XFfFPYdOfwQe+rV+ppPq3/mp+nRcV8U9h05/BB76tX6mk+rf+an6dFxXxT2HTn8EHvq1fqaT6t/5qfp0XFfFPYdOfwQe+rV+ppPq3/mp+nRcV8U9h05/BB76tX6mk+rf+an6dFxXxT2HTn8EHvq1fqaT6t/5qfp0XFfFPYdOfwQpcW2xqKiozSCLTc0NIaOwZvt3rZDE2Ftmp7nnVUfSXYnuXs3J5DCtr5aefO2Gnc4eiXsccvWAJAL9aTR61uFVVE6hSxMp3YkS69e47nsxjArMCinFgXt5wHB40c36QPdZfOTxLFIrD6OKRHsRxaqosCAIAgCAIAgCAIAgCAIAgCAIAgCAIAgCAr9oagR4DPI5jZGsie4xu9FwDSS03B0O7cVZC1XSNRFtmhF62aqnHvdzS/sij8GflL2ehyf2r5+55nS2fQnPcPdzS/sij8GflJ0OT+1fP3HS2fQnPcPdzS/sij8GflJ0OT+1fP3HSmfQnPcPdzS/sij8GflJ0OT+1fP3HSmfQnPcPdzS/sij8GflJ0OT+1fP3HSmfQnPcPdzS/sij8GflJ0OT+1fP3HSmfQnPcDtzTW0wmj+i38pOhyf2rz3nFqmfQhrs2MMdKXGmhF+DWtAHY0NsFvbZqWPHfTyPcrlkXuyT1LOLaqBmHcmzDqbPxleGvN+JAdHYdm7tWd0LnSYletuCZG5jkjhwN28V+JfMqf8AijL/APp4/Af0rVfqPP6K/wDsXnvOmeTTa+F9YKNlO2nBBc0h187wBe/NGuUE9jexeLXU77a1XX7rWQ9+ilYiatqeK3VTpS8s9EIAgCAIAgCAIAgCAIAgCAIAgCAIAgCAICv2hlYzAZ3SszxtieXs3ZmhpJbfrFwrIkVZGo1bLdCL1RGqqnIPdJhP7MP0/wC69jo9T/YeZr4PoHukwn9mH6f906PU/wBg18H0D3SYT+zD9P8AunR6n+wa+D6B7pMJ/Zh+n/dOj1P9g18H0D3SYT+zD9P+6dHqf7Br4PoPEu0mF8mcuGa20u82v12K6lPUXzkOOnht8LMzXTW05ffkLXPA7uwXXoZIh4yxTqt8fkWeIYzQGiayGiLT8aR77uPgbBZoo5EerpHX6k2G6dbxoyLJeK5qQqGupBUgy07nMG9rXWJ6r8B9qukxK2zMlMsET0eiyvunBDPi2L0kk/wVGImDgHEk9ZN/sChAxzE+NbqW1eOR37So1OzPvMmz+N0lPiLZn08hcwhzAx9ucOJPEdXHjpouVDHSMwsslztI10b8crlW2y2Xid4wnEGVGGxzR+jI0OHSL8D1g3HaF85IxWOVq7j6Njkc1HIS1AkEAQBAEAQBAEAQBAEAQBAEAQBAEAQBAV20RjGAVBmDjFyT+UDfSLMpzAajW11ZDi1jcO26EJLYVuce85wL1NZ4j8xezhrOKc9x5mKl4KPOcD9TWeI/MTDWcU57hipeCjznA/U1viPzEw1nFOe4YqXgo85wP1Nb4j8xMNZxTnuGKl4KfHVWB5TaCsJ4DMPbyi6jave5Oe44r6a2SKa8X0hk9GUAntsPparfkiHkKlSrtqIhYYnNhnm7WwR1Ob473ka9jQ4hZ4UlxKsipbciGupX4EbDt3qvsYcKfh3nF6htQWjc1lrk9ZLhYKc2PDaLb1kKVHo6865cEMNZNRGpJjjlYz4oJubdZzb1ONFRqY1upVNr3PVY7Im4m0U2FtoSZI6mSU7gCGsHVcPue23V1qmRJlf8KojfFTTDZsa6z4neCe/PeVhfS39GX/fetPwmK1VxadZ8l+OUppfM4HTFzQZPhQALEjMGWcdLm9j+sT2eFXxPxaxUS2zL7n0FC9MOrvdey3gb6vON4QBAEAQBAEAQBAEAQBAEAQBAEAQBAEBFxWiE+GSwuJDZWOYSN4DgQSL8dVNj1Y5HJuOObiRUND96Gm9fP/B/Qt/6nJwTzMfQY+Kj3oab18/8H9CfqcnBPMdBj4qPehpvXz/wf0J+pycE8x0GPip5k8ktK2MudUTgAXJOSwA3n0F1NJSqtkanmRdRRNS6rkaPNs1E6uLYXSuaXWZe2Y8BuA39C9lqKjLyZceB80+uV0uGFt0vZOJa4/sNBS0rGmaR07hdzRlytH0b9Q6bE9Sy00z53KqJZqeJvrntpY2oub128E5/J52e2CZO10kkr44WA5n6b7bhcd//AJXaqo1VmtS7l3EaBX1CLJJZrE2qVc+zkRqyIXSlpNmXsXHgNAN56Fpaio279u/gYZK9VkVIm3TdxLjFdhIKbDWmaWQ1DxcRty2aOlxyn7N50G4lZYZ3TSLgT4E3+3PsejUvSmhRZf8AkXcmxO3nNdnEgYJsQaqryMc4AaucbWaOndv6Bx8VdUSshbid3GSjknqn4WNS29c8udyHrHNl6WOpyQSyyW9Jxy5b9DbN17VynWV7cUiW53kq2siifghzttXd3F55P9jXjFo6pr3MZGd5A5+hDmgcRYkX4doWbSE8bWLHtVfI2aL18zkkVERvr2e51peCfQhAEAQBAEAQBAEAQBAEAQBAEAQBAEAQBAEAQBAaRt/jf/1mHoMpHiGewnu617GjKb/2u7vc+c03XW/x2d/t917iHs5TNpcLNbMOcdIGniTfXv17gTrdW1T3TyJTs7+eczPQRNpIVq5dv8U54+mZT4fSS12NanVxzSO/Vb/uwA7FrlkZSxZbtnPqYIIpa+oz35qvBOdhP2qxVuQUlPpDFobfGcOviL37Tr0KmjgdfXSfMvknPkadJ1bbJTQ5Mb5rz4rmSsJpmUOG+dTi8r9IYzvFx6R6NPAdZsqp3uqpNTH8qbV557i+liZQw9JmT41+VOeUTrWxS0dNNXYudbucbvcdzR09nABbHvjpYupNh50UU1fP1rtXgnOxC0xzFWQUnmlJo0aSyDe93EX9p7hpvzU8DpXa+bbuThz+dptratkDOi02zevFedvhsPWyWy3LESzAiL4reL/wb7VytrtX8DNvp+Tui9Fa60svy7k4/j1OiMaAwAAADQAbgOiy8FVVVup9YiIiWQ9Lh0IAgCAIAgCAIAgCAIAgCAIAgCAIAgCAIAgCAr8dxMU2GukO8aNHS47h9/YCr6eFZpEYnKGWsqW08KyL3dpzjZ/DnVmM88ki+eV3VfdfpJ08ehe/UzJTxfD2Jz1HyNDTOrKj49m1V54mTarFfOMRDI/0cfMjaOPC4A6dAOoBco4NTHidtXNSWk6vpM2CP5UyT39uotK5ww/AhC0/4iYXkcN7W7rA+IHzis0adLm1i/I3Z18+yG6ZU0dTapv/ACO29Sc5J3qQNlMLa7NUz6Qw66/GcOFuI3acSQNdVfWzuS0UfzO9DLoyka69RN8jfNefHYQsSrZa7GNASXHLGzoHAfeT28FbFGymiz3ZqvPkZqieWuqMt+SJ1c7VLnFqltDh3msBvK4XnkG8XHojo08B1m6yQMWqk10nypsTnnuQ9GqlbQRdGhX4l+ZeeUTrW5H2P2c84l5WUfBNOg/XI4dnSe7ptZXVmqTAz5l8inRWjde7WSJ8Kea+3Hw4nSWizbDQDcvntp9giWyQ+oAgCAIAgCAIAgCAIAgCAIAgCAIAgCAIAgCAIAgOa7d4ryuKck08yLTtf8Y927uPSvodHQYI8a7V9D4/TVXrZtW3Y313+GzxJVZ/gdlxENJ6jV/S1ttR4EN7S4qqP/KqMf8AFuzt5z8DRL/gUaRp879vUnOXipF2PomtD6yb9HCOb1v6uy473DoVtdI5bQM2u9OfIo0TA1qOqpflbs7efNStaJK7HflSO7mtH3AePetC4KWHqTzX8mNEkr6nrXyT8IWO12INaG0kOkUOjvlP436bG/eT0LPRRKt55Pmd6c+Rr0pUNbali+Vu3rX8epJwxgoME85eBy8otC08G/rW8Ce4aXKrmVaqbVN+Vu3nnepdTtSgp9e/53fKnVzmvcmRU4BhT6zFDmJy3zSv46np6Sb/AGngtVTO2njy7ETngYKGkfWTfFs2qvO9TqkELWQhjAA1osAOAC+ac5XLddp9uxjWNRrUsiGRRJBAEAQBAEAQBAEAQBAEAQBAEAQBAEAQBAEAQBAV20GI+b4S+T41rM/eOg/HsBWimh1sqN8ewyVtT0eB0m/d27jn2x2HcvjOZ+rI+e8nieAJ7dewFe5XTaqKzdq5IfLaJp9fUY3bG5r27vfuI+L1bqzHiW65nBkY+Tew7OJPaVZBG2nhz3ZqU1Urq2q+Hetk7Ocy02wqGxU0dFEebGAZD0uOov4l3zh0LNQsWRzqh+1dnZzkbdLSNiY2kj2NzXt5z70MmFjzLZt1Qf00/Ni6m9P+ruaozf5NQkSfK3Ne3nLxJ0ydBpFnX535J2c5+BW7K4WJ8QL5P0UQzyE7jxAJ67EnqBWisnWJmFvzLkhj0ZSpPKr5PlbmvPr1GHG8QfWYxdoJBOSJvVfTvO/v6lOnhbTxWXtUrrKh9ZUfD2InPE6RgGEtpsOEY1dve7pcd/dw7Avn6mdZpFcuzd2H19FSNpokYm3f2lks5rCAIAgCAIAgCAIAgCAIAgCAIAgCAIAgCAIAgCAIDn/lFxHNWsgB0YMzv3nbvBv8y9zRcNmLIu/Lu59D5bT1Rie2FN2a9q7PL1PD/wDCbFAbpKo9+Qj2Zbd711P36u+5nr/36HF/xNHW/lJ6f9epi2LgbGyWskHNhaQ3rcRrbrsQPnqde5XK2Bu13pz6FeiI2xo+qfsamXbzl3lZhVK6sx4B2udxdIfk7z2dA7QtEz208N03ZIY6aJ1bVfFvW69nOSEja/EeWxctZ6EXMYBu03kDt07AFChh1cV3bVzUt0rU66fA3Y3JPuT8cPmezzKVv6SXnzEdHR4i3Y09Kop/8idZl2JknPO01Vi9DpW0zfmdm7ny7EJPk9wi7zUvG67Y+34zvu8VXpOosmqTtX7Jz1FugqPbO7sT7r9vE3teKfTBAEAQBAEAQBAEAQBAEAQBAEAQBAEAQBAEAQBAEB5keGxlxNgBcnqC6iKq2Q4qoiXU5NA01m0Yv/zZLnqbvI7mj7F9O5Up4Mtyef8A2fCsRaysz/kvl+EJe3FdymNFjfRiGQAbr73fbp81VaOiwQ4l2rn7GjTM+sqMCbG5e/t3EzaU+bbPQUg0c4cpL7bfSv8AQCqpP3p3zbtic9nqaNIr0aljpk2rmvPb6HzAj5rsxNVbnyfBxey478x+YlT+/UNh3JmvPO05Rf4tG+o/k7JOe30IexdAJMV5R/6OEZ3E7rj0fvPzVdXyqyPC3a7L356zPoiBJJ9Y75W5r9vfuIdXM+sx0kb5X2aOhu4eA396tY1tPDnuQzyvfW1WX8lsnUn4TadWoaVsVI2NnotAA/Ht4r5mR6vcrl2qfcRRNiYjG7EM6gWBAEAQBAEAQBAEAQBAEAQBAEAQBAEAQBAEAQBAEBRba1nJ7PvtvfZg+dv/AIQ5bdHx4506s+e883S82qpXcVy8dvlc1bYWMMM9S7dFGbdp1PfYW+cvS0iquwRJvU8TQrUZrKh2xqfn7eZW7NUxqNomZtecZHns52vabDvWirekUC27EMmj41qKtqu44l9fNRtJUmo2ifl153JsHYcot2m570pGJDAl+1TmkJFqKtUbxwp6ealhttII+RpWHmwsBPW4i2vXYX+cqNHtV2KZdrl556jXph6RpHTN2NTz59T0/wDw2xIG6Sqdfryfha301xP3qvqZ68+hJf8AF0db+Unp/wBepn8nWH5qt85GjBlb+87ee5unzlDSk1mpGm/PnncT0DT4numXdknau3y9Tf14Z9SEAQBAEAQBAEAQBAEAQBAEAQBAEAQBAEAQBAEAQBAaJ5Sar4aKIcAXkdug9jvFe1olmTn9x8z/APIJc2R9/t9yLJ8DsABudPJc9l7+FmN+krE/crV4NTn1KnfsaLRN7158k8xsd8FhlVU8WsysPyt9vHk12u/ckji4rdefE5on9qGWo4JZOfAg7E0nKbQMvujBee7QfxFp7ldpCTBAvXlz3GbQ8OsqkVd2fPeRat5q9oTb/myWafkk5R4Nt4KxiJBBnuTnzKJVWrq1t/Jbd2xPIsNuqkHFxE3RsLA0Dhci5+zKO5UaOYqRY12uW5q01KizpG3Y1ETnyN22VoeRwKNttSM7u12v2Cw7l49ZLrJnL3eB9Jo6DU0zW79q9qluspuCAIAgCAIAgCAIAgCAIAgCAIAgCAIAgCAIAgCAIAgOWba1GfaOT5NmjuAv9pK+l0ezDAnXmfFaYkV9W5OFk57ydt0cjaanH/Li177NH8p8VTo74scnFefU06aVGJFCn8U/H2PlX8FsDG3cZpMzuy5IPg2NGfuVrl+lOfVRL+zoxrd71vz4IfNmPgtnqufccvJtPQSPxczwSs+OeOPv58FOaN/apJpu5O3lUMGwlOHY8HHdGxz+r9X7ye5WaSfaGyb1sVaEjxVOJf4oq/b7ldTtNVtAL3+Fluf3S658BfwV7l1EHYhkYnSqvP8Akvl/0dfC+VPvQgCAIAgCAIAgCAIAgCAIAgCAIAgCAIAgCAIAgCAIAgOSw/DbVDiHz37i+/sX1Dv26bsb9j4Zn71d2u8rkjbifNtHJ8kNaPog+0lV6ObaBOu5Zpl+KrcnCyc+JM235kFLD6uLXvs2/wDCVVo/4lkk4rz6mjTPwNih4J7J9j5VfB7ARjjLKSewF2v8LEZ8da5eCc+ol/b0W1PqX39kPmzXwezdZN0tEYPQSCPa5q7V/HURM7+fAaO/bpJpe7nxMewFPm2gDv1GOd3mzf8AUVLSb8MFuK/n7Feg48VTi4Iq/b7nTF86fYhAEAQBAEAQBAEAQBAEAQBAEAQBAEAQBAEAQBAfCUB4dO0b3NHeFLC7gRV7U3mOSrbyLi1zTlaToQdwXUjddEVCKyNwqqLsOY7Fx32ki6sx8GO++y+jr1tTu7vU+M0Q29Yzv9FMWJ/C7UPB+NOW92fL7FKL4KZF4JfyIVH7tc5F3ut52J238t9oSP1WNHtd96p0Y20HaqmnTjr1VuCJ7/czbW83BaKP/LuR15Wf9yhRfFLK7r9yzSl208DOr7IfPQ8n3/Vm9h/7F35q7sTn1OZR6K/+zuf/AMk3ybtA5eRxAADRc7vjE6/RVOlVVcDU6zRoBERJHr1fc3ZtSw7ntPeF4+Bybj6NJGrvQyNcDuIXLErop9XDoQBAEAQBAEAQBAEAQBAEBgnqQ34r3Hoa0n7bWU2sxb08St0iN3L4KV02MyD0aWd3aGgfzH2K9tM1dsiefsZXVb0+WJy+HuQJccrPi0RHa6/sAV7aWm3y+RldW1n8YPMhSYtiZ3U7W9jT971ckFEn8/P8Gd1XpNdkaJ3fkiyVeKk+i8dQYz7xdWJHQJv81KHS6WXdbuaRZG4o7fy/cQPZZWotCnApcmlXbcXknoR3UGInf5we15/qU0lo02YfD8FS0+kl24vH8mF+C1p3xyntP91NKmmTYqFa0Veu1HeP5MXubqvUP+z8VLpkH1IVfplX9Cnz3N1XqH+A/FOmQfUg/TKv6FNg2YwieOgq80bmudFlYDxNnaDvssNXURPfHZ10Rc/I9bR1HPFFNibZVSyduZ52MwWaLGs8sbmtDDqek2/uu19TE+LCx11uR0TQzxVGKRtkspEo8CqPdEyR0Tg3lg8k23Z8196tfVQ6hWo7O1vIoioKnpaSKzLFfzue9qcEqJceleyJzmm1iLa2Y0dPUuUdTCyFrXOz/JLSVDUS1LnsZdMvRCbtlhM0tTEIo3OayIC4tvudN/QAqaCoiY12N1lVTRpaknlexI23REPOJYPMdkaeFsbi9ri5zdLi5ef9S7FURdKe9Vyt7exyooploY4mtuqLdfP3GH4POzZCojMbhI97bN4kAs1/m8ElqInVTHYskT3EFHOygkZh+JVTLqyNf9zdV6h/2fit3TYPqQ8n9Mq/oUe5qq9Q/wCz8U6bB9SHf0yr+hT2zAawbopB2H+64tVTrtchJtBWt2NXxMzcMrxubOOx5/qUFnpF2qngWJS6RTZi8fyZW0uJA6Gp+mfYXKKyUS/T4E0h0mn1eP5JDDig3ct35T7VWvQV4eZcn6snHyMzKrFQdzz2sZ+CisdAu9PFSxJdLJuXwaSWYpig3wA9rfwcFWsFCv8ALz/BclTpRP8A1p4fkkxY1iHxqQHsuPa4qtaak3Sc+Ba2s0h/KH7fdSVHjtVfnUL+0PHsLfvVS0sG6VPAvbW1X8oF8UJkWMvPpUtQOwNP+pVLTt3SN8/Y0Nq3rtid5e5Pgqw74sjT8ph9u5UujVN6eJobKjtyp3KSFWWhAEAQGuY/tQYcUZS08Dqmoc3PkDgxrWXtd0jtBuP9ri+mKnxNV7nWbs4+RTJLhdhal1JmA4rNMHielkpnsto5zXMde/oyN9K1tdOIUJY2tthdckxyu2pY1/CttaqpoRNBhr3sN7ETxjUGxFnAHf1LRJSxxuwuksvYpUyd70ujfMvKLaEP2omonRljo2CRrs1w9htcgWFrEgePQqHQ2iSRF25dhYkl3qw+nHwdrPMmszERcrJJm0aL2DcttT6PEaOXNT+1rFXfY7rPjwd5RYVtrVVNCJYMNe9huARPGNRoRZwB3rRJSxxuwuksvYpUyd70ujfMsdp9sGUOJU8crCWzek/NYMALQSRbUa34blVBTLK1ytXYSlnSNyIu8n1eOBm0sNJkvyzHvz33ZBe2W2vioNivGr77CayWejeJQVm2tTFWxxPw54fMXCIcsznZbE6gWGhG+29aG0sbmq5JMk25KVLO5FRFbt6ywq9qJIaSmdPTOjfUVDYOTMgJZmJAeXNFj02VTadHK5GuuiJfYTWVWol02rYm47jwpq+mjLC7ziTkwb2y7tbW139ShFDja5b7EuSfJhVE4lrUS5KdzrXygm3YLqpEutia5GpYJtfU1UEckeHvMUhtynLMsAHZXOykA6EO4cFrlpmRqqK/NOpSiOZz0RUbl2mSr2um/wCOT08FE+cwZc7mytbo9ocOa4dosL7lxtM3A17n2v1HVmdiVqNvYuNmsejrcO5WMObZxY9jxZzHttdpHeD39ypmhdE7CpOORJEuhWYFtmyp2jlpRGW5M2SQnSTk3hjrC3T1ncrZaVY40ffb5XIMnRz1bYbZ7Ytw6aEOjMglzXIdbKGllzaxv6X2JTUqzotltYTTpFa6bTNtntW3D6BkhZypkdlDQ62gaSXXsdNw+cuU1OszlS9rHZpkiS562g2mFNs9HVCMyCQsAaHW/SC451iuRQayRWXtt8jskuBmKww3GauSciWgdC0NJDjMxwLhubZtzr0o+KNEyffuUNe9drbd5GpttGO2KdiHJkBt7x5tcwfkDc1uN2ndxUlpVSbVXIpOmq1h8n21Y3YkYhyZINgI82ublMhGa3Czju4LqUqrPqrnNemq1hnxfagxVzKaGndUVTmcoYmuDWsb0uldoNdN3hcXjHTo5qvc6zdl/wAEnzWXCiXU9YDtNy2Ivpp4XU1SxucxucHBzD8ZkjdHcP8AYNuS0+BqPat28RHLiXCqWUgP2ymNfPHDQyTNp3lj3NkbfTiGEXOg3C6sSlbharn2v1Edc66ojb2JU+2UXuNdiETHPYLcwnK65eGFpOoBBN+N+9RSldrtUu06s7Uj1iHvF9qhCaZkcRlnqbFkQdazSLl7nWNgOm3AngVyOnxYlVbIm86+bDZES6qbENyzFx9QBAEAQGp7T7KSzYu2rpKg09Q1mQki7XN1IBHDfxBGg00WuGoa1mre26GeWFXOxtWymPY/H6mTFKijrWs5aAA54/Rc1wB1HTq08N+4W17UQxta2SPYvEQyOVysftQo/JbSVh2ehdHURsgEhzRmK7iA/nDlL6X14aXV9c6JJFRW58blVKj8CWXItttB5ttTQ1w0bn83mPDJJfKT1Al58FVTfHE+LvTuLJvhe1/d4nvydt5aSrr3b6mYiP8A6MXNZ94+aFyr+HDF9Keain+LFJx9EKXyW0lY7Z6F0dRGyASHNGYruID+cOUvpfXhpdXVzokkVFbnxuV0qPwJZciftvQNqNtaKB/oyxVDD1XiNj2ggHtCrpnqyF7k3K31JTtxSNbxuVGy9c9+11FDP+npmTwSdeRvNd1gttrxsSrp2IkT3N2OsqFcTlWRrV2pdDYdsf8A5xhX7838saz0/wDwS933Lpf+VneY/Ki1xZQhjg15rIw1xFw1xvZ2XjY2NuK7Q2+O/wBKnKm/w24oVm0NHVR7R4d51UtnBqRlDYgzKbtubgm6tidGscmBtsuNyEjXo9mJb58DoeI/+3yfuO/lK85vzIbF2Gi+Sylqvc9TPFQwU/wnwPJc79JIP0ub9bnbupb650escmHPLO/ZuMtKjsCLfIq8RxGrptq8VmpGxODORMoeHFwZyfpNAcBpzib8Owq1jI3xRNffO9vErc57Xvc3qL3CnR4f5Ppqlk3LOkDpuVtYOlks1oy/F52UEdN924Z5LzVCMVLWyt1IWstHErr33mn0te2lhw2QQ1MZp3ETvkiLWFs555znfa7rX3rY5iyLIl0W+yy55bDOjsCMWy5bcuJtG21D51thHTcfMpnDqc+7Wn6QHgstM/Vwq/8A2TyL5m45MPUprTKs4jh4cdRR4bIXX38u5ro9e1rA5asOodb6nJ4bfuUYtal+DV8S42plLvJRRkHW0Av1htvaFRAlqt/eWyr/AI7e43fBKWrZI7zqojmBAyhkeSx4k6m/BYpHRr8jbd9zUxHp8y3ObSNLK2XDRuficbsv+S8cp9gYwr0kzak3+q+KZGLYqx/7J4HynYXVcWGH4mJvdl/yY28pu6CHOP8A4RckWb/VPFcgmapH/t5G0bPaeVHEA70jHGW9bA1gNur0R2rLN/4sdusuj/539x5xvXytUOX0hC8vt+plltfqvfvK7F/4j78U+wf/AOQ23BTXpMVq6WuxKWmEXJCptM5zXOewG4EjWhwBA678OF7aEjikbG1972y4dhSr5GK9W7LlpjuEx0vkfkjik5VpDH8puDy+aM5gOAtbuCqikWSsRXJbb6KSlYjKZUTq9UPuyDxDtm9tVrNPCw0sp9ExBo+CaPikW78pPEX5UJihRWbEVbp18SUXwyqjtq7OzgdHXnGwIAgCAICgxbZt0uImaOrqYHEBpax4yEDd8G4EA9a0Rzo1uFWovqVOjut0VUM2z2zkVIJC10kkkpvJLI7M9xG65sBYXOllGWd0lr5ImxE2HY4kZe28o6PydthpwyKur42Dc1koaNd5sGWWh1crlu5jV7ipKVE2OXxNhx3A2VeCOppS7K4N5wtmu0gh1yN9x9pWaKVY342l0kaPbhUkYRhzKfC44I75Y2hoJ3m3E24k3PaVGR6vcrl3nWtRrUahq1H5O2w04ZFXV8bBuayUNGu82DLLW6uVy3cxq9xQlKibHL4l9PgLH4zT1Je8vpmua0XFnZ25SXaXJtroRqs6TKjHMtkv2LVjRXI7gYXbLw+6oV4Lmy5cpaLZXc0tzEWvfLYb/ihd6Q7Varcc1TdZrN5IxPA2T4tTVDnPDqYuLALWOcAHNcX4DcQosmVjHMTf9iTo0c5HcD5j+Cx1LoDI9zeRmbKzKQLubuBuDp2WK7FK6O9k2pYPYjrX3Zn3GMCZU1tPI9zwaeTlGBtrE6aOuDppwsuRzKxHIm/IPjRyoq7iwqGh0RYTbMCOvUW0VaZZklIWz2Dso8GZTxuc5jM1i+2bnOc83sAN7jwVk0qyvV67yLGIxuFDHQ4FHHjFRUBznOqcmdrrFoyNyiwtfdvuSjpnOY1nD7hGIjldxKj3BwDCTTcrNyHLCYRktsN/wVy2+Tcbb7i99Te7pj8eOyXtb89pX0duHDu2l5tBg8dZhD6eW4a+1y21wQQ4EEg8QFRFKsT0e0skYj24VItHs6xmMsqeUkfIynFOMxbYtBvnNmjnE36tdym6dVYrLZXucSNEdi6rGLC9k4IIqprC7/FFxkvbmh2bmtsNwzOte+9dkqXvVqr/ABONha29t5jqtj4pNmI6EyS5IyCHAtz80ki5y249HBdbUubKstkuvgcWFqswHrCNlzBiDZDW1str/Byy5mG4I1bl16e0JJUY22wNTsQMhwrfEq9qnqfZSF21ra8ucJGi2XTKTlczMdL3sengFxKhyRLFuCwtWTWbxBspC3ax1eHOMjhbLplBytZmGl72HTxKLUOWJItwSFus1m8yY5szHUVrJw+SCdgs2WIgOy/quBBDm6nQhcinVjVba6LuUk+JHKi7FGBbMx01Y+YvkmnkFnSykF2XTmgAANboNB0DoCSzq9EbayJuQ4yJGqq7VMmH7OxRS1Ju54qnF0jX2LdQQWgADSxO+64+Zzkb/rsOpGiX6yCzYyIbKvoDLMYnG4JLc7RnD8rTltbMOIO89VrOlO1qS2S5DUN1ervkSMb2WiqqKFjnSMdAQYpWEB7S0Aby0jg07t4HQoRVDo1VU37U3EnxNeiX3F4wWYATc239PXoqC09IAgCAIAgCAIAgCAIDiGBYXh/vfvnlcxlW0SGNwlIkztvyYEYdrrbh+K9yWSfpGFubct2XWeWxseqxKuee8tsbcJsHwc4hbK5zuVLyRdlm2c51wQS3KSetUxfC+XVdxa/4mx6wsNkhDHt66PDXE0fIXmAc50YlubWc4nW2Xj+t0G1dRiWBHTfNfLjYlFhSW0ey2faetjsJixWCatrWmYySubE1zjljiAFmtaCADrv6r7ybqiR1OqRx5WTPrU7CxJUV78/Y+7P4u+ihxOnJMjaIF8GY3Ia5ri2MnoFmeJ6guSxpKsb9mLJfcRvVmNv07DFhGA0L9nY6rE3tdNUjOZZZS066taznACzbaD2WAlJNMkishTJNyJ6hkbFYjpNqkryimI+TxnJP5SIPja1+fPcNOW5fc5jodVCjxJULdLLmdqFTVZLlkVsEVJFtnRtwh1y5zvOWxvc+PkhbVxJI3F1uu3G17VWR0L1n7rpZblaIxsjdV39hZeUamdXYvDQM+LFJUP7Q0si/jJB6nKqjckTFlXiie/kWVCLI5I07fYtsBxzlvJ0Kgm7mU78545o2kE9+W/eqpYcNRg6/UsjkvDiXh6Gp+TKt8yo6lkno+bsrGDpbks/7cje5a61utVqpxVvsZ6Z2BFReFzN5JonR41MJDd88EdQT053Odf8AjHio16o5iW2IqodpUVHLddqIpFwmoMflMfU/ElqpaR56w1uQd7g36KnI29MjN6Ijvci1VSbFuVVQ+icy+VBlXfmCqdSs/wDzhynXoJeT3lLYaVY99sXip26rPjvle3kSNuBRe+K3/iFuR80H6/p8o+36Pnbs3Uo0ut6P+1tv1cE4nZ9Xrk1my3X9jdtjqajZgodQC0Eji8Hn6uHMJ+E5w9C3csNQ6VX2l2p2fY0woxG/Bs7/ALl4qC0IAgCAIAgCAIAgCAIAgCAIAgCA0Lya7MRDZuN1TSME4e7WWIZxZ3NPOF+xehW1DllVGOy6lyMlNEmBMTc+wn7aUD5cdw+0bpGNmdylmlzQ0hvpaWA371VTvRrJM7LYnM1VczLeYdnKSWg2lkpBHI6jlvLA8NJbE8+lE51uaNDa56N5cVKZzZo0kv8AEmS9fWcjasb1Zb4VzTq6iFs++XCTNTSU1RNCZDJTyQM5S7XAcxwBu0iw37yTwsTOVG1Nno5EXYt8u8jHeG7VRVTdbMkbP7NyTU1fLVNMT667WsOro47ODSflajT5I3XIEZZ2tVjWZ4fNTscSqjld/Ir4KmWLZnzGrw+eWWJjmRPjiEsR0LWPD/imxHXYdwsVrXSa1j0RFzW62XrIoqtZgc1VVOq6HnE8FqG+SuCAwvMzXtLo2jM4DlHO3NvwI7F1krFqnOvl+Djo3JAjbZls+gkoNsWyU8T3UtXpOyNpIilG6XKBzWm+vD0vkhU42zQ2cvxN2dacCzCscl2pku3t4kLD9mpK3H6uqmkq6W8nJRCNxic6JgAzatuWnmnTS996sfO2KNjGojsrrfPNSDYle9z1VU3cCJRYZPS4RitE2OaRhaXU78hOflGZXAOAs51sl7cQ7RSdIyR8Ul0Rd/VYi1jmNezNeHeR9pdmqh2F4cIWPDn07KWos0ktaeTPOFuaAeUuTuUoZ2I6TEu9XJ5nJY34WW4WU2aDD3x+UoPbG4QmiDM4acgc2TRubdfK0adazK9FprKueK/kXo1UmvbKxrowSd2xtU8RSCcVzqqFpYcxIczUNtc83PbpWjWsSZqXyw4VKcDtW5bZ3uhmOBTRbPYVaOR0jatks1mkubyhL3lwA0sLNJPQua1rpJc8rKid2w7q3IxnG91J2PyyU/lFbUimqJ4/NRHeGMu5xkcbX0G7r4hQiRr6fBiRFvfNeolIqtmxWVUtuNpwHFjU07nGnngyutlmZlJ0vcC5uOCySx4FtiRew0MfiS9lTtLRVEwgCAIAgCAIAgCAIAgCAIAgCAIAgCAIAgCAIAgCAIAgCAIAgCAIAgCAIAgCAIAgCAIAgCAIAgCAIAgCAIAgCAIAgCAIAgCAIAgCAIAgCAIAgCAIAgCAIAgCA//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WHERE</a:t>
            </a:r>
            <a:endParaRPr lang="en-US" dirty="0"/>
          </a:p>
        </p:txBody>
      </p:sp>
      <p:sp>
        <p:nvSpPr>
          <p:cNvPr id="3" name="Tijdelijke aanduiding voor inhoud 2"/>
          <p:cNvSpPr>
            <a:spLocks noGrp="1"/>
          </p:cNvSpPr>
          <p:nvPr>
            <p:ph idx="1"/>
          </p:nvPr>
        </p:nvSpPr>
        <p:spPr/>
        <p:txBody>
          <a:bodyPr>
            <a:noAutofit/>
          </a:bodyPr>
          <a:lstStyle/>
          <a:p>
            <a:pPr>
              <a:buNone/>
            </a:pPr>
            <a:r>
              <a:rPr lang="en-US" sz="1800" b="1" dirty="0" smtClean="0"/>
              <a:t>Filters bindings resulting from MATCH.</a:t>
            </a:r>
          </a:p>
          <a:p>
            <a:pPr>
              <a:buNone/>
            </a:pPr>
            <a:r>
              <a:rPr lang="en-US" sz="1800" dirty="0" smtClean="0"/>
              <a:t>Operators with </a:t>
            </a:r>
            <a:r>
              <a:rPr lang="en-US" sz="1800" dirty="0" err="1" smtClean="0"/>
              <a:t>boolean</a:t>
            </a:r>
            <a:r>
              <a:rPr lang="en-US" sz="1800" dirty="0" smtClean="0"/>
              <a:t> result:</a:t>
            </a:r>
          </a:p>
          <a:p>
            <a:pPr fontAlgn="base"/>
            <a:r>
              <a:rPr lang="en-US" sz="1800" dirty="0" smtClean="0"/>
              <a:t>=, &lt;&gt;, </a:t>
            </a:r>
          </a:p>
          <a:p>
            <a:pPr fontAlgn="base"/>
            <a:r>
              <a:rPr lang="en-US" sz="1800" dirty="0" smtClean="0"/>
              <a:t>&lt;, &lt;=, &gt;, &gt;= </a:t>
            </a:r>
          </a:p>
          <a:p>
            <a:pPr fontAlgn="base"/>
            <a:r>
              <a:rPr lang="en-US" sz="1800" dirty="0" smtClean="0"/>
              <a:t>+, -, *, /, %, ... </a:t>
            </a:r>
          </a:p>
          <a:p>
            <a:pPr fontAlgn="base"/>
            <a:r>
              <a:rPr lang="en-US" sz="1800" dirty="0" err="1" smtClean="0"/>
              <a:t>v.prop</a:t>
            </a:r>
            <a:r>
              <a:rPr lang="en-US" sz="1800" dirty="0" smtClean="0"/>
              <a:t> (where v is a node/edge/path variable)</a:t>
            </a:r>
          </a:p>
          <a:p>
            <a:pPr fontAlgn="base"/>
            <a:r>
              <a:rPr lang="en-US" sz="1800" dirty="0" smtClean="0"/>
              <a:t>CASE</a:t>
            </a:r>
          </a:p>
          <a:p>
            <a:pPr>
              <a:buNone/>
            </a:pPr>
            <a:r>
              <a:rPr lang="en-US" sz="1800" dirty="0" err="1" smtClean="0"/>
              <a:t>Subqueries</a:t>
            </a:r>
            <a:r>
              <a:rPr lang="en-US" sz="1800" dirty="0" smtClean="0"/>
              <a:t>:</a:t>
            </a:r>
          </a:p>
          <a:p>
            <a:pPr fontAlgn="base"/>
            <a:r>
              <a:rPr lang="en-US" sz="1800" dirty="0" smtClean="0"/>
              <a:t>EXISTS { &lt;full-query&gt; }</a:t>
            </a:r>
          </a:p>
          <a:p>
            <a:pPr fontAlgn="base"/>
            <a:r>
              <a:rPr lang="en-US" sz="1800" dirty="0" smtClean="0"/>
              <a:t>Can refer to variables from outer scope</a:t>
            </a:r>
          </a:p>
          <a:p>
            <a:pPr lvl="1" fontAlgn="base">
              <a:buNone/>
            </a:pPr>
            <a:endParaRPr lang="en-US" sz="1400" dirty="0" smtClean="0"/>
          </a:p>
          <a:p>
            <a:pPr fontAlgn="base">
              <a:buNone/>
            </a:pPr>
            <a:r>
              <a:rPr lang="en-US" sz="1800" dirty="0" smtClean="0"/>
              <a:t>Shorthand for dealing with expressions on set-valued properties?</a:t>
            </a:r>
          </a:p>
          <a:p>
            <a:pPr fontAlgn="base"/>
            <a:r>
              <a:rPr lang="en-US" sz="1800" dirty="0" err="1" smtClean="0"/>
              <a:t>Startswith</a:t>
            </a:r>
            <a:r>
              <a:rPr lang="en-US" sz="1800" dirty="0" smtClean="0"/>
              <a:t>((</a:t>
            </a:r>
            <a:r>
              <a:rPr lang="en-US" sz="1800" dirty="0" err="1" smtClean="0"/>
              <a:t>person.phone</a:t>
            </a:r>
            <a:r>
              <a:rPr lang="en-US" sz="1800" dirty="0" smtClean="0"/>
              <a:t>), “+1”)</a:t>
            </a:r>
          </a:p>
          <a:p>
            <a:pPr fontAlgn="base"/>
            <a:r>
              <a:rPr lang="en-US" sz="1800" dirty="0" smtClean="0"/>
              <a:t>If </a:t>
            </a:r>
            <a:r>
              <a:rPr lang="en-US" sz="1800" dirty="0" err="1" smtClean="0"/>
              <a:t>c.phone</a:t>
            </a:r>
            <a:r>
              <a:rPr lang="en-US" sz="1800" dirty="0" smtClean="0"/>
              <a:t> is multi-valued: ERROR (or EXISTS/ALL semantics?)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Existential WHERE match</a:t>
            </a:r>
            <a:endParaRPr lang="en-US" dirty="0"/>
          </a:p>
        </p:txBody>
      </p:sp>
      <p:sp>
        <p:nvSpPr>
          <p:cNvPr id="3" name="Tijdelijke aanduiding voor inhoud 2"/>
          <p:cNvSpPr>
            <a:spLocks noGrp="1"/>
          </p:cNvSpPr>
          <p:nvPr>
            <p:ph idx="1"/>
          </p:nvPr>
        </p:nvSpPr>
        <p:spPr/>
        <p:txBody>
          <a:bodyPr>
            <a:normAutofit lnSpcReduction="10000"/>
          </a:bodyPr>
          <a:lstStyle/>
          <a:p>
            <a:pPr>
              <a:buNone/>
            </a:pPr>
            <a:r>
              <a:rPr lang="en-US" sz="1800" b="1" dirty="0" smtClean="0"/>
              <a:t>Examples.</a:t>
            </a:r>
          </a:p>
          <a:p>
            <a:pPr>
              <a:buNone/>
            </a:pPr>
            <a:endParaRPr lang="en-US" sz="1800" dirty="0" smtClean="0"/>
          </a:p>
          <a:p>
            <a:pPr>
              <a:buNone/>
            </a:pPr>
            <a:r>
              <a:rPr lang="en-US" sz="1800" b="1" dirty="0" smtClean="0"/>
              <a:t>MATCH</a:t>
            </a:r>
            <a:r>
              <a:rPr lang="en-US" sz="1800" dirty="0" smtClean="0"/>
              <a:t> (x)-[:friend]-&gt;(y)-[:friend]-&gt;(z) </a:t>
            </a:r>
            <a:r>
              <a:rPr lang="en-US" sz="1800" b="1" dirty="0" smtClean="0"/>
              <a:t>WHERE </a:t>
            </a:r>
            <a:r>
              <a:rPr lang="en-US" sz="1800" dirty="0" smtClean="0"/>
              <a:t>(x)-[:friend]-&gt;(z)</a:t>
            </a:r>
          </a:p>
          <a:p>
            <a:pPr>
              <a:buNone/>
            </a:pPr>
            <a:r>
              <a:rPr lang="en-US" sz="1800" dirty="0" smtClean="0"/>
              <a:t>is equivalent to:</a:t>
            </a:r>
          </a:p>
          <a:p>
            <a:pPr>
              <a:buNone/>
            </a:pPr>
            <a:r>
              <a:rPr lang="en-US" sz="1800" b="1" dirty="0" smtClean="0"/>
              <a:t>MATCH</a:t>
            </a:r>
            <a:r>
              <a:rPr lang="en-US" sz="1800" dirty="0" smtClean="0"/>
              <a:t> (x)-[:friend]-&gt;(y)-[:friend]-&gt;(z) </a:t>
            </a:r>
            <a:r>
              <a:rPr lang="en-US" sz="1800" b="1" dirty="0" smtClean="0"/>
              <a:t>WHERE EXISTS { MATCH </a:t>
            </a:r>
            <a:r>
              <a:rPr lang="en-US" sz="1800" dirty="0" smtClean="0"/>
              <a:t>(x)-[:friend]-&gt;(z) }</a:t>
            </a:r>
          </a:p>
          <a:p>
            <a:pPr>
              <a:buNone/>
            </a:pPr>
            <a:endParaRPr lang="en-US" sz="1800" dirty="0" smtClean="0"/>
          </a:p>
          <a:p>
            <a:pPr>
              <a:buNone/>
            </a:pPr>
            <a:r>
              <a:rPr lang="en-US" sz="1800" dirty="0" smtClean="0"/>
              <a:t>Negation:</a:t>
            </a:r>
          </a:p>
          <a:p>
            <a:pPr>
              <a:buNone/>
            </a:pPr>
            <a:endParaRPr lang="en-US" sz="1800" dirty="0" smtClean="0"/>
          </a:p>
          <a:p>
            <a:pPr>
              <a:buNone/>
            </a:pPr>
            <a:r>
              <a:rPr lang="en-US" sz="1800" b="1" dirty="0" smtClean="0"/>
              <a:t>MATCH</a:t>
            </a:r>
            <a:r>
              <a:rPr lang="en-US" sz="1800" dirty="0" smtClean="0"/>
              <a:t> (x)-[:friend]-&gt;(y)-[:friend]-&gt;(z) </a:t>
            </a:r>
            <a:r>
              <a:rPr lang="en-US" sz="1800" b="1" dirty="0" smtClean="0"/>
              <a:t>WHERE NOT </a:t>
            </a:r>
            <a:r>
              <a:rPr lang="en-US" sz="1800" dirty="0" smtClean="0"/>
              <a:t>(x)-[:friend]-&gt;(z) is equivalent to:</a:t>
            </a:r>
          </a:p>
          <a:p>
            <a:pPr>
              <a:buNone/>
            </a:pPr>
            <a:r>
              <a:rPr lang="en-US" sz="1800" dirty="0" smtClean="0"/>
              <a:t>is equivalent to:</a:t>
            </a:r>
          </a:p>
          <a:p>
            <a:pPr>
              <a:buNone/>
            </a:pPr>
            <a:r>
              <a:rPr lang="en-US" sz="1800" b="1" dirty="0" smtClean="0"/>
              <a:t>MATCH</a:t>
            </a:r>
            <a:r>
              <a:rPr lang="en-US" sz="1800" dirty="0" smtClean="0"/>
              <a:t> (x)-[:friend]-&gt;(y)-[:friend]-&gt;(z) </a:t>
            </a:r>
            <a:r>
              <a:rPr lang="en-US" sz="1800" b="1" dirty="0" smtClean="0"/>
              <a:t>WHERE NOT EXISTS { MATCH </a:t>
            </a:r>
            <a:r>
              <a:rPr lang="en-US" sz="1800" dirty="0" smtClean="0"/>
              <a:t>(x)-[:friend]-&gt;(z) }</a:t>
            </a:r>
          </a:p>
          <a:p>
            <a:pPr>
              <a:buNone/>
            </a:pPr>
            <a:endParaRPr lang="en-US" sz="1800" dirty="0" smtClean="0"/>
          </a:p>
          <a:p>
            <a:pPr>
              <a:buNone/>
            </a:pPr>
            <a:r>
              <a:rPr lang="en-US" sz="1800" b="1" dirty="0" smtClean="0"/>
              <a:t>WHERE</a:t>
            </a:r>
            <a:r>
              <a:rPr lang="en-US" sz="1800" dirty="0" smtClean="0"/>
              <a:t> clause does not introduce new bindings in the outer scope. </a:t>
            </a:r>
          </a:p>
          <a:p>
            <a:pPr>
              <a:buNone/>
            </a:pPr>
            <a:r>
              <a:rPr lang="en-US" sz="1800" dirty="0" smtClean="0"/>
              <a:t>It just filters </a:t>
            </a:r>
            <a:r>
              <a:rPr lang="en-US" sz="1800" b="1" dirty="0" smtClean="0"/>
              <a:t>MATCH</a:t>
            </a:r>
            <a:r>
              <a:rPr lang="en-US" sz="1800" dirty="0" smtClean="0"/>
              <a:t> bindings.</a:t>
            </a:r>
          </a:p>
          <a:p>
            <a:pPr>
              <a:buNone/>
            </a:pP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PATH</a:t>
            </a:r>
            <a:endParaRPr lang="en-US" dirty="0"/>
          </a:p>
        </p:txBody>
      </p:sp>
      <p:sp>
        <p:nvSpPr>
          <p:cNvPr id="3" name="Tijdelijke aanduiding voor inhoud 2"/>
          <p:cNvSpPr>
            <a:spLocks noGrp="1"/>
          </p:cNvSpPr>
          <p:nvPr>
            <p:ph idx="1"/>
          </p:nvPr>
        </p:nvSpPr>
        <p:spPr/>
        <p:txBody>
          <a:bodyPr>
            <a:noAutofit/>
          </a:bodyPr>
          <a:lstStyle/>
          <a:p>
            <a:r>
              <a:rPr lang="en-US" sz="1800" dirty="0" smtClean="0"/>
              <a:t>syntactically starts on the left with a </a:t>
            </a:r>
            <a:r>
              <a:rPr lang="en-US" sz="1800" dirty="0" err="1" smtClean="0"/>
              <a:t>vertex,ends</a:t>
            </a:r>
            <a:r>
              <a:rPr lang="en-US" sz="1800" dirty="0" smtClean="0"/>
              <a:t> at its rightmost vertex </a:t>
            </a:r>
          </a:p>
          <a:p>
            <a:pPr lvl="1"/>
            <a:r>
              <a:rPr lang="en-US" sz="1800" b="1" dirty="0" smtClean="0">
                <a:cs typeface="Courier New" pitchFamily="49" charset="0"/>
              </a:rPr>
              <a:t>PATH</a:t>
            </a:r>
            <a:r>
              <a:rPr lang="en-US" sz="1800" dirty="0" smtClean="0">
                <a:cs typeface="Courier New" pitchFamily="49" charset="0"/>
              </a:rPr>
              <a:t> </a:t>
            </a:r>
            <a:r>
              <a:rPr lang="en-US" sz="1800" dirty="0" err="1" smtClean="0">
                <a:cs typeface="Courier New" pitchFamily="49" charset="0"/>
              </a:rPr>
              <a:t>abc</a:t>
            </a:r>
            <a:r>
              <a:rPr lang="en-US" sz="1800" dirty="0" smtClean="0">
                <a:cs typeface="Courier New" pitchFamily="49" charset="0"/>
              </a:rPr>
              <a:t> </a:t>
            </a:r>
            <a:r>
              <a:rPr lang="en-US" sz="1800" b="1" dirty="0" smtClean="0">
                <a:cs typeface="Courier New" pitchFamily="49" charset="0"/>
              </a:rPr>
              <a:t>AS</a:t>
            </a:r>
            <a:r>
              <a:rPr lang="en-US" sz="1800" dirty="0" smtClean="0">
                <a:cs typeface="Courier New" pitchFamily="49" charset="0"/>
              </a:rPr>
              <a:t> ()-[a:A]-()-[b:B]-()</a:t>
            </a:r>
            <a:endParaRPr lang="en-US" sz="1800" dirty="0" smtClean="0"/>
          </a:p>
          <a:p>
            <a:r>
              <a:rPr lang="en-US" sz="1800" dirty="0" smtClean="0"/>
              <a:t>the pattern can be augmented to be nonlinear, by comma</a:t>
            </a:r>
          </a:p>
          <a:p>
            <a:pPr lvl="1"/>
            <a:r>
              <a:rPr lang="en-US" sz="1800" b="1" dirty="0" smtClean="0">
                <a:cs typeface="Courier New" pitchFamily="49" charset="0"/>
              </a:rPr>
              <a:t>PATH</a:t>
            </a:r>
            <a:r>
              <a:rPr lang="en-US" sz="1800" dirty="0" smtClean="0">
                <a:cs typeface="Courier New" pitchFamily="49" charset="0"/>
              </a:rPr>
              <a:t> </a:t>
            </a:r>
            <a:r>
              <a:rPr lang="en-US" sz="1800" dirty="0" err="1" smtClean="0">
                <a:cs typeface="Courier New" pitchFamily="49" charset="0"/>
              </a:rPr>
              <a:t>abc</a:t>
            </a:r>
            <a:r>
              <a:rPr lang="en-US" sz="1800" dirty="0" smtClean="0">
                <a:cs typeface="Courier New" pitchFamily="49" charset="0"/>
              </a:rPr>
              <a:t> </a:t>
            </a:r>
            <a:r>
              <a:rPr lang="en-US" sz="1800" b="1" dirty="0" smtClean="0">
                <a:cs typeface="Courier New" pitchFamily="49" charset="0"/>
              </a:rPr>
              <a:t>AS</a:t>
            </a:r>
            <a:r>
              <a:rPr lang="en-US" sz="1800" dirty="0" smtClean="0">
                <a:cs typeface="Courier New" pitchFamily="49" charset="0"/>
              </a:rPr>
              <a:t> (</a:t>
            </a:r>
            <a:r>
              <a:rPr lang="en-US" sz="1800" dirty="0" err="1" smtClean="0">
                <a:cs typeface="Courier New" pitchFamily="49" charset="0"/>
              </a:rPr>
              <a:t>src</a:t>
            </a:r>
            <a:r>
              <a:rPr lang="en-US" sz="1800" dirty="0" smtClean="0">
                <a:cs typeface="Courier New" pitchFamily="49" charset="0"/>
              </a:rPr>
              <a:t>)-[a:A]-()-[b:B]-(</a:t>
            </a:r>
            <a:r>
              <a:rPr lang="en-US" sz="1800" dirty="0" err="1" smtClean="0">
                <a:cs typeface="Courier New" pitchFamily="49" charset="0"/>
              </a:rPr>
              <a:t>dst</a:t>
            </a:r>
            <a:r>
              <a:rPr lang="en-US" sz="1800" dirty="0" smtClean="0">
                <a:cs typeface="Courier New" pitchFamily="49" charset="0"/>
              </a:rPr>
              <a:t>), </a:t>
            </a:r>
            <a:r>
              <a:rPr lang="en-US" sz="1800" dirty="0" smtClean="0">
                <a:solidFill>
                  <a:srgbClr val="FF0000"/>
                </a:solidFill>
                <a:cs typeface="Courier New" pitchFamily="49" charset="0"/>
              </a:rPr>
              <a:t>(</a:t>
            </a:r>
            <a:r>
              <a:rPr lang="en-US" sz="1800" dirty="0" err="1" smtClean="0">
                <a:solidFill>
                  <a:srgbClr val="FF0000"/>
                </a:solidFill>
                <a:cs typeface="Courier New" pitchFamily="49" charset="0"/>
              </a:rPr>
              <a:t>dst</a:t>
            </a:r>
            <a:r>
              <a:rPr lang="en-US" sz="1800" dirty="0" smtClean="0">
                <a:solidFill>
                  <a:srgbClr val="FF0000"/>
                </a:solidFill>
                <a:cs typeface="Courier New" pitchFamily="49" charset="0"/>
              </a:rPr>
              <a:t>)-[c:C]-()</a:t>
            </a:r>
            <a:endParaRPr lang="en-US" sz="1800" dirty="0" smtClean="0">
              <a:solidFill>
                <a:srgbClr val="FF0000"/>
              </a:solidFill>
            </a:endParaRPr>
          </a:p>
          <a:p>
            <a:r>
              <a:rPr lang="en-US" sz="1800" dirty="0" smtClean="0"/>
              <a:t>can have a </a:t>
            </a:r>
            <a:r>
              <a:rPr lang="en-US" sz="1800" b="1" dirty="0" smtClean="0"/>
              <a:t>COST</a:t>
            </a:r>
            <a:r>
              <a:rPr lang="en-US" sz="1800" dirty="0" smtClean="0"/>
              <a:t> clause:</a:t>
            </a:r>
          </a:p>
          <a:p>
            <a:pPr lvl="1"/>
            <a:r>
              <a:rPr lang="en-US" sz="1800" b="1" dirty="0" smtClean="0">
                <a:cs typeface="Courier New" pitchFamily="49" charset="0"/>
              </a:rPr>
              <a:t>PATH</a:t>
            </a:r>
            <a:r>
              <a:rPr lang="en-US" sz="1800" dirty="0" smtClean="0">
                <a:cs typeface="Courier New" pitchFamily="49" charset="0"/>
              </a:rPr>
              <a:t> </a:t>
            </a:r>
            <a:r>
              <a:rPr lang="en-US" sz="1800" dirty="0" err="1" smtClean="0">
                <a:cs typeface="Courier New" pitchFamily="49" charset="0"/>
              </a:rPr>
              <a:t>abc</a:t>
            </a:r>
            <a:r>
              <a:rPr lang="en-US" sz="1800" dirty="0" smtClean="0">
                <a:cs typeface="Courier New" pitchFamily="49" charset="0"/>
              </a:rPr>
              <a:t> </a:t>
            </a:r>
            <a:r>
              <a:rPr lang="en-US" sz="1800" b="1" dirty="0" smtClean="0">
                <a:cs typeface="Courier New" pitchFamily="49" charset="0"/>
              </a:rPr>
              <a:t>AS</a:t>
            </a:r>
            <a:r>
              <a:rPr lang="en-US" sz="1800" dirty="0" smtClean="0">
                <a:cs typeface="Courier New" pitchFamily="49" charset="0"/>
              </a:rPr>
              <a:t> ()-[a:A]-()-[b:B]-()-[c:C]-()</a:t>
            </a:r>
          </a:p>
          <a:p>
            <a:pPr lvl="1">
              <a:buNone/>
            </a:pPr>
            <a:r>
              <a:rPr lang="en-US" sz="1800" b="1" dirty="0" smtClean="0">
                <a:cs typeface="Courier New" pitchFamily="49" charset="0"/>
              </a:rPr>
              <a:t>	COST</a:t>
            </a:r>
            <a:r>
              <a:rPr lang="en-US" sz="1800" dirty="0" smtClean="0">
                <a:cs typeface="Courier New" pitchFamily="49" charset="0"/>
              </a:rPr>
              <a:t> </a:t>
            </a:r>
            <a:r>
              <a:rPr lang="en-US" sz="1800" dirty="0" err="1" smtClean="0">
                <a:cs typeface="Courier New" pitchFamily="49" charset="0"/>
              </a:rPr>
              <a:t>a.x</a:t>
            </a:r>
            <a:r>
              <a:rPr lang="en-US" sz="1800" dirty="0" smtClean="0">
                <a:cs typeface="Courier New" pitchFamily="49" charset="0"/>
              </a:rPr>
              <a:t> + </a:t>
            </a:r>
            <a:r>
              <a:rPr lang="en-US" sz="1800" dirty="0" err="1" smtClean="0">
                <a:cs typeface="Courier New" pitchFamily="49" charset="0"/>
              </a:rPr>
              <a:t>b.y</a:t>
            </a:r>
            <a:r>
              <a:rPr lang="en-US" sz="1800" dirty="0" smtClean="0">
                <a:cs typeface="Courier New" pitchFamily="49" charset="0"/>
              </a:rPr>
              <a:t> + </a:t>
            </a:r>
            <a:r>
              <a:rPr lang="en-US" sz="1800" dirty="0" err="1" smtClean="0">
                <a:cs typeface="Courier New" pitchFamily="49" charset="0"/>
              </a:rPr>
              <a:t>c.z</a:t>
            </a:r>
            <a:endParaRPr lang="en-US" sz="1800" dirty="0" smtClean="0">
              <a:cs typeface="Courier New" pitchFamily="49" charset="0"/>
            </a:endParaRPr>
          </a:p>
          <a:p>
            <a:r>
              <a:rPr lang="en-US" sz="1800" dirty="0" smtClean="0"/>
              <a:t>can have a WHERE clause:</a:t>
            </a:r>
          </a:p>
          <a:p>
            <a:pPr lvl="1"/>
            <a:r>
              <a:rPr lang="en-US" sz="1800" b="1" dirty="0" smtClean="0"/>
              <a:t>PATH</a:t>
            </a:r>
            <a:r>
              <a:rPr lang="en-US" sz="1800" dirty="0" smtClean="0"/>
              <a:t> </a:t>
            </a:r>
            <a:r>
              <a:rPr lang="en-US" sz="1800" dirty="0" err="1" smtClean="0"/>
              <a:t>unreciprocated_love</a:t>
            </a:r>
            <a:r>
              <a:rPr lang="en-US" sz="1800" dirty="0" smtClean="0"/>
              <a:t> </a:t>
            </a:r>
            <a:r>
              <a:rPr lang="en-US" sz="1800" b="1" dirty="0" smtClean="0"/>
              <a:t>AS</a:t>
            </a:r>
            <a:r>
              <a:rPr lang="en-US" sz="1800" dirty="0" smtClean="0"/>
              <a:t> (a) -[:LOVES]-&gt;(b)</a:t>
            </a:r>
          </a:p>
          <a:p>
            <a:pPr lvl="1">
              <a:buNone/>
            </a:pPr>
            <a:r>
              <a:rPr lang="en-US" sz="1800" b="1" dirty="0" smtClean="0"/>
              <a:t>	WHERE</a:t>
            </a:r>
            <a:r>
              <a:rPr lang="en-US" sz="1800" dirty="0" smtClean="0"/>
              <a:t> NOT (b)-[:LOVES]-&gt;(a)</a:t>
            </a:r>
          </a:p>
          <a:p>
            <a:pPr>
              <a:buNone/>
            </a:pPr>
            <a:r>
              <a:rPr lang="en-US" sz="1800" dirty="0" smtClean="0"/>
              <a:t>	which is equivalent to:</a:t>
            </a:r>
          </a:p>
          <a:p>
            <a:pPr lvl="1"/>
            <a:r>
              <a:rPr lang="en-US" sz="1800" b="1" dirty="0" smtClean="0"/>
              <a:t>PATH</a:t>
            </a:r>
            <a:r>
              <a:rPr lang="en-US" sz="1800" dirty="0" smtClean="0"/>
              <a:t> </a:t>
            </a:r>
            <a:r>
              <a:rPr lang="en-US" sz="1800" dirty="0" err="1" smtClean="0"/>
              <a:t>unreciprocated_love</a:t>
            </a:r>
            <a:r>
              <a:rPr lang="en-US" sz="1800" dirty="0" smtClean="0"/>
              <a:t> </a:t>
            </a:r>
            <a:r>
              <a:rPr lang="en-US" sz="1800" b="1" dirty="0" smtClean="0"/>
              <a:t>AS</a:t>
            </a:r>
            <a:r>
              <a:rPr lang="en-US" sz="1800" dirty="0" smtClean="0"/>
              <a:t> (a) -[:LOVES]-&gt;(b)</a:t>
            </a:r>
          </a:p>
          <a:p>
            <a:pPr lvl="1">
              <a:buNone/>
            </a:pPr>
            <a:r>
              <a:rPr lang="en-US" sz="1800" dirty="0" smtClean="0"/>
              <a:t>	</a:t>
            </a:r>
            <a:r>
              <a:rPr lang="en-US" sz="1800" b="1" dirty="0" smtClean="0"/>
              <a:t>WHERE</a:t>
            </a:r>
            <a:r>
              <a:rPr lang="en-US" sz="1800" dirty="0" smtClean="0"/>
              <a:t> </a:t>
            </a:r>
            <a:r>
              <a:rPr lang="en-US" sz="1800" b="1" dirty="0" smtClean="0"/>
              <a:t>NOT</a:t>
            </a:r>
            <a:r>
              <a:rPr lang="en-US" sz="1800" dirty="0" smtClean="0"/>
              <a:t> </a:t>
            </a:r>
            <a:r>
              <a:rPr lang="en-US" sz="1800" b="1" dirty="0" smtClean="0"/>
              <a:t>EXISTS</a:t>
            </a:r>
            <a:r>
              <a:rPr lang="en-US" sz="1800" dirty="0" smtClean="0"/>
              <a:t> {  </a:t>
            </a:r>
            <a:r>
              <a:rPr lang="en-US" sz="1800" b="1" dirty="0" smtClean="0"/>
              <a:t>MATCH</a:t>
            </a:r>
            <a:r>
              <a:rPr lang="en-US" sz="1800" dirty="0" smtClean="0"/>
              <a:t> (b)-[:LOVES]-&gt;(a) }</a:t>
            </a:r>
          </a:p>
          <a:p>
            <a:pPr>
              <a:buNone/>
            </a:pPr>
            <a:r>
              <a:rPr lang="en-US" sz="1800" dirty="0" smtClean="0"/>
              <a:t/>
            </a:r>
            <a:br>
              <a:rPr lang="en-US" sz="1800" dirty="0" smtClean="0"/>
            </a:br>
            <a:r>
              <a:rPr lang="en-US" sz="1800" dirty="0" smtClean="0"/>
              <a:t> </a:t>
            </a:r>
          </a:p>
          <a:p>
            <a:pPr>
              <a:buNone/>
            </a:pPr>
            <a:r>
              <a:rPr lang="en-US" sz="1800" dirty="0" smtClean="0"/>
              <a:t/>
            </a:r>
            <a:br>
              <a:rPr lang="en-US" sz="1800" dirty="0" smtClean="0"/>
            </a:b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PATH usage in MATCH</a:t>
            </a:r>
            <a:endParaRPr lang="en-US" dirty="0"/>
          </a:p>
        </p:txBody>
      </p:sp>
      <p:sp>
        <p:nvSpPr>
          <p:cNvPr id="3" name="Tijdelijke aanduiding voor inhoud 2"/>
          <p:cNvSpPr>
            <a:spLocks noGrp="1"/>
          </p:cNvSpPr>
          <p:nvPr>
            <p:ph idx="1"/>
          </p:nvPr>
        </p:nvSpPr>
        <p:spPr/>
        <p:txBody>
          <a:bodyPr>
            <a:noAutofit/>
          </a:bodyPr>
          <a:lstStyle/>
          <a:p>
            <a:pPr fontAlgn="base">
              <a:buNone/>
            </a:pPr>
            <a:r>
              <a:rPr lang="en-US" sz="1800" dirty="0" smtClean="0"/>
              <a:t>Existence of paths (no path variable binding)</a:t>
            </a:r>
          </a:p>
          <a:p>
            <a:pPr fontAlgn="base"/>
            <a:r>
              <a:rPr lang="en-US" sz="1800" b="1" dirty="0" smtClean="0"/>
              <a:t>MATCH</a:t>
            </a:r>
            <a:r>
              <a:rPr lang="en-US" sz="1800" dirty="0" smtClean="0"/>
              <a:t> (x)-/~friend*/-(y)</a:t>
            </a:r>
          </a:p>
          <a:p>
            <a:pPr fontAlgn="base">
              <a:buNone/>
            </a:pPr>
            <a:r>
              <a:rPr lang="en-US" sz="1800" dirty="0" smtClean="0"/>
              <a:t>Shortest path queries - a fixed number of shortest paths</a:t>
            </a:r>
          </a:p>
          <a:p>
            <a:r>
              <a:rPr lang="en-US" sz="1800" b="1" dirty="0" smtClean="0"/>
              <a:t>MATCH</a:t>
            </a:r>
            <a:r>
              <a:rPr lang="en-US" sz="1800" dirty="0" smtClean="0"/>
              <a:t> ()-/</a:t>
            </a:r>
            <a:r>
              <a:rPr lang="en-US" sz="1800" b="1" dirty="0" smtClean="0"/>
              <a:t>SHORTEST</a:t>
            </a:r>
            <a:r>
              <a:rPr lang="en-US" sz="1800" dirty="0" smtClean="0"/>
              <a:t> p:~friend*/-() (single shortest path)</a:t>
            </a:r>
          </a:p>
          <a:p>
            <a:r>
              <a:rPr lang="en-US" sz="1800" b="1" dirty="0" smtClean="0"/>
              <a:t>MATCH</a:t>
            </a:r>
            <a:r>
              <a:rPr lang="en-US" sz="1800" dirty="0" smtClean="0"/>
              <a:t> ()-/5 </a:t>
            </a:r>
            <a:r>
              <a:rPr lang="en-US" sz="1800" b="1" dirty="0" smtClean="0"/>
              <a:t>SHORTEST</a:t>
            </a:r>
            <a:r>
              <a:rPr lang="en-US" sz="1800" dirty="0" smtClean="0"/>
              <a:t> p:~friend*/-() (5 shortest path2)</a:t>
            </a:r>
          </a:p>
          <a:p>
            <a:pPr fontAlgn="base">
              <a:buNone/>
            </a:pPr>
            <a:r>
              <a:rPr lang="en-US" sz="1800" dirty="0" smtClean="0"/>
              <a:t>Weighted shortest path:</a:t>
            </a:r>
          </a:p>
          <a:p>
            <a:pPr fontAlgn="base"/>
            <a:r>
              <a:rPr lang="en-US" sz="1800" b="1" dirty="0" smtClean="0"/>
              <a:t>MATCH</a:t>
            </a:r>
            <a:r>
              <a:rPr lang="en-US" sz="1800" dirty="0" smtClean="0"/>
              <a:t> ()-/</a:t>
            </a:r>
            <a:r>
              <a:rPr lang="en-US" sz="1800" b="1" dirty="0" smtClean="0"/>
              <a:t>SHORTEST</a:t>
            </a:r>
            <a:r>
              <a:rPr lang="en-US" sz="1800" dirty="0" smtClean="0"/>
              <a:t> p:~friend* COST x/-() </a:t>
            </a:r>
          </a:p>
          <a:p>
            <a:pPr fontAlgn="base">
              <a:buNone/>
            </a:pPr>
            <a:r>
              <a:rPr lang="en-US" sz="1800" dirty="0" err="1" smtClean="0"/>
              <a:t>Disjunct</a:t>
            </a:r>
            <a:r>
              <a:rPr lang="en-US" sz="1800" dirty="0" smtClean="0"/>
              <a:t>  shortest path queries</a:t>
            </a:r>
          </a:p>
          <a:p>
            <a:pPr fontAlgn="base"/>
            <a:r>
              <a:rPr lang="en-US" sz="1800" b="1" dirty="0" smtClean="0"/>
              <a:t>MATCH</a:t>
            </a:r>
            <a:r>
              <a:rPr lang="en-US" sz="1800" dirty="0" smtClean="0"/>
              <a:t> ()-/5 </a:t>
            </a:r>
            <a:r>
              <a:rPr lang="en-US" sz="1800" b="1" dirty="0" smtClean="0"/>
              <a:t>DISJUNCT SHORTEST </a:t>
            </a:r>
            <a:r>
              <a:rPr lang="en-US" sz="1800" dirty="0" smtClean="0"/>
              <a:t>p:~friend*/-() (5 </a:t>
            </a:r>
            <a:r>
              <a:rPr lang="en-US" sz="1800" dirty="0" err="1" smtClean="0"/>
              <a:t>disjunct</a:t>
            </a:r>
            <a:r>
              <a:rPr lang="en-US" sz="1800" dirty="0" smtClean="0"/>
              <a:t> shortest path)</a:t>
            </a:r>
          </a:p>
          <a:p>
            <a:pPr fontAlgn="base">
              <a:buNone/>
            </a:pPr>
            <a:r>
              <a:rPr lang="en-US" sz="1800" dirty="0" smtClean="0"/>
              <a:t>All paths : should only end in PATH PROJECT which returns the induced graph:</a:t>
            </a:r>
          </a:p>
          <a:p>
            <a:r>
              <a:rPr lang="en-US" sz="1800" b="1" dirty="0" smtClean="0"/>
              <a:t>MATCH</a:t>
            </a:r>
            <a:r>
              <a:rPr lang="en-US" sz="1800" dirty="0" smtClean="0"/>
              <a:t> ()-/</a:t>
            </a:r>
            <a:r>
              <a:rPr lang="en-US" sz="1800" b="1" dirty="0" smtClean="0"/>
              <a:t>ALLPATHS</a:t>
            </a:r>
            <a:r>
              <a:rPr lang="en-US" sz="1800" dirty="0" smtClean="0"/>
              <a:t> p:~friend* COST x/-() </a:t>
            </a:r>
          </a:p>
          <a:p>
            <a:pPr>
              <a:buNone/>
            </a:pPr>
            <a:r>
              <a:rPr lang="en-US" sz="1800" b="1" dirty="0" smtClean="0"/>
              <a:t>	PATH PROJECT </a:t>
            </a:r>
            <a:r>
              <a:rPr lang="en-US" sz="1800" dirty="0" smtClean="0"/>
              <a:t>p</a:t>
            </a:r>
          </a:p>
          <a:p>
            <a:pPr>
              <a:buNone/>
            </a:pPr>
            <a:r>
              <a:rPr lang="en-US" sz="1800" dirty="0" smtClean="0"/>
              <a:t/>
            </a:r>
            <a:br>
              <a:rPr lang="en-US" sz="1800" dirty="0" smtClean="0"/>
            </a:br>
            <a:endParaRPr lang="en-US"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200" b="1" dirty="0" smtClean="0"/>
              <a:t>CONSTRUCT GRAPH </a:t>
            </a:r>
            <a:r>
              <a:rPr lang="en-US" sz="3200" dirty="0" smtClean="0"/>
              <a:t> ($a)-[:knows]-&gt;($b)</a:t>
            </a:r>
            <a:endParaRPr lang="en-US" sz="3200" dirty="0"/>
          </a:p>
        </p:txBody>
      </p:sp>
      <p:sp>
        <p:nvSpPr>
          <p:cNvPr id="3" name="Tijdelijke aanduiding voor inhoud 2"/>
          <p:cNvSpPr>
            <a:spLocks noGrp="1"/>
          </p:cNvSpPr>
          <p:nvPr>
            <p:ph idx="1"/>
          </p:nvPr>
        </p:nvSpPr>
        <p:spPr/>
        <p:txBody>
          <a:bodyPr>
            <a:normAutofit/>
          </a:bodyPr>
          <a:lstStyle/>
          <a:p>
            <a:pPr marL="342900" lvl="1" indent="-342900">
              <a:buNone/>
            </a:pPr>
            <a:r>
              <a:rPr lang="en-US" sz="1800" b="1" dirty="0" smtClean="0"/>
              <a:t>CONSTRUCT</a:t>
            </a:r>
            <a:r>
              <a:rPr lang="en-US" sz="1800" dirty="0" smtClean="0"/>
              <a:t> &lt;</a:t>
            </a:r>
            <a:r>
              <a:rPr lang="en-US" sz="1800" dirty="0" err="1" smtClean="0"/>
              <a:t>fullGraphPattern</a:t>
            </a:r>
            <a:r>
              <a:rPr lang="en-US" sz="1800" dirty="0" smtClean="0"/>
              <a:t>&gt; </a:t>
            </a:r>
            <a:r>
              <a:rPr lang="en-US" sz="1800" b="1" dirty="0" smtClean="0"/>
              <a:t>SET</a:t>
            </a:r>
            <a:r>
              <a:rPr lang="en-US" sz="1800" dirty="0" smtClean="0"/>
              <a:t> … </a:t>
            </a:r>
            <a:r>
              <a:rPr lang="en-US" sz="1800" b="1" dirty="0" smtClean="0"/>
              <a:t>REMOVE</a:t>
            </a:r>
          </a:p>
          <a:p>
            <a:pPr fontAlgn="base">
              <a:buNone/>
            </a:pPr>
            <a:r>
              <a:rPr lang="en-US" sz="1800" dirty="0" smtClean="0"/>
              <a:t>introduce copy patterns like (=n) or ()-[=e]-&gt;()</a:t>
            </a:r>
          </a:p>
          <a:p>
            <a:pPr lvl="1" fontAlgn="base"/>
            <a:r>
              <a:rPr lang="en-US" sz="1800" dirty="0" smtClean="0"/>
              <a:t>This copies all labels and properties</a:t>
            </a:r>
          </a:p>
          <a:p>
            <a:pPr lvl="1" fontAlgn="base"/>
            <a:r>
              <a:rPr lang="en-US" sz="1800" dirty="0" smtClean="0"/>
              <a:t>Additionally given literal labels and properties in copy patterns </a:t>
            </a:r>
            <a:br>
              <a:rPr lang="en-US" sz="1800" dirty="0" smtClean="0"/>
            </a:br>
            <a:r>
              <a:rPr lang="en-US" sz="1800" dirty="0" smtClean="0"/>
              <a:t>are always additive</a:t>
            </a:r>
          </a:p>
          <a:p>
            <a:pPr fontAlgn="base"/>
            <a:r>
              <a:rPr lang="en-US" sz="1800" dirty="0" smtClean="0"/>
              <a:t>Further before the in-line patterns:</a:t>
            </a:r>
          </a:p>
          <a:p>
            <a:pPr lvl="1" fontAlgn="base"/>
            <a:r>
              <a:rPr lang="en-US" sz="1800" b="1" dirty="0" smtClean="0"/>
              <a:t>SET</a:t>
            </a:r>
            <a:r>
              <a:rPr lang="en-US" sz="1800" dirty="0" smtClean="0"/>
              <a:t> </a:t>
            </a:r>
            <a:r>
              <a:rPr lang="en-US" sz="1800" dirty="0" err="1" smtClean="0"/>
              <a:t>n.prop</a:t>
            </a:r>
            <a:r>
              <a:rPr lang="en-US" sz="1800" dirty="0" smtClean="0"/>
              <a:t> = value</a:t>
            </a:r>
          </a:p>
          <a:p>
            <a:pPr lvl="1" fontAlgn="base"/>
            <a:r>
              <a:rPr lang="en-US" sz="1800" b="1" dirty="0" smtClean="0"/>
              <a:t>SET</a:t>
            </a:r>
            <a:r>
              <a:rPr lang="en-US" sz="1800" dirty="0" smtClean="0"/>
              <a:t> labels(n) = labels(m)</a:t>
            </a:r>
          </a:p>
          <a:p>
            <a:pPr lvl="1" fontAlgn="base"/>
            <a:r>
              <a:rPr lang="en-US" sz="1800" b="1" dirty="0" smtClean="0"/>
              <a:t>SET</a:t>
            </a:r>
            <a:r>
              <a:rPr lang="en-US" sz="1800" dirty="0" smtClean="0"/>
              <a:t> properties(n) = properties(m)</a:t>
            </a:r>
          </a:p>
          <a:p>
            <a:pPr lvl="1" fontAlgn="base"/>
            <a:r>
              <a:rPr lang="en-US" sz="1800" b="1" dirty="0" smtClean="0"/>
              <a:t>SET</a:t>
            </a:r>
            <a:r>
              <a:rPr lang="en-US" sz="1800" dirty="0" smtClean="0"/>
              <a:t> n:Label</a:t>
            </a:r>
          </a:p>
          <a:p>
            <a:pPr lvl="1" fontAlgn="base"/>
            <a:r>
              <a:rPr lang="en-US" sz="1800" b="1" dirty="0" smtClean="0"/>
              <a:t>REMOVE</a:t>
            </a:r>
            <a:r>
              <a:rPr lang="en-US" sz="1800" dirty="0" smtClean="0"/>
              <a:t> </a:t>
            </a:r>
            <a:r>
              <a:rPr lang="en-US" sz="1800" dirty="0" err="1" smtClean="0"/>
              <a:t>n.prop</a:t>
            </a:r>
            <a:endParaRPr lang="en-US" sz="1800" dirty="0" smtClean="0"/>
          </a:p>
          <a:p>
            <a:pPr lvl="1" fontAlgn="base"/>
            <a:r>
              <a:rPr lang="en-US" sz="1800" b="1" dirty="0" smtClean="0"/>
              <a:t>REMOVE</a:t>
            </a:r>
            <a:r>
              <a:rPr lang="en-US" sz="1800" dirty="0" smtClean="0"/>
              <a:t> n:Label</a:t>
            </a:r>
          </a:p>
          <a:p>
            <a:pPr fontAlgn="base">
              <a:buNone/>
            </a:pPr>
            <a:r>
              <a:rPr lang="en-US" sz="1800" dirty="0" smtClean="0"/>
              <a:t>Can only describe changes on unbound variables</a:t>
            </a:r>
          </a:p>
          <a:p>
            <a:endParaRPr lang="en-US" sz="1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Full Query: Union/Intersection</a:t>
            </a:r>
            <a:endParaRPr lang="en-US" dirty="0"/>
          </a:p>
        </p:txBody>
      </p:sp>
      <p:sp>
        <p:nvSpPr>
          <p:cNvPr id="3" name="Tijdelijke aanduiding voor inhoud 2"/>
          <p:cNvSpPr>
            <a:spLocks noGrp="1"/>
          </p:cNvSpPr>
          <p:nvPr>
            <p:ph idx="1"/>
          </p:nvPr>
        </p:nvSpPr>
        <p:spPr/>
        <p:txBody>
          <a:bodyPr>
            <a:normAutofit lnSpcReduction="10000"/>
          </a:bodyPr>
          <a:lstStyle/>
          <a:p>
            <a:pPr>
              <a:buNone/>
            </a:pPr>
            <a:r>
              <a:rPr lang="en-US" sz="1800" b="1" dirty="0" smtClean="0"/>
              <a:t>consistency condition.</a:t>
            </a:r>
          </a:p>
          <a:p>
            <a:r>
              <a:rPr lang="en-US" sz="1800" dirty="0" smtClean="0"/>
              <a:t>Two property graphs </a:t>
            </a:r>
            <a:r>
              <a:rPr lang="en-US" sz="1800" i="1" dirty="0" smtClean="0"/>
              <a:t>G</a:t>
            </a:r>
            <a:r>
              <a:rPr lang="en-US" sz="1800" i="1" baseline="-25000" dirty="0" smtClean="0"/>
              <a:t>1</a:t>
            </a:r>
            <a:r>
              <a:rPr lang="en-US" sz="1800" i="1" dirty="0" smtClean="0"/>
              <a:t> </a:t>
            </a:r>
            <a:r>
              <a:rPr lang="en-US" sz="1800" dirty="0" smtClean="0"/>
              <a:t>= (</a:t>
            </a:r>
            <a:r>
              <a:rPr lang="en-US" sz="1800" i="1" dirty="0" smtClean="0"/>
              <a:t>N</a:t>
            </a:r>
            <a:r>
              <a:rPr lang="en-US" sz="1800" i="1" baseline="-25000" dirty="0" smtClean="0"/>
              <a:t>1</a:t>
            </a:r>
            <a:r>
              <a:rPr lang="en-US" sz="1800" i="1" dirty="0" smtClean="0"/>
              <a:t>, E</a:t>
            </a:r>
            <a:r>
              <a:rPr lang="en-US" sz="1800" i="1" baseline="-25000" dirty="0" smtClean="0"/>
              <a:t>1</a:t>
            </a:r>
            <a:r>
              <a:rPr lang="en-US" sz="1800" i="1" dirty="0" smtClean="0"/>
              <a:t>, P</a:t>
            </a:r>
            <a:r>
              <a:rPr lang="en-US" sz="1800" i="1" baseline="-25000" dirty="0" smtClean="0"/>
              <a:t>1</a:t>
            </a:r>
            <a:r>
              <a:rPr lang="en-US" sz="1800" i="1" dirty="0" smtClean="0"/>
              <a:t>, </a:t>
            </a:r>
            <a:r>
              <a:rPr lang="el-GR" sz="1800" i="1" dirty="0" smtClean="0"/>
              <a:t>ρ</a:t>
            </a:r>
            <a:r>
              <a:rPr lang="el-GR" sz="1800" i="1" baseline="-25000" dirty="0" smtClean="0"/>
              <a:t>1</a:t>
            </a:r>
            <a:r>
              <a:rPr lang="el-GR" sz="1800" i="1" dirty="0" smtClean="0"/>
              <a:t>, δ</a:t>
            </a:r>
            <a:r>
              <a:rPr lang="el-GR" sz="1800" i="1" baseline="-25000" dirty="0" smtClean="0"/>
              <a:t>1</a:t>
            </a:r>
            <a:r>
              <a:rPr lang="el-GR" sz="1800" i="1" dirty="0" smtClean="0"/>
              <a:t>, λ</a:t>
            </a:r>
            <a:r>
              <a:rPr lang="el-GR" sz="1800" i="1" baseline="-25000" dirty="0" smtClean="0"/>
              <a:t>1</a:t>
            </a:r>
            <a:r>
              <a:rPr lang="el-GR" sz="1800" i="1" dirty="0" smtClean="0"/>
              <a:t>, σ</a:t>
            </a:r>
            <a:r>
              <a:rPr lang="el-GR" sz="1800" i="1" baseline="-25000" dirty="0" smtClean="0"/>
              <a:t>1</a:t>
            </a:r>
            <a:r>
              <a:rPr lang="el-GR" sz="1800" dirty="0" smtClean="0"/>
              <a:t>) </a:t>
            </a:r>
            <a:r>
              <a:rPr lang="en-US" sz="1800" dirty="0" smtClean="0"/>
              <a:t>and </a:t>
            </a:r>
            <a:r>
              <a:rPr lang="en-US" sz="1800" i="1" dirty="0" smtClean="0"/>
              <a:t>G</a:t>
            </a:r>
            <a:r>
              <a:rPr lang="en-US" sz="1800" i="1" baseline="-25000" dirty="0" smtClean="0"/>
              <a:t>2</a:t>
            </a:r>
            <a:r>
              <a:rPr lang="en-US" sz="1800" i="1" dirty="0" smtClean="0"/>
              <a:t> </a:t>
            </a:r>
            <a:r>
              <a:rPr lang="en-US" sz="1800" dirty="0" smtClean="0"/>
              <a:t>= (</a:t>
            </a:r>
            <a:r>
              <a:rPr lang="en-US" sz="1800" i="1" dirty="0" smtClean="0"/>
              <a:t>N</a:t>
            </a:r>
            <a:r>
              <a:rPr lang="en-US" sz="1800" i="1" baseline="-25000" dirty="0" smtClean="0"/>
              <a:t>2</a:t>
            </a:r>
            <a:r>
              <a:rPr lang="en-US" sz="1800" i="1" dirty="0" smtClean="0"/>
              <a:t>, E</a:t>
            </a:r>
            <a:r>
              <a:rPr lang="en-US" sz="1800" i="1" baseline="-25000" dirty="0" smtClean="0"/>
              <a:t>2</a:t>
            </a:r>
            <a:r>
              <a:rPr lang="en-US" sz="1800" i="1" dirty="0" smtClean="0"/>
              <a:t>, P</a:t>
            </a:r>
            <a:r>
              <a:rPr lang="en-US" sz="1800" i="1" baseline="-25000" dirty="0" smtClean="0"/>
              <a:t>2</a:t>
            </a:r>
            <a:r>
              <a:rPr lang="en-US" sz="1800" i="1" dirty="0" smtClean="0"/>
              <a:t>, </a:t>
            </a:r>
            <a:r>
              <a:rPr lang="el-GR" sz="1800" i="1" dirty="0" smtClean="0"/>
              <a:t>ρ</a:t>
            </a:r>
            <a:r>
              <a:rPr lang="el-GR" sz="1800" i="1" baseline="-25000" dirty="0" smtClean="0"/>
              <a:t>2</a:t>
            </a:r>
            <a:r>
              <a:rPr lang="el-GR" sz="1800" i="1" dirty="0" smtClean="0"/>
              <a:t>, δ</a:t>
            </a:r>
            <a:r>
              <a:rPr lang="el-GR" sz="1800" i="1" baseline="-25000" dirty="0" smtClean="0"/>
              <a:t>2</a:t>
            </a:r>
            <a:r>
              <a:rPr lang="el-GR" sz="1800" i="1" dirty="0" smtClean="0"/>
              <a:t>, λ</a:t>
            </a:r>
            <a:r>
              <a:rPr lang="el-GR" sz="1800" i="1" baseline="-25000" dirty="0" smtClean="0"/>
              <a:t>2</a:t>
            </a:r>
            <a:r>
              <a:rPr lang="el-GR" sz="1800" i="1" dirty="0" smtClean="0"/>
              <a:t>, σ</a:t>
            </a:r>
            <a:r>
              <a:rPr lang="el-GR" sz="1800" i="1" baseline="-25000" dirty="0" smtClean="0"/>
              <a:t>2</a:t>
            </a:r>
            <a:r>
              <a:rPr lang="el-GR" sz="1800" dirty="0" smtClean="0"/>
              <a:t>) </a:t>
            </a:r>
            <a:r>
              <a:rPr lang="en-US" sz="1800" dirty="0" smtClean="0"/>
              <a:t>are said to be consistent if:</a:t>
            </a:r>
          </a:p>
          <a:p>
            <a:pPr fontAlgn="base"/>
            <a:r>
              <a:rPr lang="en-US" sz="1800" dirty="0" smtClean="0"/>
              <a:t>For every </a:t>
            </a:r>
            <a:r>
              <a:rPr lang="en-US" sz="1800" i="1" dirty="0" smtClean="0"/>
              <a:t>e</a:t>
            </a:r>
            <a:r>
              <a:rPr lang="en-US" sz="1800" dirty="0" smtClean="0"/>
              <a:t> ∈ </a:t>
            </a:r>
            <a:r>
              <a:rPr lang="en-US" sz="1800" i="1" dirty="0" smtClean="0"/>
              <a:t>E</a:t>
            </a:r>
            <a:r>
              <a:rPr lang="en-US" sz="1800" i="1" baseline="-25000" dirty="0" smtClean="0"/>
              <a:t>1 </a:t>
            </a:r>
            <a:r>
              <a:rPr lang="en-US" sz="1800" i="1" dirty="0" smtClean="0"/>
              <a:t>∩ E</a:t>
            </a:r>
            <a:r>
              <a:rPr lang="en-US" sz="1800" i="1" baseline="-25000" dirty="0" smtClean="0"/>
              <a:t>2</a:t>
            </a:r>
            <a:r>
              <a:rPr lang="en-US" sz="1800" dirty="0" smtClean="0"/>
              <a:t>, it holds that </a:t>
            </a:r>
            <a:r>
              <a:rPr lang="el-GR" sz="1800" i="1" dirty="0" smtClean="0"/>
              <a:t>ρ</a:t>
            </a:r>
            <a:r>
              <a:rPr lang="el-GR" sz="1800" i="1" baseline="-25000" dirty="0" smtClean="0"/>
              <a:t>1</a:t>
            </a:r>
            <a:r>
              <a:rPr lang="el-GR" sz="1800" dirty="0" smtClean="0"/>
              <a:t>(</a:t>
            </a:r>
            <a:r>
              <a:rPr lang="en-US" sz="1800" dirty="0" smtClean="0"/>
              <a:t>e) = </a:t>
            </a:r>
            <a:r>
              <a:rPr lang="el-GR" sz="1800" i="1" dirty="0" smtClean="0"/>
              <a:t>ρ</a:t>
            </a:r>
            <a:r>
              <a:rPr lang="el-GR" sz="1800" i="1" baseline="-25000" dirty="0" smtClean="0"/>
              <a:t>2</a:t>
            </a:r>
            <a:r>
              <a:rPr lang="el-GR" sz="1800" dirty="0" smtClean="0"/>
              <a:t>(</a:t>
            </a:r>
            <a:r>
              <a:rPr lang="en-US" sz="1800" dirty="0" smtClean="0"/>
              <a:t>e)</a:t>
            </a:r>
          </a:p>
          <a:p>
            <a:pPr fontAlgn="base"/>
            <a:r>
              <a:rPr lang="en-US" sz="1800" dirty="0" smtClean="0"/>
              <a:t>For every </a:t>
            </a:r>
            <a:r>
              <a:rPr lang="en-US" sz="1800" i="1" dirty="0" smtClean="0"/>
              <a:t>p</a:t>
            </a:r>
            <a:r>
              <a:rPr lang="en-US" sz="1800" dirty="0" smtClean="0"/>
              <a:t> ∈ </a:t>
            </a:r>
            <a:r>
              <a:rPr lang="en-US" sz="1800" i="1" dirty="0" smtClean="0"/>
              <a:t>P</a:t>
            </a:r>
            <a:r>
              <a:rPr lang="en-US" sz="1800" i="1" baseline="-25000" dirty="0" smtClean="0"/>
              <a:t>1 </a:t>
            </a:r>
            <a:r>
              <a:rPr lang="en-US" sz="1800" i="1" dirty="0" smtClean="0"/>
              <a:t>∩ P</a:t>
            </a:r>
            <a:r>
              <a:rPr lang="en-US" sz="1800" i="1" baseline="-25000" dirty="0" smtClean="0"/>
              <a:t>2</a:t>
            </a:r>
            <a:r>
              <a:rPr lang="en-US" sz="1800" dirty="0" smtClean="0"/>
              <a:t>, it holds that </a:t>
            </a:r>
            <a:r>
              <a:rPr lang="el-GR" sz="1800" i="1" dirty="0" smtClean="0"/>
              <a:t>δ</a:t>
            </a:r>
            <a:r>
              <a:rPr lang="el-GR" sz="1800" i="1" baseline="-25000" dirty="0" smtClean="0"/>
              <a:t>1</a:t>
            </a:r>
            <a:r>
              <a:rPr lang="el-GR" sz="1800" dirty="0" smtClean="0"/>
              <a:t>(</a:t>
            </a:r>
            <a:r>
              <a:rPr lang="en-US" sz="1800" dirty="0" smtClean="0"/>
              <a:t>p) = </a:t>
            </a:r>
            <a:r>
              <a:rPr lang="el-GR" sz="1800" i="1" dirty="0" smtClean="0"/>
              <a:t>δ</a:t>
            </a:r>
            <a:r>
              <a:rPr lang="el-GR" sz="1800" i="1" baseline="-25000" dirty="0" smtClean="0"/>
              <a:t>2</a:t>
            </a:r>
            <a:r>
              <a:rPr lang="el-GR" sz="1800" dirty="0" smtClean="0"/>
              <a:t>(</a:t>
            </a:r>
            <a:r>
              <a:rPr lang="en-US" sz="1800" dirty="0" smtClean="0"/>
              <a:t>p)</a:t>
            </a:r>
          </a:p>
          <a:p>
            <a:pPr fontAlgn="base"/>
            <a:r>
              <a:rPr lang="en-US" sz="1800" dirty="0" smtClean="0"/>
              <a:t>For every </a:t>
            </a:r>
            <a:r>
              <a:rPr lang="en-US" sz="1800" i="1" dirty="0" smtClean="0"/>
              <a:t>o</a:t>
            </a:r>
            <a:r>
              <a:rPr lang="en-US" sz="1800" dirty="0" smtClean="0"/>
              <a:t> ∈ ((</a:t>
            </a:r>
            <a:r>
              <a:rPr lang="en-US" sz="1800" i="1" dirty="0" smtClean="0"/>
              <a:t>N</a:t>
            </a:r>
            <a:r>
              <a:rPr lang="en-US" sz="1800" i="1" baseline="-25000" dirty="0" smtClean="0"/>
              <a:t>1 </a:t>
            </a:r>
            <a:r>
              <a:rPr lang="en-US" sz="1800" i="1" dirty="0" smtClean="0"/>
              <a:t>∩ N</a:t>
            </a:r>
            <a:r>
              <a:rPr lang="en-US" sz="1800" i="1" baseline="-25000" dirty="0" smtClean="0"/>
              <a:t>2</a:t>
            </a:r>
            <a:r>
              <a:rPr lang="en-US" sz="1800" dirty="0" smtClean="0"/>
              <a:t>) ⋃ (</a:t>
            </a:r>
            <a:r>
              <a:rPr lang="en-US" sz="1800" i="1" dirty="0" smtClean="0"/>
              <a:t>E</a:t>
            </a:r>
            <a:r>
              <a:rPr lang="en-US" sz="1800" i="1" baseline="-25000" dirty="0" smtClean="0"/>
              <a:t>1 </a:t>
            </a:r>
            <a:r>
              <a:rPr lang="en-US" sz="1800" i="1" dirty="0" smtClean="0"/>
              <a:t>∩ E</a:t>
            </a:r>
            <a:r>
              <a:rPr lang="en-US" sz="1800" i="1" baseline="-25000" dirty="0" smtClean="0"/>
              <a:t>2</a:t>
            </a:r>
            <a:r>
              <a:rPr lang="en-US" sz="1800" dirty="0" smtClean="0"/>
              <a:t>)</a:t>
            </a:r>
            <a:r>
              <a:rPr lang="en-US" sz="1800" i="1" dirty="0" smtClean="0"/>
              <a:t> </a:t>
            </a:r>
            <a:r>
              <a:rPr lang="en-US" sz="1800" dirty="0" smtClean="0"/>
              <a:t>⋃</a:t>
            </a:r>
            <a:r>
              <a:rPr lang="en-US" sz="1800" i="1" dirty="0" smtClean="0"/>
              <a:t> </a:t>
            </a:r>
            <a:r>
              <a:rPr lang="en-US" sz="1800" dirty="0" smtClean="0"/>
              <a:t>(</a:t>
            </a:r>
            <a:r>
              <a:rPr lang="en-US" sz="1800" i="1" dirty="0" smtClean="0"/>
              <a:t>P</a:t>
            </a:r>
            <a:r>
              <a:rPr lang="en-US" sz="1800" i="1" baseline="-25000" dirty="0" smtClean="0"/>
              <a:t>1 </a:t>
            </a:r>
            <a:r>
              <a:rPr lang="en-US" sz="1800" i="1" dirty="0" smtClean="0"/>
              <a:t>∩ P</a:t>
            </a:r>
            <a:r>
              <a:rPr lang="en-US" sz="1800" i="1" baseline="-25000" dirty="0" smtClean="0"/>
              <a:t>2</a:t>
            </a:r>
            <a:r>
              <a:rPr lang="en-US" sz="1800" dirty="0" smtClean="0"/>
              <a:t>)), it holds that </a:t>
            </a:r>
            <a:r>
              <a:rPr lang="el-GR" sz="1800" i="1" dirty="0" smtClean="0"/>
              <a:t>λ</a:t>
            </a:r>
            <a:r>
              <a:rPr lang="el-GR" sz="1800" i="1" baseline="-25000" dirty="0" smtClean="0"/>
              <a:t>1</a:t>
            </a:r>
            <a:r>
              <a:rPr lang="el-GR" sz="1800" dirty="0" smtClean="0"/>
              <a:t>(</a:t>
            </a:r>
            <a:r>
              <a:rPr lang="en-US" sz="1800" dirty="0" smtClean="0"/>
              <a:t>o) = </a:t>
            </a:r>
            <a:r>
              <a:rPr lang="el-GR" sz="1800" i="1" dirty="0" smtClean="0"/>
              <a:t>λ</a:t>
            </a:r>
            <a:r>
              <a:rPr lang="el-GR" sz="1800" i="1" baseline="-25000" dirty="0" smtClean="0"/>
              <a:t>2</a:t>
            </a:r>
            <a:r>
              <a:rPr lang="el-GR" sz="1800" dirty="0" smtClean="0"/>
              <a:t>(</a:t>
            </a:r>
            <a:r>
              <a:rPr lang="en-US" sz="1800" dirty="0" smtClean="0"/>
              <a:t>o)</a:t>
            </a:r>
          </a:p>
          <a:p>
            <a:pPr fontAlgn="base"/>
            <a:r>
              <a:rPr lang="en-US" sz="1800" dirty="0" smtClean="0"/>
              <a:t>For every </a:t>
            </a:r>
            <a:r>
              <a:rPr lang="en-US" sz="1800" i="1" dirty="0" smtClean="0"/>
              <a:t>o</a:t>
            </a:r>
            <a:r>
              <a:rPr lang="en-US" sz="1800" dirty="0" smtClean="0"/>
              <a:t> ∈ ((</a:t>
            </a:r>
            <a:r>
              <a:rPr lang="en-US" sz="1800" i="1" dirty="0" smtClean="0"/>
              <a:t>N</a:t>
            </a:r>
            <a:r>
              <a:rPr lang="en-US" sz="1800" i="1" baseline="-25000" dirty="0" smtClean="0"/>
              <a:t>1 </a:t>
            </a:r>
            <a:r>
              <a:rPr lang="en-US" sz="1800" i="1" dirty="0" smtClean="0"/>
              <a:t>∩ N</a:t>
            </a:r>
            <a:r>
              <a:rPr lang="en-US" sz="1800" i="1" baseline="-25000" dirty="0" smtClean="0"/>
              <a:t>2</a:t>
            </a:r>
            <a:r>
              <a:rPr lang="en-US" sz="1800" dirty="0" smtClean="0"/>
              <a:t>) ⋃ (</a:t>
            </a:r>
            <a:r>
              <a:rPr lang="en-US" sz="1800" i="1" dirty="0" smtClean="0"/>
              <a:t>E</a:t>
            </a:r>
            <a:r>
              <a:rPr lang="en-US" sz="1800" i="1" baseline="-25000" dirty="0" smtClean="0"/>
              <a:t>1 </a:t>
            </a:r>
            <a:r>
              <a:rPr lang="en-US" sz="1800" i="1" dirty="0" smtClean="0"/>
              <a:t>∩ E</a:t>
            </a:r>
            <a:r>
              <a:rPr lang="en-US" sz="1800" i="1" baseline="-25000" dirty="0" smtClean="0"/>
              <a:t>2</a:t>
            </a:r>
            <a:r>
              <a:rPr lang="en-US" sz="1800" dirty="0" smtClean="0"/>
              <a:t>)</a:t>
            </a:r>
            <a:r>
              <a:rPr lang="en-US" sz="1800" i="1" dirty="0" smtClean="0"/>
              <a:t> </a:t>
            </a:r>
            <a:r>
              <a:rPr lang="en-US" sz="1800" dirty="0" smtClean="0"/>
              <a:t>⋃</a:t>
            </a:r>
            <a:r>
              <a:rPr lang="en-US" sz="1800" i="1" dirty="0" smtClean="0"/>
              <a:t> </a:t>
            </a:r>
            <a:r>
              <a:rPr lang="en-US" sz="1800" dirty="0" smtClean="0"/>
              <a:t>(</a:t>
            </a:r>
            <a:r>
              <a:rPr lang="en-US" sz="1800" i="1" dirty="0" smtClean="0"/>
              <a:t>P</a:t>
            </a:r>
            <a:r>
              <a:rPr lang="en-US" sz="1800" i="1" baseline="-25000" dirty="0" smtClean="0"/>
              <a:t>1 </a:t>
            </a:r>
            <a:r>
              <a:rPr lang="en-US" sz="1800" i="1" dirty="0" smtClean="0"/>
              <a:t>∩ P</a:t>
            </a:r>
            <a:r>
              <a:rPr lang="en-US" sz="1800" i="1" baseline="-25000" dirty="0" smtClean="0"/>
              <a:t>2</a:t>
            </a:r>
            <a:r>
              <a:rPr lang="en-US" sz="1800" dirty="0" smtClean="0"/>
              <a:t>)) and </a:t>
            </a:r>
            <a:r>
              <a:rPr lang="en-US" sz="1800" i="1" dirty="0" smtClean="0"/>
              <a:t>p</a:t>
            </a:r>
            <a:r>
              <a:rPr lang="en-US" sz="1800" dirty="0" smtClean="0"/>
              <a:t> ∈ </a:t>
            </a:r>
            <a:r>
              <a:rPr lang="en-US" sz="1800" b="1" dirty="0" smtClean="0"/>
              <a:t>K</a:t>
            </a:r>
            <a:r>
              <a:rPr lang="en-US" sz="1800" dirty="0" smtClean="0"/>
              <a:t>, it holds that </a:t>
            </a:r>
            <a:r>
              <a:rPr lang="el-GR" sz="1800" i="1" dirty="0" smtClean="0"/>
              <a:t>σ</a:t>
            </a:r>
            <a:r>
              <a:rPr lang="el-GR" sz="1800" i="1" baseline="-25000" dirty="0" smtClean="0"/>
              <a:t>1</a:t>
            </a:r>
            <a:r>
              <a:rPr lang="el-GR" sz="1800" dirty="0" smtClean="0"/>
              <a:t>(</a:t>
            </a:r>
            <a:r>
              <a:rPr lang="en-US" sz="1800" i="1" dirty="0" err="1" smtClean="0"/>
              <a:t>o</a:t>
            </a:r>
            <a:r>
              <a:rPr lang="en-US" sz="1800" dirty="0" err="1" smtClean="0"/>
              <a:t>,</a:t>
            </a:r>
            <a:r>
              <a:rPr lang="en-US" sz="1800" i="1" dirty="0" err="1" smtClean="0"/>
              <a:t>p</a:t>
            </a:r>
            <a:r>
              <a:rPr lang="en-US" sz="1800" dirty="0" smtClean="0"/>
              <a:t>) = </a:t>
            </a:r>
            <a:r>
              <a:rPr lang="el-GR" sz="1800" i="1" dirty="0" smtClean="0"/>
              <a:t>σ</a:t>
            </a:r>
            <a:r>
              <a:rPr lang="el-GR" sz="1800" i="1" baseline="-25000" dirty="0" smtClean="0"/>
              <a:t>2</a:t>
            </a:r>
            <a:r>
              <a:rPr lang="el-GR" sz="1800" dirty="0" smtClean="0"/>
              <a:t>(</a:t>
            </a:r>
            <a:r>
              <a:rPr lang="en-US" sz="1800" dirty="0" err="1" smtClean="0"/>
              <a:t>o,</a:t>
            </a:r>
            <a:r>
              <a:rPr lang="en-US" sz="1800" i="1" dirty="0" err="1" smtClean="0"/>
              <a:t>p</a:t>
            </a:r>
            <a:r>
              <a:rPr lang="en-US" sz="1800" dirty="0" smtClean="0"/>
              <a:t>)</a:t>
            </a:r>
          </a:p>
          <a:p>
            <a:pPr>
              <a:buNone/>
            </a:pPr>
            <a:endParaRPr lang="en-US" sz="1800" b="1" dirty="0" smtClean="0"/>
          </a:p>
          <a:p>
            <a:pPr>
              <a:buNone/>
            </a:pPr>
            <a:r>
              <a:rPr lang="en-US" sz="1800" b="1" dirty="0" smtClean="0"/>
              <a:t>Set operations.</a:t>
            </a:r>
          </a:p>
          <a:p>
            <a:r>
              <a:rPr lang="en-US" sz="1800" dirty="0" smtClean="0"/>
              <a:t>Let </a:t>
            </a:r>
            <a:r>
              <a:rPr lang="en-US" sz="1800" i="1" dirty="0" smtClean="0"/>
              <a:t>G</a:t>
            </a:r>
            <a:r>
              <a:rPr lang="en-US" sz="1800" i="1" baseline="-25000" dirty="0" smtClean="0"/>
              <a:t>1</a:t>
            </a:r>
            <a:r>
              <a:rPr lang="en-US" sz="1800" i="1" dirty="0" smtClean="0"/>
              <a:t> </a:t>
            </a:r>
            <a:r>
              <a:rPr lang="en-US" sz="1800" dirty="0" smtClean="0"/>
              <a:t>= (</a:t>
            </a:r>
            <a:r>
              <a:rPr lang="en-US" sz="1800" i="1" dirty="0" smtClean="0"/>
              <a:t>N</a:t>
            </a:r>
            <a:r>
              <a:rPr lang="en-US" sz="1800" i="1" baseline="-25000" dirty="0" smtClean="0"/>
              <a:t>1</a:t>
            </a:r>
            <a:r>
              <a:rPr lang="en-US" sz="1800" i="1" dirty="0" smtClean="0"/>
              <a:t>, E</a:t>
            </a:r>
            <a:r>
              <a:rPr lang="en-US" sz="1800" i="1" baseline="-25000" dirty="0" smtClean="0"/>
              <a:t>1</a:t>
            </a:r>
            <a:r>
              <a:rPr lang="en-US" sz="1800" i="1" dirty="0" smtClean="0"/>
              <a:t>, P</a:t>
            </a:r>
            <a:r>
              <a:rPr lang="en-US" sz="1800" i="1" baseline="-25000" dirty="0" smtClean="0"/>
              <a:t>1</a:t>
            </a:r>
            <a:r>
              <a:rPr lang="en-US" sz="1800" i="1" dirty="0" smtClean="0"/>
              <a:t>, </a:t>
            </a:r>
            <a:r>
              <a:rPr lang="el-GR" sz="1800" i="1" dirty="0" smtClean="0"/>
              <a:t>ρ</a:t>
            </a:r>
            <a:r>
              <a:rPr lang="el-GR" sz="1800" i="1" baseline="-25000" dirty="0" smtClean="0"/>
              <a:t>1</a:t>
            </a:r>
            <a:r>
              <a:rPr lang="el-GR" sz="1800" i="1" dirty="0" smtClean="0"/>
              <a:t>, δ</a:t>
            </a:r>
            <a:r>
              <a:rPr lang="el-GR" sz="1800" i="1" baseline="-25000" dirty="0" smtClean="0"/>
              <a:t>1</a:t>
            </a:r>
            <a:r>
              <a:rPr lang="el-GR" sz="1800" i="1" dirty="0" smtClean="0"/>
              <a:t>, λ</a:t>
            </a:r>
            <a:r>
              <a:rPr lang="el-GR" sz="1800" i="1" baseline="-25000" dirty="0" smtClean="0"/>
              <a:t>1</a:t>
            </a:r>
            <a:r>
              <a:rPr lang="el-GR" sz="1800" i="1" dirty="0" smtClean="0"/>
              <a:t>, σ</a:t>
            </a:r>
            <a:r>
              <a:rPr lang="el-GR" sz="1800" i="1" baseline="-25000" dirty="0" smtClean="0"/>
              <a:t>1</a:t>
            </a:r>
            <a:r>
              <a:rPr lang="el-GR" sz="1800" dirty="0" smtClean="0"/>
              <a:t>) </a:t>
            </a:r>
            <a:r>
              <a:rPr lang="en-US" sz="1800" dirty="0" smtClean="0"/>
              <a:t>and </a:t>
            </a:r>
            <a:r>
              <a:rPr lang="en-US" sz="1800" i="1" dirty="0" smtClean="0"/>
              <a:t>G</a:t>
            </a:r>
            <a:r>
              <a:rPr lang="en-US" sz="1800" i="1" baseline="-25000" dirty="0" smtClean="0"/>
              <a:t>2</a:t>
            </a:r>
            <a:r>
              <a:rPr lang="en-US" sz="1800" i="1" dirty="0" smtClean="0"/>
              <a:t> </a:t>
            </a:r>
            <a:r>
              <a:rPr lang="en-US" sz="1800" dirty="0" smtClean="0"/>
              <a:t>= (</a:t>
            </a:r>
            <a:r>
              <a:rPr lang="en-US" sz="1800" i="1" dirty="0" smtClean="0"/>
              <a:t>N</a:t>
            </a:r>
            <a:r>
              <a:rPr lang="en-US" sz="1800" i="1" baseline="-25000" dirty="0" smtClean="0"/>
              <a:t>2</a:t>
            </a:r>
            <a:r>
              <a:rPr lang="en-US" sz="1800" i="1" dirty="0" smtClean="0"/>
              <a:t>, E</a:t>
            </a:r>
            <a:r>
              <a:rPr lang="en-US" sz="1800" i="1" baseline="-25000" dirty="0" smtClean="0"/>
              <a:t>2</a:t>
            </a:r>
            <a:r>
              <a:rPr lang="en-US" sz="1800" i="1" dirty="0" smtClean="0"/>
              <a:t>, P</a:t>
            </a:r>
            <a:r>
              <a:rPr lang="en-US" sz="1800" i="1" baseline="-25000" dirty="0" smtClean="0"/>
              <a:t>2</a:t>
            </a:r>
            <a:r>
              <a:rPr lang="en-US" sz="1800" i="1" dirty="0" smtClean="0"/>
              <a:t>, </a:t>
            </a:r>
            <a:r>
              <a:rPr lang="el-GR" sz="1800" i="1" dirty="0" smtClean="0"/>
              <a:t>ρ</a:t>
            </a:r>
            <a:r>
              <a:rPr lang="el-GR" sz="1800" i="1" baseline="-25000" dirty="0" smtClean="0"/>
              <a:t>2</a:t>
            </a:r>
            <a:r>
              <a:rPr lang="el-GR" sz="1800" i="1" dirty="0" smtClean="0"/>
              <a:t>, δ</a:t>
            </a:r>
            <a:r>
              <a:rPr lang="el-GR" sz="1800" i="1" baseline="-25000" dirty="0" smtClean="0"/>
              <a:t>2</a:t>
            </a:r>
            <a:r>
              <a:rPr lang="el-GR" sz="1800" i="1" dirty="0" smtClean="0"/>
              <a:t>, λ</a:t>
            </a:r>
            <a:r>
              <a:rPr lang="el-GR" sz="1800" i="1" baseline="-25000" dirty="0" smtClean="0"/>
              <a:t>2</a:t>
            </a:r>
            <a:r>
              <a:rPr lang="el-GR" sz="1800" i="1" dirty="0" smtClean="0"/>
              <a:t>, σ</a:t>
            </a:r>
            <a:r>
              <a:rPr lang="el-GR" sz="1800" i="1" baseline="-25000" dirty="0" smtClean="0"/>
              <a:t>2</a:t>
            </a:r>
            <a:r>
              <a:rPr lang="el-GR" sz="1800" dirty="0" smtClean="0"/>
              <a:t>) </a:t>
            </a:r>
            <a:r>
              <a:rPr lang="en-US" sz="1800" dirty="0" smtClean="0"/>
              <a:t>be consistent property graphs.  Then, for </a:t>
            </a:r>
            <a:r>
              <a:rPr lang="en-US" sz="1800" i="1" dirty="0" smtClean="0"/>
              <a:t>∗ </a:t>
            </a:r>
            <a:r>
              <a:rPr lang="en-US" sz="1800" dirty="0" smtClean="0"/>
              <a:t>∈</a:t>
            </a:r>
            <a:r>
              <a:rPr lang="en-US" sz="1800" i="1" dirty="0" smtClean="0"/>
              <a:t> </a:t>
            </a:r>
            <a:r>
              <a:rPr lang="en-US" sz="1800" dirty="0" smtClean="0"/>
              <a:t>{⋃</a:t>
            </a:r>
            <a:r>
              <a:rPr lang="en-US" sz="1800" i="1" dirty="0" smtClean="0"/>
              <a:t>,∩</a:t>
            </a:r>
            <a:r>
              <a:rPr lang="en-US" sz="1800" dirty="0" smtClean="0"/>
              <a:t>}</a:t>
            </a:r>
            <a:r>
              <a:rPr lang="en-US" sz="1800" i="1" dirty="0" smtClean="0"/>
              <a:t>,</a:t>
            </a:r>
            <a:r>
              <a:rPr lang="en-US" sz="1800" dirty="0" smtClean="0"/>
              <a:t> </a:t>
            </a:r>
            <a:r>
              <a:rPr lang="en-US" sz="1800" i="1" dirty="0" smtClean="0"/>
              <a:t>G</a:t>
            </a:r>
            <a:r>
              <a:rPr lang="en-US" sz="1800" i="1" baseline="-25000" dirty="0" smtClean="0"/>
              <a:t>1</a:t>
            </a:r>
            <a:r>
              <a:rPr lang="en-US" sz="1800" i="1" dirty="0" smtClean="0"/>
              <a:t>∗ G</a:t>
            </a:r>
            <a:r>
              <a:rPr lang="en-US" sz="1800" i="1" baseline="-25000" dirty="0" smtClean="0"/>
              <a:t>2</a:t>
            </a:r>
            <a:r>
              <a:rPr lang="en-US" sz="1800" dirty="0" smtClean="0"/>
              <a:t> is defined to be the property graph </a:t>
            </a:r>
            <a:r>
              <a:rPr lang="en-US" sz="1800" i="1" dirty="0" smtClean="0"/>
              <a:t>G </a:t>
            </a:r>
            <a:r>
              <a:rPr lang="en-US" sz="1800" dirty="0" smtClean="0"/>
              <a:t>= (</a:t>
            </a:r>
            <a:r>
              <a:rPr lang="en-US" sz="1800" i="1" dirty="0" smtClean="0"/>
              <a:t>N, E, P, </a:t>
            </a:r>
            <a:r>
              <a:rPr lang="el-GR" sz="1800" i="1" dirty="0" smtClean="0"/>
              <a:t>ρ, δ, λ, σ</a:t>
            </a:r>
            <a:r>
              <a:rPr lang="el-GR" sz="1800" dirty="0" smtClean="0"/>
              <a:t>) </a:t>
            </a:r>
            <a:r>
              <a:rPr lang="en-US" sz="1800" dirty="0" smtClean="0"/>
              <a:t>where</a:t>
            </a:r>
          </a:p>
          <a:p>
            <a:pPr fontAlgn="base"/>
            <a:r>
              <a:rPr lang="en-US" sz="1800" i="1" dirty="0" smtClean="0"/>
              <a:t>N = N</a:t>
            </a:r>
            <a:r>
              <a:rPr lang="en-US" sz="1800" i="1" baseline="-25000" dirty="0" smtClean="0"/>
              <a:t>1 </a:t>
            </a:r>
            <a:r>
              <a:rPr lang="en-US" sz="1800" i="1" dirty="0" smtClean="0"/>
              <a:t>∗ N</a:t>
            </a:r>
            <a:r>
              <a:rPr lang="en-US" sz="1800" i="1" baseline="-25000" dirty="0" smtClean="0"/>
              <a:t>2</a:t>
            </a:r>
            <a:r>
              <a:rPr lang="en-US" sz="1800" i="1" dirty="0" smtClean="0"/>
              <a:t>, E = E</a:t>
            </a:r>
            <a:r>
              <a:rPr lang="en-US" sz="1800" i="1" baseline="-25000" dirty="0" smtClean="0"/>
              <a:t>1</a:t>
            </a:r>
            <a:r>
              <a:rPr lang="en-US" sz="1800" i="1" dirty="0" smtClean="0"/>
              <a:t>∗ E</a:t>
            </a:r>
            <a:r>
              <a:rPr lang="en-US" sz="1800" i="1" baseline="-25000" dirty="0" smtClean="0"/>
              <a:t>2</a:t>
            </a:r>
            <a:r>
              <a:rPr lang="en-US" sz="1800" i="1" dirty="0" smtClean="0"/>
              <a:t> P = P</a:t>
            </a:r>
            <a:r>
              <a:rPr lang="en-US" sz="1800" i="1" baseline="-25000" dirty="0" smtClean="0"/>
              <a:t>1</a:t>
            </a:r>
            <a:r>
              <a:rPr lang="en-US" sz="1800" i="1" dirty="0" smtClean="0"/>
              <a:t>∗ P</a:t>
            </a:r>
            <a:r>
              <a:rPr lang="en-US" sz="1800" i="1" baseline="-25000" dirty="0" smtClean="0"/>
              <a:t>2</a:t>
            </a:r>
            <a:r>
              <a:rPr lang="en-US" sz="1800" i="1" dirty="0" smtClean="0"/>
              <a:t>, </a:t>
            </a:r>
            <a:r>
              <a:rPr lang="el-GR" sz="1800" i="1" dirty="0" smtClean="0"/>
              <a:t>ρ = ρ</a:t>
            </a:r>
            <a:r>
              <a:rPr lang="el-GR" sz="1800" i="1" baseline="-25000" dirty="0" smtClean="0"/>
              <a:t>1</a:t>
            </a:r>
            <a:r>
              <a:rPr lang="el-GR" sz="1800" i="1" dirty="0" smtClean="0"/>
              <a:t>∗ ρ</a:t>
            </a:r>
            <a:r>
              <a:rPr lang="el-GR" sz="1800" i="1" baseline="-25000" dirty="0" smtClean="0"/>
              <a:t>2</a:t>
            </a:r>
            <a:r>
              <a:rPr lang="en-US" sz="1800" i="1" dirty="0" smtClean="0"/>
              <a:t>, </a:t>
            </a:r>
            <a:r>
              <a:rPr lang="el-GR" sz="1800" i="1" dirty="0" smtClean="0"/>
              <a:t>δ = δ</a:t>
            </a:r>
            <a:r>
              <a:rPr lang="el-GR" sz="1800" i="1" baseline="-25000" dirty="0" smtClean="0"/>
              <a:t>1</a:t>
            </a:r>
            <a:r>
              <a:rPr lang="el-GR" sz="1800" i="1" dirty="0" smtClean="0"/>
              <a:t>∗ δ</a:t>
            </a:r>
            <a:r>
              <a:rPr lang="el-GR" sz="1800" i="1" baseline="-25000" dirty="0" smtClean="0"/>
              <a:t>2</a:t>
            </a:r>
            <a:r>
              <a:rPr lang="en-US" sz="1800" i="1" dirty="0" smtClean="0"/>
              <a:t>, </a:t>
            </a:r>
            <a:r>
              <a:rPr lang="el-GR" sz="1800" i="1" dirty="0" smtClean="0"/>
              <a:t>λ = λ</a:t>
            </a:r>
            <a:r>
              <a:rPr lang="el-GR" sz="1800" i="1" baseline="-25000" dirty="0" smtClean="0"/>
              <a:t>1</a:t>
            </a:r>
            <a:r>
              <a:rPr lang="el-GR" sz="1800" i="1" dirty="0" smtClean="0"/>
              <a:t>∗ λ</a:t>
            </a:r>
            <a:r>
              <a:rPr lang="el-GR" sz="1800" i="1" baseline="-25000" dirty="0" smtClean="0"/>
              <a:t>2</a:t>
            </a:r>
            <a:r>
              <a:rPr lang="en-US" sz="1800" i="1" dirty="0" smtClean="0"/>
              <a:t>, </a:t>
            </a:r>
            <a:r>
              <a:rPr lang="el-GR" sz="1800" i="1" dirty="0" smtClean="0"/>
              <a:t>σ = σ</a:t>
            </a:r>
            <a:r>
              <a:rPr lang="el-GR" sz="1800" i="1" baseline="-25000" dirty="0" smtClean="0"/>
              <a:t>1</a:t>
            </a:r>
            <a:r>
              <a:rPr lang="el-GR" sz="1800" i="1" dirty="0" smtClean="0"/>
              <a:t>∗ σ</a:t>
            </a:r>
            <a:r>
              <a:rPr lang="el-GR" sz="1800" i="1" baseline="-25000" dirty="0" smtClean="0"/>
              <a:t>2</a:t>
            </a:r>
            <a:endParaRPr lang="el-GR" sz="1800" i="1" dirty="0" smtClean="0"/>
          </a:p>
          <a:p>
            <a:r>
              <a:rPr lang="en-US" sz="1800" dirty="0" smtClean="0"/>
              <a:t>and </a:t>
            </a:r>
            <a:r>
              <a:rPr lang="en-US" sz="1800" i="1" dirty="0" smtClean="0"/>
              <a:t>∗ </a:t>
            </a:r>
            <a:r>
              <a:rPr lang="en-US" sz="1800" dirty="0" smtClean="0"/>
              <a:t>is the standard set-theoretic operation.</a:t>
            </a:r>
          </a:p>
          <a:p>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Full Query: Union/Intersection</a:t>
            </a:r>
            <a:endParaRPr lang="en-US" dirty="0"/>
          </a:p>
        </p:txBody>
      </p:sp>
      <p:sp>
        <p:nvSpPr>
          <p:cNvPr id="3" name="Tijdelijke aanduiding voor inhoud 2"/>
          <p:cNvSpPr>
            <a:spLocks noGrp="1"/>
          </p:cNvSpPr>
          <p:nvPr>
            <p:ph idx="1"/>
          </p:nvPr>
        </p:nvSpPr>
        <p:spPr/>
        <p:txBody>
          <a:bodyPr>
            <a:normAutofit/>
          </a:bodyPr>
          <a:lstStyle/>
          <a:p>
            <a:pPr>
              <a:buNone/>
            </a:pPr>
            <a:r>
              <a:rPr lang="en-US" sz="1800" b="1" dirty="0" smtClean="0"/>
              <a:t>consistency condition.</a:t>
            </a:r>
          </a:p>
          <a:p>
            <a:r>
              <a:rPr lang="en-US" sz="1800" dirty="0" smtClean="0"/>
              <a:t>Two property graphs </a:t>
            </a:r>
            <a:r>
              <a:rPr lang="en-US" sz="1800" i="1" dirty="0" smtClean="0"/>
              <a:t>G</a:t>
            </a:r>
            <a:r>
              <a:rPr lang="en-US" sz="1800" i="1" baseline="-25000" dirty="0" smtClean="0"/>
              <a:t>1</a:t>
            </a:r>
            <a:r>
              <a:rPr lang="en-US" sz="1800" i="1" dirty="0" smtClean="0"/>
              <a:t> </a:t>
            </a:r>
            <a:r>
              <a:rPr lang="en-US" sz="1800" dirty="0" smtClean="0"/>
              <a:t>= (</a:t>
            </a:r>
            <a:r>
              <a:rPr lang="en-US" sz="1800" i="1" dirty="0" smtClean="0"/>
              <a:t>N</a:t>
            </a:r>
            <a:r>
              <a:rPr lang="en-US" sz="1800" i="1" baseline="-25000" dirty="0" smtClean="0"/>
              <a:t>1</a:t>
            </a:r>
            <a:r>
              <a:rPr lang="en-US" sz="1800" i="1" dirty="0" smtClean="0"/>
              <a:t>, E</a:t>
            </a:r>
            <a:r>
              <a:rPr lang="en-US" sz="1800" i="1" baseline="-25000" dirty="0" smtClean="0"/>
              <a:t>1</a:t>
            </a:r>
            <a:r>
              <a:rPr lang="en-US" sz="1800" i="1" dirty="0" smtClean="0"/>
              <a:t>, P</a:t>
            </a:r>
            <a:r>
              <a:rPr lang="en-US" sz="1800" i="1" baseline="-25000" dirty="0" smtClean="0"/>
              <a:t>1</a:t>
            </a:r>
            <a:r>
              <a:rPr lang="en-US" sz="1800" i="1" dirty="0" smtClean="0"/>
              <a:t>, </a:t>
            </a:r>
            <a:r>
              <a:rPr lang="el-GR" sz="1800" i="1" dirty="0" smtClean="0"/>
              <a:t>ρ</a:t>
            </a:r>
            <a:r>
              <a:rPr lang="el-GR" sz="1800" i="1" baseline="-25000" dirty="0" smtClean="0"/>
              <a:t>1</a:t>
            </a:r>
            <a:r>
              <a:rPr lang="el-GR" sz="1800" i="1" dirty="0" smtClean="0"/>
              <a:t>, δ</a:t>
            </a:r>
            <a:r>
              <a:rPr lang="el-GR" sz="1800" i="1" baseline="-25000" dirty="0" smtClean="0"/>
              <a:t>1</a:t>
            </a:r>
            <a:r>
              <a:rPr lang="el-GR" sz="1800" i="1" dirty="0" smtClean="0"/>
              <a:t>, λ</a:t>
            </a:r>
            <a:r>
              <a:rPr lang="el-GR" sz="1800" i="1" baseline="-25000" dirty="0" smtClean="0"/>
              <a:t>1</a:t>
            </a:r>
            <a:r>
              <a:rPr lang="el-GR" sz="1800" i="1" dirty="0" smtClean="0"/>
              <a:t>, σ</a:t>
            </a:r>
            <a:r>
              <a:rPr lang="el-GR" sz="1800" i="1" baseline="-25000" dirty="0" smtClean="0"/>
              <a:t>1</a:t>
            </a:r>
            <a:r>
              <a:rPr lang="el-GR" sz="1800" dirty="0" smtClean="0"/>
              <a:t>) </a:t>
            </a:r>
            <a:r>
              <a:rPr lang="en-US" sz="1800" dirty="0" smtClean="0"/>
              <a:t>and </a:t>
            </a:r>
            <a:r>
              <a:rPr lang="en-US" sz="1800" i="1" dirty="0" smtClean="0"/>
              <a:t>G</a:t>
            </a:r>
            <a:r>
              <a:rPr lang="en-US" sz="1800" i="1" baseline="-25000" dirty="0" smtClean="0"/>
              <a:t>2</a:t>
            </a:r>
            <a:r>
              <a:rPr lang="en-US" sz="1800" i="1" dirty="0" smtClean="0"/>
              <a:t> </a:t>
            </a:r>
            <a:r>
              <a:rPr lang="en-US" sz="1800" dirty="0" smtClean="0"/>
              <a:t>= (</a:t>
            </a:r>
            <a:r>
              <a:rPr lang="en-US" sz="1800" i="1" dirty="0" smtClean="0"/>
              <a:t>N</a:t>
            </a:r>
            <a:r>
              <a:rPr lang="en-US" sz="1800" i="1" baseline="-25000" dirty="0" smtClean="0"/>
              <a:t>2</a:t>
            </a:r>
            <a:r>
              <a:rPr lang="en-US" sz="1800" i="1" dirty="0" smtClean="0"/>
              <a:t>, E</a:t>
            </a:r>
            <a:r>
              <a:rPr lang="en-US" sz="1800" i="1" baseline="-25000" dirty="0" smtClean="0"/>
              <a:t>2</a:t>
            </a:r>
            <a:r>
              <a:rPr lang="en-US" sz="1800" i="1" dirty="0" smtClean="0"/>
              <a:t>, P</a:t>
            </a:r>
            <a:r>
              <a:rPr lang="en-US" sz="1800" i="1" baseline="-25000" dirty="0" smtClean="0"/>
              <a:t>2</a:t>
            </a:r>
            <a:r>
              <a:rPr lang="en-US" sz="1800" i="1" dirty="0" smtClean="0"/>
              <a:t>, </a:t>
            </a:r>
            <a:r>
              <a:rPr lang="el-GR" sz="1800" i="1" dirty="0" smtClean="0"/>
              <a:t>ρ</a:t>
            </a:r>
            <a:r>
              <a:rPr lang="el-GR" sz="1800" i="1" baseline="-25000" dirty="0" smtClean="0"/>
              <a:t>2</a:t>
            </a:r>
            <a:r>
              <a:rPr lang="el-GR" sz="1800" i="1" dirty="0" smtClean="0"/>
              <a:t>, δ</a:t>
            </a:r>
            <a:r>
              <a:rPr lang="el-GR" sz="1800" i="1" baseline="-25000" dirty="0" smtClean="0"/>
              <a:t>2</a:t>
            </a:r>
            <a:r>
              <a:rPr lang="el-GR" sz="1800" i="1" dirty="0" smtClean="0"/>
              <a:t>, λ</a:t>
            </a:r>
            <a:r>
              <a:rPr lang="el-GR" sz="1800" i="1" baseline="-25000" dirty="0" smtClean="0"/>
              <a:t>2</a:t>
            </a:r>
            <a:r>
              <a:rPr lang="el-GR" sz="1800" i="1" dirty="0" smtClean="0"/>
              <a:t>, σ</a:t>
            </a:r>
            <a:r>
              <a:rPr lang="el-GR" sz="1800" i="1" baseline="-25000" dirty="0" smtClean="0"/>
              <a:t>2</a:t>
            </a:r>
            <a:r>
              <a:rPr lang="el-GR" sz="1800" dirty="0" smtClean="0"/>
              <a:t>) </a:t>
            </a:r>
            <a:r>
              <a:rPr lang="en-US" sz="1800" dirty="0" smtClean="0"/>
              <a:t>are said to be consistent if:</a:t>
            </a:r>
          </a:p>
          <a:p>
            <a:pPr fontAlgn="base"/>
            <a:r>
              <a:rPr lang="en-US" sz="1800" dirty="0" smtClean="0"/>
              <a:t>For every </a:t>
            </a:r>
            <a:r>
              <a:rPr lang="en-US" sz="1800" i="1" dirty="0" smtClean="0"/>
              <a:t>e</a:t>
            </a:r>
            <a:r>
              <a:rPr lang="en-US" sz="1800" dirty="0" smtClean="0"/>
              <a:t> ∈ </a:t>
            </a:r>
            <a:r>
              <a:rPr lang="en-US" sz="1800" i="1" dirty="0" smtClean="0"/>
              <a:t>E</a:t>
            </a:r>
            <a:r>
              <a:rPr lang="en-US" sz="1800" i="1" baseline="-25000" dirty="0" smtClean="0"/>
              <a:t>1 </a:t>
            </a:r>
            <a:r>
              <a:rPr lang="en-US" sz="1800" i="1" dirty="0" smtClean="0"/>
              <a:t>∩ E</a:t>
            </a:r>
            <a:r>
              <a:rPr lang="en-US" sz="1800" i="1" baseline="-25000" dirty="0" smtClean="0"/>
              <a:t>2</a:t>
            </a:r>
            <a:r>
              <a:rPr lang="en-US" sz="1800" dirty="0" smtClean="0"/>
              <a:t>, it holds that </a:t>
            </a:r>
            <a:r>
              <a:rPr lang="el-GR" sz="1800" i="1" dirty="0" smtClean="0"/>
              <a:t>ρ</a:t>
            </a:r>
            <a:r>
              <a:rPr lang="el-GR" sz="1800" i="1" baseline="-25000" dirty="0" smtClean="0"/>
              <a:t>1</a:t>
            </a:r>
            <a:r>
              <a:rPr lang="el-GR" sz="1800" dirty="0" smtClean="0"/>
              <a:t>(</a:t>
            </a:r>
            <a:r>
              <a:rPr lang="en-US" sz="1800" dirty="0" smtClean="0"/>
              <a:t>e) = </a:t>
            </a:r>
            <a:r>
              <a:rPr lang="el-GR" sz="1800" i="1" dirty="0" smtClean="0"/>
              <a:t>ρ</a:t>
            </a:r>
            <a:r>
              <a:rPr lang="el-GR" sz="1800" i="1" baseline="-25000" dirty="0" smtClean="0"/>
              <a:t>2</a:t>
            </a:r>
            <a:r>
              <a:rPr lang="el-GR" sz="1800" dirty="0" smtClean="0"/>
              <a:t>(</a:t>
            </a:r>
            <a:r>
              <a:rPr lang="en-US" sz="1800" dirty="0" smtClean="0"/>
              <a:t>e)</a:t>
            </a:r>
          </a:p>
          <a:p>
            <a:pPr fontAlgn="base"/>
            <a:r>
              <a:rPr lang="en-US" sz="1800" dirty="0" smtClean="0"/>
              <a:t>For every </a:t>
            </a:r>
            <a:r>
              <a:rPr lang="en-US" sz="1800" i="1" dirty="0" smtClean="0"/>
              <a:t>p</a:t>
            </a:r>
            <a:r>
              <a:rPr lang="en-US" sz="1800" dirty="0" smtClean="0"/>
              <a:t> ∈ </a:t>
            </a:r>
            <a:r>
              <a:rPr lang="en-US" sz="1800" i="1" dirty="0" smtClean="0"/>
              <a:t>P</a:t>
            </a:r>
            <a:r>
              <a:rPr lang="en-US" sz="1800" i="1" baseline="-25000" dirty="0" smtClean="0"/>
              <a:t>1 </a:t>
            </a:r>
            <a:r>
              <a:rPr lang="en-US" sz="1800" i="1" dirty="0" smtClean="0"/>
              <a:t>∩ P</a:t>
            </a:r>
            <a:r>
              <a:rPr lang="en-US" sz="1800" i="1" baseline="-25000" dirty="0" smtClean="0"/>
              <a:t>2</a:t>
            </a:r>
            <a:r>
              <a:rPr lang="en-US" sz="1800" dirty="0" smtClean="0"/>
              <a:t>, it holds that </a:t>
            </a:r>
            <a:r>
              <a:rPr lang="el-GR" sz="1800" i="1" dirty="0" smtClean="0"/>
              <a:t>δ</a:t>
            </a:r>
            <a:r>
              <a:rPr lang="el-GR" sz="1800" i="1" baseline="-25000" dirty="0" smtClean="0"/>
              <a:t>1</a:t>
            </a:r>
            <a:r>
              <a:rPr lang="el-GR" sz="1800" dirty="0" smtClean="0"/>
              <a:t>(</a:t>
            </a:r>
            <a:r>
              <a:rPr lang="en-US" sz="1800" dirty="0" smtClean="0"/>
              <a:t>p) = </a:t>
            </a:r>
            <a:r>
              <a:rPr lang="el-GR" sz="1800" i="1" dirty="0" smtClean="0"/>
              <a:t>δ</a:t>
            </a:r>
            <a:r>
              <a:rPr lang="el-GR" sz="1800" i="1" baseline="-25000" dirty="0" smtClean="0"/>
              <a:t>2</a:t>
            </a:r>
            <a:r>
              <a:rPr lang="el-GR" sz="1800" dirty="0" smtClean="0"/>
              <a:t>(</a:t>
            </a:r>
            <a:r>
              <a:rPr lang="en-US" sz="1800" dirty="0" smtClean="0"/>
              <a:t>p)</a:t>
            </a:r>
          </a:p>
          <a:p>
            <a:pPr fontAlgn="base"/>
            <a:r>
              <a:rPr lang="en-US" sz="1800" dirty="0" smtClean="0"/>
              <a:t>For every </a:t>
            </a:r>
            <a:r>
              <a:rPr lang="en-US" sz="1800" i="1" dirty="0" smtClean="0"/>
              <a:t>o</a:t>
            </a:r>
            <a:r>
              <a:rPr lang="en-US" sz="1800" dirty="0" smtClean="0"/>
              <a:t> ∈ ((</a:t>
            </a:r>
            <a:r>
              <a:rPr lang="en-US" sz="1800" i="1" dirty="0" smtClean="0"/>
              <a:t>N</a:t>
            </a:r>
            <a:r>
              <a:rPr lang="en-US" sz="1800" i="1" baseline="-25000" dirty="0" smtClean="0"/>
              <a:t>1 </a:t>
            </a:r>
            <a:r>
              <a:rPr lang="en-US" sz="1800" i="1" dirty="0" smtClean="0"/>
              <a:t>∩ N</a:t>
            </a:r>
            <a:r>
              <a:rPr lang="en-US" sz="1800" i="1" baseline="-25000" dirty="0" smtClean="0"/>
              <a:t>2</a:t>
            </a:r>
            <a:r>
              <a:rPr lang="en-US" sz="1800" dirty="0" smtClean="0"/>
              <a:t>) ⋃ (</a:t>
            </a:r>
            <a:r>
              <a:rPr lang="en-US" sz="1800" i="1" dirty="0" smtClean="0"/>
              <a:t>E</a:t>
            </a:r>
            <a:r>
              <a:rPr lang="en-US" sz="1800" i="1" baseline="-25000" dirty="0" smtClean="0"/>
              <a:t>1 </a:t>
            </a:r>
            <a:r>
              <a:rPr lang="en-US" sz="1800" i="1" dirty="0" smtClean="0"/>
              <a:t>∩ E</a:t>
            </a:r>
            <a:r>
              <a:rPr lang="en-US" sz="1800" i="1" baseline="-25000" dirty="0" smtClean="0"/>
              <a:t>2</a:t>
            </a:r>
            <a:r>
              <a:rPr lang="en-US" sz="1800" dirty="0" smtClean="0"/>
              <a:t>)</a:t>
            </a:r>
            <a:r>
              <a:rPr lang="en-US" sz="1800" i="1" dirty="0" smtClean="0"/>
              <a:t> </a:t>
            </a:r>
            <a:r>
              <a:rPr lang="en-US" sz="1800" dirty="0" smtClean="0"/>
              <a:t>⋃</a:t>
            </a:r>
            <a:r>
              <a:rPr lang="en-US" sz="1800" i="1" dirty="0" smtClean="0"/>
              <a:t> </a:t>
            </a:r>
            <a:r>
              <a:rPr lang="en-US" sz="1800" dirty="0" smtClean="0"/>
              <a:t>(</a:t>
            </a:r>
            <a:r>
              <a:rPr lang="en-US" sz="1800" i="1" dirty="0" smtClean="0"/>
              <a:t>P</a:t>
            </a:r>
            <a:r>
              <a:rPr lang="en-US" sz="1800" i="1" baseline="-25000" dirty="0" smtClean="0"/>
              <a:t>1 </a:t>
            </a:r>
            <a:r>
              <a:rPr lang="en-US" sz="1800" i="1" dirty="0" smtClean="0"/>
              <a:t>∩ P</a:t>
            </a:r>
            <a:r>
              <a:rPr lang="en-US" sz="1800" i="1" baseline="-25000" dirty="0" smtClean="0"/>
              <a:t>2</a:t>
            </a:r>
            <a:r>
              <a:rPr lang="en-US" sz="1800" dirty="0" smtClean="0"/>
              <a:t>)), it holds that </a:t>
            </a:r>
            <a:r>
              <a:rPr lang="el-GR" sz="1800" i="1" dirty="0" smtClean="0"/>
              <a:t>λ</a:t>
            </a:r>
            <a:r>
              <a:rPr lang="el-GR" sz="1800" i="1" baseline="-25000" dirty="0" smtClean="0"/>
              <a:t>1</a:t>
            </a:r>
            <a:r>
              <a:rPr lang="el-GR" sz="1800" dirty="0" smtClean="0"/>
              <a:t>(</a:t>
            </a:r>
            <a:r>
              <a:rPr lang="en-US" sz="1800" dirty="0" smtClean="0"/>
              <a:t>o) = </a:t>
            </a:r>
            <a:r>
              <a:rPr lang="el-GR" sz="1800" i="1" dirty="0" smtClean="0"/>
              <a:t>λ</a:t>
            </a:r>
            <a:r>
              <a:rPr lang="el-GR" sz="1800" i="1" baseline="-25000" dirty="0" smtClean="0"/>
              <a:t>2</a:t>
            </a:r>
            <a:r>
              <a:rPr lang="el-GR" sz="1800" dirty="0" smtClean="0"/>
              <a:t>(</a:t>
            </a:r>
            <a:r>
              <a:rPr lang="en-US" sz="1800" dirty="0" smtClean="0"/>
              <a:t>o)</a:t>
            </a:r>
          </a:p>
          <a:p>
            <a:pPr fontAlgn="base"/>
            <a:r>
              <a:rPr lang="en-US" sz="1800" dirty="0" smtClean="0"/>
              <a:t>For every </a:t>
            </a:r>
            <a:r>
              <a:rPr lang="en-US" sz="1800" i="1" dirty="0" smtClean="0"/>
              <a:t>o</a:t>
            </a:r>
            <a:r>
              <a:rPr lang="en-US" sz="1800" dirty="0" smtClean="0"/>
              <a:t> ∈ ((</a:t>
            </a:r>
            <a:r>
              <a:rPr lang="en-US" sz="1800" i="1" dirty="0" smtClean="0"/>
              <a:t>N</a:t>
            </a:r>
            <a:r>
              <a:rPr lang="en-US" sz="1800" i="1" baseline="-25000" dirty="0" smtClean="0"/>
              <a:t>1 </a:t>
            </a:r>
            <a:r>
              <a:rPr lang="en-US" sz="1800" i="1" dirty="0" smtClean="0"/>
              <a:t>∩ N</a:t>
            </a:r>
            <a:r>
              <a:rPr lang="en-US" sz="1800" i="1" baseline="-25000" dirty="0" smtClean="0"/>
              <a:t>2</a:t>
            </a:r>
            <a:r>
              <a:rPr lang="en-US" sz="1800" dirty="0" smtClean="0"/>
              <a:t>) ⋃ (</a:t>
            </a:r>
            <a:r>
              <a:rPr lang="en-US" sz="1800" i="1" dirty="0" smtClean="0"/>
              <a:t>E</a:t>
            </a:r>
            <a:r>
              <a:rPr lang="en-US" sz="1800" i="1" baseline="-25000" dirty="0" smtClean="0"/>
              <a:t>1 </a:t>
            </a:r>
            <a:r>
              <a:rPr lang="en-US" sz="1800" i="1" dirty="0" smtClean="0"/>
              <a:t>∩ E</a:t>
            </a:r>
            <a:r>
              <a:rPr lang="en-US" sz="1800" i="1" baseline="-25000" dirty="0" smtClean="0"/>
              <a:t>2</a:t>
            </a:r>
            <a:r>
              <a:rPr lang="en-US" sz="1800" dirty="0" smtClean="0"/>
              <a:t>)</a:t>
            </a:r>
            <a:r>
              <a:rPr lang="en-US" sz="1800" i="1" dirty="0" smtClean="0"/>
              <a:t> </a:t>
            </a:r>
            <a:r>
              <a:rPr lang="en-US" sz="1800" dirty="0" smtClean="0"/>
              <a:t>⋃</a:t>
            </a:r>
            <a:r>
              <a:rPr lang="en-US" sz="1800" i="1" dirty="0" smtClean="0"/>
              <a:t> </a:t>
            </a:r>
            <a:r>
              <a:rPr lang="en-US" sz="1800" dirty="0" smtClean="0"/>
              <a:t>(</a:t>
            </a:r>
            <a:r>
              <a:rPr lang="en-US" sz="1800" i="1" dirty="0" smtClean="0"/>
              <a:t>P</a:t>
            </a:r>
            <a:r>
              <a:rPr lang="en-US" sz="1800" i="1" baseline="-25000" dirty="0" smtClean="0"/>
              <a:t>1 </a:t>
            </a:r>
            <a:r>
              <a:rPr lang="en-US" sz="1800" i="1" dirty="0" smtClean="0"/>
              <a:t>∩ P</a:t>
            </a:r>
            <a:r>
              <a:rPr lang="en-US" sz="1800" i="1" baseline="-25000" dirty="0" smtClean="0"/>
              <a:t>2</a:t>
            </a:r>
            <a:r>
              <a:rPr lang="en-US" sz="1800" dirty="0" smtClean="0"/>
              <a:t>)) and </a:t>
            </a:r>
            <a:r>
              <a:rPr lang="en-US" sz="1800" i="1" dirty="0" smtClean="0"/>
              <a:t>p</a:t>
            </a:r>
            <a:r>
              <a:rPr lang="en-US" sz="1800" dirty="0" smtClean="0"/>
              <a:t> ∈ </a:t>
            </a:r>
            <a:r>
              <a:rPr lang="en-US" sz="1800" b="1" dirty="0" smtClean="0"/>
              <a:t>K</a:t>
            </a:r>
            <a:r>
              <a:rPr lang="en-US" sz="1800" dirty="0" smtClean="0"/>
              <a:t>, it holds that </a:t>
            </a:r>
            <a:r>
              <a:rPr lang="el-GR" sz="1800" i="1" dirty="0" smtClean="0"/>
              <a:t>σ</a:t>
            </a:r>
            <a:r>
              <a:rPr lang="el-GR" sz="1800" i="1" baseline="-25000" dirty="0" smtClean="0"/>
              <a:t>1</a:t>
            </a:r>
            <a:r>
              <a:rPr lang="el-GR" sz="1800" dirty="0" smtClean="0"/>
              <a:t>(</a:t>
            </a:r>
            <a:r>
              <a:rPr lang="en-US" sz="1800" i="1" dirty="0" err="1" smtClean="0"/>
              <a:t>o</a:t>
            </a:r>
            <a:r>
              <a:rPr lang="en-US" sz="1800" dirty="0" err="1" smtClean="0"/>
              <a:t>,</a:t>
            </a:r>
            <a:r>
              <a:rPr lang="en-US" sz="1800" i="1" dirty="0" err="1" smtClean="0"/>
              <a:t>p</a:t>
            </a:r>
            <a:r>
              <a:rPr lang="en-US" sz="1800" dirty="0" smtClean="0"/>
              <a:t>) = </a:t>
            </a:r>
            <a:r>
              <a:rPr lang="el-GR" sz="1800" i="1" dirty="0" smtClean="0"/>
              <a:t>σ</a:t>
            </a:r>
            <a:r>
              <a:rPr lang="el-GR" sz="1800" i="1" baseline="-25000" dirty="0" smtClean="0"/>
              <a:t>2</a:t>
            </a:r>
            <a:r>
              <a:rPr lang="el-GR" sz="1800" dirty="0" smtClean="0"/>
              <a:t>(</a:t>
            </a:r>
            <a:r>
              <a:rPr lang="en-US" sz="1800" dirty="0" err="1" smtClean="0"/>
              <a:t>o,</a:t>
            </a:r>
            <a:r>
              <a:rPr lang="en-US" sz="1800" i="1" dirty="0" err="1" smtClean="0"/>
              <a:t>p</a:t>
            </a:r>
            <a:r>
              <a:rPr lang="en-US" sz="1800" dirty="0" smtClean="0"/>
              <a:t>)</a:t>
            </a:r>
          </a:p>
          <a:p>
            <a:endParaRPr lang="en-US" sz="1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200" b="1" dirty="0" smtClean="0"/>
              <a:t>CONSTRUCT GRAPH </a:t>
            </a:r>
            <a:r>
              <a:rPr lang="en-US" sz="3200" dirty="0" smtClean="0"/>
              <a:t> ($a)-[:knows]-&gt;($b)</a:t>
            </a:r>
            <a:endParaRPr lang="en-US" sz="3200" b="1" dirty="0" smtClean="0"/>
          </a:p>
        </p:txBody>
      </p:sp>
      <p:sp>
        <p:nvSpPr>
          <p:cNvPr id="3" name="Tijdelijke aanduiding voor inhoud 2"/>
          <p:cNvSpPr>
            <a:spLocks noGrp="1"/>
          </p:cNvSpPr>
          <p:nvPr>
            <p:ph idx="1"/>
          </p:nvPr>
        </p:nvSpPr>
        <p:spPr/>
        <p:txBody>
          <a:bodyPr>
            <a:noAutofit/>
          </a:bodyPr>
          <a:lstStyle/>
          <a:p>
            <a:r>
              <a:rPr lang="en-US" sz="1800" b="1" dirty="0" smtClean="0"/>
              <a:t>Anonymous variables</a:t>
            </a:r>
            <a:r>
              <a:rPr lang="en-US" sz="1800" dirty="0" smtClean="0"/>
              <a:t>.. Object patterns with no variable assigned by the user get an anonymous variable assigned. </a:t>
            </a:r>
          </a:p>
          <a:p>
            <a:r>
              <a:rPr lang="en-US" sz="1800" b="1" dirty="0" smtClean="0"/>
              <a:t>Bound and unbound patterns</a:t>
            </a:r>
            <a:r>
              <a:rPr lang="en-US" sz="1800" dirty="0" smtClean="0"/>
              <a:t>. All variables that occur as columns in the binding table are bound variables. All others are unbound variables. Their respective object patterns are called unbound patterns.</a:t>
            </a:r>
          </a:p>
          <a:p>
            <a:pPr lvl="1"/>
            <a:r>
              <a:rPr lang="en-US" sz="1800" dirty="0" smtClean="0"/>
              <a:t> Edge patterns are only allowed to have a bound variable if they link node patterns with the same variables as in the match pattern that bound them </a:t>
            </a:r>
            <a:r>
              <a:rPr lang="en-US" sz="1800" b="1" dirty="0" smtClean="0"/>
              <a:t>Projection result</a:t>
            </a:r>
            <a:r>
              <a:rPr lang="en-US" sz="1800" dirty="0" smtClean="0"/>
              <a:t>. The pattern is instantiated on every </a:t>
            </a:r>
            <a:r>
              <a:rPr lang="en-US" sz="1800" dirty="0" err="1" smtClean="0"/>
              <a:t>tuple</a:t>
            </a:r>
            <a:r>
              <a:rPr lang="en-US" sz="1800" dirty="0" smtClean="0"/>
              <a:t> of binding table. Each instantiation forms a small graph isomorphic to the projection pattern. The result of the projection is the union of all pattern instantiations .</a:t>
            </a:r>
          </a:p>
          <a:p>
            <a:r>
              <a:rPr lang="en-US" sz="1800" b="1" dirty="0" smtClean="0"/>
              <a:t>Pattern instantiation</a:t>
            </a:r>
            <a:r>
              <a:rPr lang="en-US" sz="1800" dirty="0" smtClean="0"/>
              <a:t>. </a:t>
            </a:r>
          </a:p>
          <a:p>
            <a:pPr lvl="1"/>
            <a:r>
              <a:rPr lang="en-US" sz="1800" dirty="0" smtClean="0"/>
              <a:t>for each bound object pattern: the object bound to that variable in the binding </a:t>
            </a:r>
            <a:r>
              <a:rPr lang="en-US" sz="1800" dirty="0" err="1" smtClean="0"/>
              <a:t>tuple</a:t>
            </a:r>
            <a:r>
              <a:rPr lang="en-US" sz="1800" dirty="0" smtClean="0"/>
              <a:t>. </a:t>
            </a:r>
          </a:p>
          <a:p>
            <a:pPr lvl="1"/>
            <a:r>
              <a:rPr lang="en-US" sz="1800" dirty="0" smtClean="0"/>
              <a:t>for each unbound object pattern the instantiation contains a newly created object of the respective kind. </a:t>
            </a:r>
          </a:p>
          <a:p>
            <a:endParaRPr lang="en-US" sz="1800" dirty="0" smtClean="0"/>
          </a:p>
          <a:p>
            <a:r>
              <a:rPr lang="en-US" sz="1800" dirty="0" smtClean="0"/>
              <a:t/>
            </a:r>
            <a:br>
              <a:rPr lang="en-US" sz="1800" dirty="0" smtClean="0"/>
            </a:br>
            <a:endParaRPr lang="en-US" sz="1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Aggregating Graph Projection</a:t>
            </a:r>
            <a:endParaRPr lang="en-US" dirty="0"/>
          </a:p>
        </p:txBody>
      </p:sp>
      <p:sp>
        <p:nvSpPr>
          <p:cNvPr id="3" name="Tijdelijke aanduiding voor inhoud 2"/>
          <p:cNvSpPr>
            <a:spLocks noGrp="1"/>
          </p:cNvSpPr>
          <p:nvPr>
            <p:ph idx="1"/>
          </p:nvPr>
        </p:nvSpPr>
        <p:spPr/>
        <p:txBody>
          <a:bodyPr>
            <a:noAutofit/>
          </a:bodyPr>
          <a:lstStyle/>
          <a:p>
            <a:pPr>
              <a:buNone/>
            </a:pPr>
            <a:r>
              <a:rPr lang="en-US" sz="1800" dirty="0" smtClean="0"/>
              <a:t>Example: ($a </a:t>
            </a:r>
            <a:r>
              <a:rPr lang="en-US" sz="1800" b="1" dirty="0" smtClean="0"/>
              <a:t>GROUP</a:t>
            </a:r>
            <a:r>
              <a:rPr lang="en-US" sz="1800" dirty="0" smtClean="0"/>
              <a:t> $x)-[</a:t>
            </a:r>
            <a:r>
              <a:rPr lang="en-US" sz="1800" b="1" dirty="0" smtClean="0"/>
              <a:t>GROUP</a:t>
            </a:r>
            <a:r>
              <a:rPr lang="en-US" sz="1800" dirty="0" smtClean="0"/>
              <a:t> $w, $y]-&gt;(</a:t>
            </a:r>
            <a:r>
              <a:rPr lang="en-US" sz="1800" b="1" dirty="0" smtClean="0"/>
              <a:t>GROUP</a:t>
            </a:r>
            <a:r>
              <a:rPr lang="en-US" sz="1800" dirty="0" smtClean="0"/>
              <a:t> $z)</a:t>
            </a:r>
          </a:p>
          <a:p>
            <a:pPr>
              <a:buNone/>
            </a:pPr>
            <a:endParaRPr lang="en-US" sz="1800" dirty="0" smtClean="0"/>
          </a:p>
          <a:p>
            <a:pPr>
              <a:buNone/>
            </a:pPr>
            <a:r>
              <a:rPr lang="en-US" sz="1800" dirty="0" smtClean="0"/>
              <a:t>Node pattern ($a </a:t>
            </a:r>
            <a:r>
              <a:rPr lang="en-US" sz="1800" b="1" dirty="0" smtClean="0"/>
              <a:t>GROUP</a:t>
            </a:r>
            <a:r>
              <a:rPr lang="en-US" sz="1800" dirty="0" smtClean="0"/>
              <a:t> $x) has grouping variable $x assigned, </a:t>
            </a:r>
          </a:p>
          <a:p>
            <a:pPr>
              <a:buNone/>
            </a:pPr>
            <a:r>
              <a:rPr lang="en-US" sz="1800" dirty="0" smtClean="0"/>
              <a:t>Edge pattern -[</a:t>
            </a:r>
            <a:r>
              <a:rPr lang="en-US" sz="1800" b="1" dirty="0" smtClean="0"/>
              <a:t>GROUP</a:t>
            </a:r>
            <a:r>
              <a:rPr lang="en-US" sz="1800" dirty="0" smtClean="0"/>
              <a:t> $y]-&gt; has grouping variable $w and $y assigned</a:t>
            </a:r>
          </a:p>
          <a:p>
            <a:pPr>
              <a:buNone/>
            </a:pPr>
            <a:r>
              <a:rPr lang="en-US" sz="1800" dirty="0" smtClean="0"/>
              <a:t>Node pattern (GROUP $z) has grouping variable $z assigned. </a:t>
            </a:r>
          </a:p>
          <a:p>
            <a:pPr>
              <a:buNone/>
            </a:pPr>
            <a:endParaRPr lang="en-US" sz="1800" dirty="0" smtClean="0"/>
          </a:p>
          <a:p>
            <a:r>
              <a:rPr lang="en-US" sz="1800" dirty="0" smtClean="0"/>
              <a:t>All grouping variable have to be bound variables in the binding tables. </a:t>
            </a:r>
          </a:p>
          <a:p>
            <a:r>
              <a:rPr lang="en-US" sz="1800" dirty="0" smtClean="0"/>
              <a:t>Bound object patterns are implicitly grouped by their own bound variable.</a:t>
            </a:r>
          </a:p>
          <a:p>
            <a:r>
              <a:rPr lang="en-US" sz="1800" dirty="0" smtClean="0"/>
              <a:t>Unbound node patterns not specifying grouping variables are implicitly grouped by all variables bound in the binding tables. </a:t>
            </a:r>
          </a:p>
          <a:p>
            <a:r>
              <a:rPr lang="en-US" sz="1800" dirty="0" smtClean="0"/>
              <a:t>Unbound edge patterns are implicitly grouped by the grouping variables of their adjacent nodes. </a:t>
            </a:r>
          </a:p>
          <a:p>
            <a:pPr lvl="1"/>
            <a:r>
              <a:rPr lang="en-US" sz="1800" dirty="0" smtClean="0"/>
              <a:t>Additionally to these, unbound edge patterns may specify more grouping variables.</a:t>
            </a:r>
            <a:br>
              <a:rPr lang="en-US" sz="1800" dirty="0" smtClean="0"/>
            </a:br>
            <a:r>
              <a:rPr lang="en-US" sz="1800" dirty="0" smtClean="0"/>
              <a:t/>
            </a:r>
            <a:br>
              <a:rPr lang="en-US" sz="1800" dirty="0" smtClean="0"/>
            </a:br>
            <a:endParaRPr lang="en-US" sz="1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G-Core Examples</a:t>
            </a:r>
            <a:endParaRPr lang="en-US" dirty="0"/>
          </a:p>
        </p:txBody>
      </p:sp>
      <p:sp>
        <p:nvSpPr>
          <p:cNvPr id="3" name="Tijdelijke aanduiding voor inhoud 2"/>
          <p:cNvSpPr>
            <a:spLocks noGrp="1"/>
          </p:cNvSpPr>
          <p:nvPr>
            <p:ph idx="1"/>
          </p:nvPr>
        </p:nvSpPr>
        <p:spPr/>
        <p:txBody>
          <a:bodyPr>
            <a:normAutofit fontScale="47500" lnSpcReduction="20000"/>
          </a:bodyPr>
          <a:lstStyle/>
          <a:p>
            <a:pPr>
              <a:buNone/>
            </a:pPr>
            <a:endParaRPr lang="en-US" dirty="0" smtClean="0"/>
          </a:p>
          <a:p>
            <a:pPr>
              <a:buNone/>
            </a:pPr>
            <a:r>
              <a:rPr lang="en-US" dirty="0" smtClean="0"/>
              <a:t>Co-publications weighted by venue</a:t>
            </a:r>
            <a:endParaRPr lang="en-US" b="1" dirty="0" smtClean="0"/>
          </a:p>
          <a:p>
            <a:pPr>
              <a:buNone/>
            </a:pPr>
            <a:endParaRPr lang="en-US" b="1" dirty="0" smtClean="0"/>
          </a:p>
          <a:p>
            <a:pPr>
              <a:buNone/>
            </a:pPr>
            <a:r>
              <a:rPr lang="en-US" b="1" dirty="0" smtClean="0"/>
              <a:t>GRAPH CONSTRUCT</a:t>
            </a:r>
            <a:r>
              <a:rPr lang="en-US" dirty="0" smtClean="0"/>
              <a:t> (a)-[:COAUTHOR{</a:t>
            </a:r>
            <a:r>
              <a:rPr lang="en-US" dirty="0" err="1" smtClean="0"/>
              <a:t>weight:cost</a:t>
            </a:r>
            <a:r>
              <a:rPr lang="en-US" dirty="0" smtClean="0"/>
              <a:t>(</a:t>
            </a:r>
            <a:r>
              <a:rPr lang="en-US" dirty="0" err="1" smtClean="0"/>
              <a:t>copath</a:t>
            </a:r>
            <a:r>
              <a:rPr lang="en-US" dirty="0" smtClean="0"/>
              <a:t>)}]-(b)</a:t>
            </a:r>
          </a:p>
          <a:p>
            <a:pPr>
              <a:buNone/>
            </a:pPr>
            <a:r>
              <a:rPr lang="en-US" b="1" dirty="0" smtClean="0"/>
              <a:t>PATH</a:t>
            </a:r>
            <a:r>
              <a:rPr lang="en-US" dirty="0" smtClean="0"/>
              <a:t> coauthor </a:t>
            </a:r>
            <a:r>
              <a:rPr lang="en-US" b="1" dirty="0" smtClean="0"/>
              <a:t>AS</a:t>
            </a:r>
            <a:r>
              <a:rPr lang="en-US" dirty="0" smtClean="0"/>
              <a:t> ()&lt;-[:AUTHOR]-(paper)-[:AUTHOR]-&gt;(),</a:t>
            </a:r>
          </a:p>
          <a:p>
            <a:pPr>
              <a:buNone/>
            </a:pPr>
            <a:r>
              <a:rPr lang="en-US" b="1" dirty="0" smtClean="0"/>
              <a:t>    </a:t>
            </a:r>
            <a:r>
              <a:rPr lang="en-US" dirty="0" smtClean="0"/>
              <a:t>(paper)-[</a:t>
            </a:r>
            <a:r>
              <a:rPr lang="en-US" i="1" dirty="0" smtClean="0"/>
              <a:t>p</a:t>
            </a:r>
            <a:r>
              <a:rPr lang="en-US" dirty="0" smtClean="0"/>
              <a:t>:PUBLISHED_IN]-&gt;(</a:t>
            </a:r>
            <a:r>
              <a:rPr lang="en-US" i="1" dirty="0" smtClean="0"/>
              <a:t>venue</a:t>
            </a:r>
            <a:r>
              <a:rPr lang="en-US" dirty="0" smtClean="0"/>
              <a:t>)</a:t>
            </a:r>
          </a:p>
          <a:p>
            <a:pPr>
              <a:buNone/>
            </a:pPr>
            <a:r>
              <a:rPr lang="en-US" b="1" dirty="0" smtClean="0"/>
              <a:t>    WHERE </a:t>
            </a:r>
            <a:r>
              <a:rPr lang="en-US" dirty="0" smtClean="0"/>
              <a:t>venue.name </a:t>
            </a:r>
            <a:r>
              <a:rPr lang="en-US" b="1" dirty="0" smtClean="0"/>
              <a:t>IN</a:t>
            </a:r>
            <a:r>
              <a:rPr lang="en-US" dirty="0" smtClean="0"/>
              <a:t> [ "VLDB", "SIGMOD", "ICDE" ]</a:t>
            </a:r>
          </a:p>
          <a:p>
            <a:pPr>
              <a:buNone/>
            </a:pPr>
            <a:r>
              <a:rPr lang="en-US" b="1" dirty="0" smtClean="0"/>
              <a:t>    COST</a:t>
            </a:r>
            <a:r>
              <a:rPr lang="en-US" dirty="0" smtClean="0"/>
              <a:t> </a:t>
            </a:r>
            <a:r>
              <a:rPr lang="en-US" b="1" dirty="0" smtClean="0"/>
              <a:t>min</a:t>
            </a:r>
            <a:r>
              <a:rPr lang="en-US" dirty="0" smtClean="0"/>
              <a:t>( </a:t>
            </a:r>
            <a:r>
              <a:rPr lang="en-US" b="1" dirty="0" smtClean="0"/>
              <a:t>case</a:t>
            </a:r>
            <a:r>
              <a:rPr lang="en-US" dirty="0" smtClean="0"/>
              <a:t> </a:t>
            </a:r>
            <a:r>
              <a:rPr lang="en-US" i="1" dirty="0" err="1" smtClean="0"/>
              <a:t>venue</a:t>
            </a:r>
            <a:r>
              <a:rPr lang="en-US" dirty="0" err="1" smtClean="0"/>
              <a:t>.type</a:t>
            </a:r>
            <a:endParaRPr lang="en-US" dirty="0" smtClean="0"/>
          </a:p>
          <a:p>
            <a:pPr>
              <a:buNone/>
            </a:pPr>
            <a:r>
              <a:rPr lang="en-US" dirty="0" smtClean="0"/>
              <a:t>              </a:t>
            </a:r>
            <a:r>
              <a:rPr lang="en-US" b="1" dirty="0" smtClean="0"/>
              <a:t>when</a:t>
            </a:r>
            <a:r>
              <a:rPr lang="en-US" dirty="0" smtClean="0"/>
              <a:t> “conference” </a:t>
            </a:r>
            <a:r>
              <a:rPr lang="en-US" b="1" dirty="0" smtClean="0"/>
              <a:t>then</a:t>
            </a:r>
            <a:r>
              <a:rPr lang="en-US" dirty="0" smtClean="0"/>
              <a:t> 2</a:t>
            </a:r>
          </a:p>
          <a:p>
            <a:pPr>
              <a:buNone/>
            </a:pPr>
            <a:r>
              <a:rPr lang="en-US" dirty="0" smtClean="0"/>
              <a:t>              </a:t>
            </a:r>
            <a:r>
              <a:rPr lang="en-US" b="1" dirty="0" smtClean="0"/>
              <a:t>when</a:t>
            </a:r>
            <a:r>
              <a:rPr lang="en-US" dirty="0" smtClean="0"/>
              <a:t> “journal” </a:t>
            </a:r>
            <a:r>
              <a:rPr lang="en-US" b="1" dirty="0" smtClean="0"/>
              <a:t>then</a:t>
            </a:r>
            <a:r>
              <a:rPr lang="en-US" dirty="0" smtClean="0"/>
              <a:t> 1</a:t>
            </a:r>
          </a:p>
          <a:p>
            <a:pPr>
              <a:buNone/>
            </a:pPr>
            <a:r>
              <a:rPr lang="en-US" dirty="0" smtClean="0"/>
              <a:t>              </a:t>
            </a:r>
            <a:r>
              <a:rPr lang="en-US" b="1" dirty="0" smtClean="0"/>
              <a:t>else</a:t>
            </a:r>
            <a:r>
              <a:rPr lang="en-US" dirty="0" smtClean="0"/>
              <a:t> infinity</a:t>
            </a:r>
          </a:p>
          <a:p>
            <a:pPr>
              <a:buNone/>
            </a:pPr>
            <a:r>
              <a:rPr lang="en-US" dirty="0" smtClean="0"/>
              <a:t>              </a:t>
            </a:r>
            <a:r>
              <a:rPr lang="en-US" b="1" dirty="0" smtClean="0"/>
              <a:t>end</a:t>
            </a:r>
            <a:r>
              <a:rPr lang="en-US" dirty="0" smtClean="0"/>
              <a:t> * </a:t>
            </a:r>
            <a:r>
              <a:rPr lang="en-US" b="1" dirty="0" smtClean="0"/>
              <a:t>case</a:t>
            </a:r>
            <a:r>
              <a:rPr lang="en-US" dirty="0" smtClean="0"/>
              <a:t> </a:t>
            </a:r>
            <a:r>
              <a:rPr lang="en-US" i="1" dirty="0" err="1" smtClean="0"/>
              <a:t>p</a:t>
            </a:r>
            <a:r>
              <a:rPr lang="en-US" dirty="0" err="1" smtClean="0"/>
              <a:t>.type</a:t>
            </a:r>
            <a:endParaRPr lang="en-US" dirty="0" smtClean="0"/>
          </a:p>
          <a:p>
            <a:pPr>
              <a:buNone/>
            </a:pPr>
            <a:r>
              <a:rPr lang="en-US" dirty="0" smtClean="0"/>
              <a:t>              </a:t>
            </a:r>
            <a:r>
              <a:rPr lang="en-US" b="1" dirty="0" smtClean="0"/>
              <a:t>when</a:t>
            </a:r>
            <a:r>
              <a:rPr lang="en-US" dirty="0" smtClean="0"/>
              <a:t> “proceedings” </a:t>
            </a:r>
            <a:r>
              <a:rPr lang="en-US" b="1" dirty="0" smtClean="0"/>
              <a:t>then</a:t>
            </a:r>
            <a:r>
              <a:rPr lang="en-US" dirty="0" smtClean="0"/>
              <a:t> 4 </a:t>
            </a:r>
            <a:r>
              <a:rPr lang="en-US" b="1" dirty="0" smtClean="0"/>
              <a:t>else</a:t>
            </a:r>
            <a:r>
              <a:rPr lang="en-US" dirty="0" smtClean="0"/>
              <a:t> 1 </a:t>
            </a:r>
            <a:r>
              <a:rPr lang="en-US" b="1" dirty="0" smtClean="0"/>
              <a:t>end</a:t>
            </a:r>
            <a:r>
              <a:rPr lang="en-US" dirty="0" smtClean="0"/>
              <a:t> )</a:t>
            </a:r>
          </a:p>
          <a:p>
            <a:pPr>
              <a:buNone/>
            </a:pPr>
            <a:r>
              <a:rPr lang="en-US" b="1" dirty="0" smtClean="0"/>
              <a:t>MATCH</a:t>
            </a:r>
            <a:r>
              <a:rPr lang="en-US" dirty="0" smtClean="0"/>
              <a:t> (a{name:"Claudio Gutierrez"}), (b{name:"Kevin Bacon"}),</a:t>
            </a:r>
          </a:p>
          <a:p>
            <a:pPr>
              <a:buNone/>
            </a:pPr>
            <a:r>
              <a:rPr lang="en-US" dirty="0" smtClean="0"/>
              <a:t>     </a:t>
            </a:r>
            <a:r>
              <a:rPr lang="en-US" b="1" dirty="0" smtClean="0"/>
              <a:t>SHORTEST</a:t>
            </a:r>
            <a:r>
              <a:rPr lang="en-US" dirty="0" smtClean="0"/>
              <a:t> (a)-/</a:t>
            </a:r>
            <a:r>
              <a:rPr lang="en-US" dirty="0" err="1" smtClean="0"/>
              <a:t>copath</a:t>
            </a:r>
            <a:r>
              <a:rPr lang="en-US" dirty="0" smtClean="0"/>
              <a:t>:~coauthor*/-(b)</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What, How and Where</a:t>
            </a:r>
            <a:endParaRPr lang="en-US" dirty="0"/>
          </a:p>
        </p:txBody>
      </p:sp>
      <p:sp>
        <p:nvSpPr>
          <p:cNvPr id="3" name="Tijdelijke aanduiding voor inhoud 2"/>
          <p:cNvSpPr>
            <a:spLocks noGrp="1"/>
          </p:cNvSpPr>
          <p:nvPr>
            <p:ph idx="1"/>
          </p:nvPr>
        </p:nvSpPr>
        <p:spPr>
          <a:xfrm>
            <a:off x="457200" y="1600200"/>
            <a:ext cx="8534400" cy="4525963"/>
          </a:xfrm>
        </p:spPr>
        <p:txBody>
          <a:bodyPr>
            <a:noAutofit/>
          </a:bodyPr>
          <a:lstStyle/>
          <a:p>
            <a:r>
              <a:rPr lang="en-US" sz="1800" dirty="0" smtClean="0"/>
              <a:t>Goal:</a:t>
            </a:r>
          </a:p>
          <a:p>
            <a:pPr lvl="1"/>
            <a:r>
              <a:rPr lang="en-US" sz="1800" dirty="0" smtClean="0"/>
              <a:t>Recommend a query language core that could be incorporated in future (versions) of industrial graph </a:t>
            </a:r>
            <a:r>
              <a:rPr lang="en-US" sz="1800" smtClean="0"/>
              <a:t>query languages. </a:t>
            </a:r>
            <a:endParaRPr lang="en-US" sz="1800" dirty="0" smtClean="0"/>
          </a:p>
          <a:p>
            <a:pPr lvl="1"/>
            <a:r>
              <a:rPr lang="en-US" sz="1800" dirty="0" smtClean="0"/>
              <a:t>Perform deep academic analysis of the functional and complexity space to ensure a powerful and practical language.</a:t>
            </a:r>
          </a:p>
          <a:p>
            <a:r>
              <a:rPr lang="en-US" sz="1800" dirty="0" smtClean="0"/>
              <a:t>2 years of work in the </a:t>
            </a:r>
            <a:r>
              <a:rPr lang="en-US" sz="1800" dirty="0" err="1" smtClean="0"/>
              <a:t>GraphQL</a:t>
            </a:r>
            <a:r>
              <a:rPr lang="en-US" sz="1800" dirty="0" smtClean="0"/>
              <a:t> task force</a:t>
            </a:r>
          </a:p>
          <a:p>
            <a:r>
              <a:rPr lang="en-US" sz="1800" dirty="0" smtClean="0"/>
              <a:t>3-day workshop in Santiago de Chile (Aug 8-10)</a:t>
            </a:r>
          </a:p>
          <a:p>
            <a:pPr lvl="1"/>
            <a:r>
              <a:rPr lang="en-US" sz="1800" dirty="0" smtClean="0"/>
              <a:t>Lots of progress, this proposal.</a:t>
            </a:r>
          </a:p>
          <a:p>
            <a:r>
              <a:rPr lang="en-US" sz="1800" dirty="0" smtClean="0"/>
              <a:t>Writing workshop for SIGMOD industrial  paper (</a:t>
            </a:r>
            <a:r>
              <a:rPr lang="en-US" sz="1800" dirty="0" err="1" smtClean="0"/>
              <a:t>Dagstuhl</a:t>
            </a:r>
            <a:r>
              <a:rPr lang="en-US" sz="1800" dirty="0" smtClean="0"/>
              <a:t> Nov 26- Dec 1):</a:t>
            </a:r>
          </a:p>
          <a:p>
            <a:pPr lvl="2"/>
            <a:r>
              <a:rPr lang="en-US" sz="1800" dirty="0" smtClean="0"/>
              <a:t>Motivation + issues with current graph query languages</a:t>
            </a:r>
          </a:p>
          <a:p>
            <a:pPr lvl="2"/>
            <a:r>
              <a:rPr lang="en-US" sz="1800" dirty="0" smtClean="0"/>
              <a:t>Comparison to other graph query languages</a:t>
            </a:r>
          </a:p>
          <a:p>
            <a:pPr lvl="2"/>
            <a:r>
              <a:rPr lang="en-US" sz="1800" dirty="0" smtClean="0"/>
              <a:t>Running Example + Use Cases</a:t>
            </a:r>
          </a:p>
          <a:p>
            <a:pPr lvl="2"/>
            <a:r>
              <a:rPr lang="en-US" sz="1800" dirty="0" smtClean="0"/>
              <a:t>Graph Data Model</a:t>
            </a:r>
          </a:p>
          <a:p>
            <a:pPr lvl="2"/>
            <a:r>
              <a:rPr lang="en-US" sz="1800" dirty="0" smtClean="0"/>
              <a:t>The GCORE Query Language (Syntax + Semantics)</a:t>
            </a:r>
          </a:p>
          <a:p>
            <a:pPr lvl="2"/>
            <a:r>
              <a:rPr lang="en-US" sz="1800" dirty="0" smtClean="0"/>
              <a:t>Theoretical Results</a:t>
            </a:r>
          </a:p>
          <a:p>
            <a:pPr lvl="2"/>
            <a:r>
              <a:rPr lang="en-US" sz="1800" dirty="0" smtClean="0"/>
              <a:t>Extensions (Relational bridge: CONSTRUCT TABLE)</a:t>
            </a:r>
            <a:br>
              <a:rPr lang="en-US" sz="1800" dirty="0" smtClean="0"/>
            </a:br>
            <a:endParaRPr lang="en-US" sz="1800" dirty="0"/>
          </a:p>
        </p:txBody>
      </p:sp>
      <p:pic>
        <p:nvPicPr>
          <p:cNvPr id="1026" name="Picture 2" descr="Pisco Sour Png"/>
          <p:cNvPicPr>
            <a:picLocks noChangeAspect="1" noChangeArrowheads="1"/>
          </p:cNvPicPr>
          <p:nvPr/>
        </p:nvPicPr>
        <p:blipFill>
          <a:blip r:embed="rId2" cstate="print"/>
          <a:srcRect/>
          <a:stretch>
            <a:fillRect/>
          </a:stretch>
        </p:blipFill>
        <p:spPr bwMode="auto">
          <a:xfrm>
            <a:off x="8153400" y="2819400"/>
            <a:ext cx="609600" cy="57723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inhoud 5"/>
          <p:cNvSpPr>
            <a:spLocks noGrp="1"/>
          </p:cNvSpPr>
          <p:nvPr>
            <p:ph sz="quarter" idx="1"/>
          </p:nvPr>
        </p:nvSpPr>
        <p:spPr>
          <a:xfrm>
            <a:off x="457200" y="1600200"/>
            <a:ext cx="8305800" cy="4525963"/>
          </a:xfrm>
        </p:spPr>
        <p:txBody>
          <a:bodyPr>
            <a:normAutofit/>
          </a:bodyPr>
          <a:lstStyle/>
          <a:p>
            <a:pPr>
              <a:buNone/>
            </a:pPr>
            <a:r>
              <a:rPr lang="en-US" sz="1500" b="1" dirty="0" smtClean="0"/>
              <a:t>PATH</a:t>
            </a:r>
            <a:r>
              <a:rPr lang="en-US" sz="1500" dirty="0" smtClean="0"/>
              <a:t> </a:t>
            </a:r>
            <a:r>
              <a:rPr lang="en-US" sz="1500" dirty="0" err="1" smtClean="0"/>
              <a:t>conf_publ</a:t>
            </a:r>
            <a:r>
              <a:rPr lang="en-US" sz="1500" dirty="0" smtClean="0"/>
              <a:t> </a:t>
            </a:r>
            <a:r>
              <a:rPr lang="en-US" sz="1500" b="1" dirty="0" smtClean="0"/>
              <a:t>AS</a:t>
            </a:r>
            <a:r>
              <a:rPr lang="en-US" sz="1500" dirty="0" smtClean="0"/>
              <a:t> ()-[p:PUBLISHED_IN]-&gt;(:conference)</a:t>
            </a:r>
          </a:p>
          <a:p>
            <a:pPr>
              <a:buNone/>
            </a:pPr>
            <a:r>
              <a:rPr lang="en-US" sz="1500" b="1" dirty="0" smtClean="0"/>
              <a:t>WHERE</a:t>
            </a:r>
            <a:r>
              <a:rPr lang="en-US" sz="1500" dirty="0" smtClean="0"/>
              <a:t> </a:t>
            </a:r>
            <a:r>
              <a:rPr lang="en-US" sz="1500" b="1" dirty="0" smtClean="0"/>
              <a:t>NOT</a:t>
            </a:r>
            <a:r>
              <a:rPr lang="en-US" sz="1500" dirty="0" smtClean="0"/>
              <a:t> </a:t>
            </a:r>
            <a:r>
              <a:rPr lang="en-US" sz="1500" dirty="0" err="1" smtClean="0"/>
              <a:t>p.type</a:t>
            </a:r>
            <a:r>
              <a:rPr lang="en-US" sz="1500" dirty="0" smtClean="0"/>
              <a:t> = "proceedings"</a:t>
            </a:r>
          </a:p>
          <a:p>
            <a:pPr>
              <a:buNone/>
            </a:pPr>
            <a:r>
              <a:rPr lang="en-US" sz="1500" b="1" dirty="0" smtClean="0"/>
              <a:t>PATH</a:t>
            </a:r>
            <a:r>
              <a:rPr lang="en-US" sz="1500" dirty="0" smtClean="0"/>
              <a:t> </a:t>
            </a:r>
            <a:r>
              <a:rPr lang="en-US" sz="1500" dirty="0" err="1" smtClean="0"/>
              <a:t>conf_coauthor</a:t>
            </a:r>
            <a:r>
              <a:rPr lang="en-US" sz="1500" dirty="0" smtClean="0"/>
              <a:t> = ()&lt;-[:AUTHOR]-(p)-[:AUTHOR]-&gt;()</a:t>
            </a:r>
          </a:p>
          <a:p>
            <a:pPr>
              <a:buNone/>
            </a:pPr>
            <a:r>
              <a:rPr lang="en-US" sz="1500" b="1" dirty="0" smtClean="0"/>
              <a:t>WHERE</a:t>
            </a:r>
            <a:r>
              <a:rPr lang="en-US" sz="1500" dirty="0" smtClean="0"/>
              <a:t> (p)-/~</a:t>
            </a:r>
            <a:r>
              <a:rPr lang="en-US" sz="1500" dirty="0" err="1" smtClean="0"/>
              <a:t>conf_publ</a:t>
            </a:r>
            <a:r>
              <a:rPr lang="en-US" sz="1500" dirty="0" smtClean="0"/>
              <a:t>/-()</a:t>
            </a:r>
          </a:p>
          <a:p>
            <a:pPr>
              <a:buNone/>
            </a:pPr>
            <a:r>
              <a:rPr lang="en-US" sz="1500" b="1" dirty="0" smtClean="0"/>
              <a:t>MATCH</a:t>
            </a:r>
            <a:r>
              <a:rPr lang="en-US" sz="1500" dirty="0" smtClean="0"/>
              <a:t> (a{name:”Marcelo Arenas”}), (b{name:”Paul </a:t>
            </a:r>
            <a:r>
              <a:rPr lang="en-US" sz="1500" dirty="0" err="1" smtClean="0"/>
              <a:t>Erdös</a:t>
            </a:r>
            <a:r>
              <a:rPr lang="en-US" sz="1500" dirty="0" smtClean="0"/>
              <a:t>”}),</a:t>
            </a:r>
          </a:p>
          <a:p>
            <a:pPr>
              <a:buNone/>
            </a:pPr>
            <a:r>
              <a:rPr lang="en-US" sz="1500" dirty="0" smtClean="0"/>
              <a:t>               </a:t>
            </a:r>
            <a:r>
              <a:rPr lang="en-US" sz="1500" b="1" dirty="0" smtClean="0"/>
              <a:t>DISJOINT</a:t>
            </a:r>
            <a:r>
              <a:rPr lang="en-US" sz="1500" dirty="0" smtClean="0"/>
              <a:t> 10 </a:t>
            </a:r>
            <a:r>
              <a:rPr lang="en-US" sz="1500" b="1" dirty="0" smtClean="0"/>
              <a:t>SHORTEST</a:t>
            </a:r>
            <a:r>
              <a:rPr lang="en-US" sz="1500" dirty="0" smtClean="0"/>
              <a:t> (a)-/x:~</a:t>
            </a:r>
            <a:r>
              <a:rPr lang="en-US" sz="1500" dirty="0" err="1" smtClean="0"/>
              <a:t>conf_coauthor</a:t>
            </a:r>
            <a:r>
              <a:rPr lang="en-US" sz="1500" dirty="0" smtClean="0"/>
              <a:t>*/-(b)</a:t>
            </a:r>
          </a:p>
          <a:p>
            <a:pPr>
              <a:buNone/>
            </a:pPr>
            <a:r>
              <a:rPr lang="en-US" sz="1500" b="1" dirty="0" smtClean="0"/>
              <a:t>CONSTRUCT GRAPH</a:t>
            </a:r>
            <a:r>
              <a:rPr lang="en-US" sz="1500" dirty="0" smtClean="0"/>
              <a:t> (a)-[:COAUTHOR{</a:t>
            </a:r>
            <a:r>
              <a:rPr lang="en-US" sz="1500" dirty="0" err="1" smtClean="0"/>
              <a:t>length:</a:t>
            </a:r>
            <a:r>
              <a:rPr lang="en-US" sz="1500" b="1" dirty="0" err="1" smtClean="0"/>
              <a:t>length</a:t>
            </a:r>
            <a:r>
              <a:rPr lang="en-US" sz="1500" dirty="0" smtClean="0"/>
              <a:t>(x)}]-&gt;(b)</a:t>
            </a:r>
          </a:p>
          <a:p>
            <a:pPr>
              <a:buNone/>
            </a:pPr>
            <a:r>
              <a:rPr lang="en-US" sz="1500" dirty="0" smtClean="0"/>
              <a:t/>
            </a:r>
            <a:br>
              <a:rPr lang="en-US" sz="1500" dirty="0" smtClean="0"/>
            </a:br>
            <a:endParaRPr lang="en-US" sz="1500" dirty="0" smtClean="0"/>
          </a:p>
        </p:txBody>
      </p:sp>
      <p:sp>
        <p:nvSpPr>
          <p:cNvPr id="2" name="Titel 1"/>
          <p:cNvSpPr>
            <a:spLocks noGrp="1"/>
          </p:cNvSpPr>
          <p:nvPr>
            <p:ph type="title"/>
          </p:nvPr>
        </p:nvSpPr>
        <p:spPr/>
        <p:txBody>
          <a:bodyPr/>
          <a:lstStyle/>
          <a:p>
            <a:r>
              <a:rPr lang="en-US" dirty="0" smtClean="0"/>
              <a:t>G-Core Examples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inhoud 5"/>
          <p:cNvSpPr>
            <a:spLocks noGrp="1"/>
          </p:cNvSpPr>
          <p:nvPr>
            <p:ph sz="quarter" idx="1"/>
          </p:nvPr>
        </p:nvSpPr>
        <p:spPr>
          <a:xfrm>
            <a:off x="457200" y="1600200"/>
            <a:ext cx="8686800" cy="4525963"/>
          </a:xfrm>
        </p:spPr>
        <p:txBody>
          <a:bodyPr>
            <a:normAutofit/>
          </a:bodyPr>
          <a:lstStyle/>
          <a:p>
            <a:r>
              <a:rPr lang="en-US" sz="1800" dirty="0" smtClean="0"/>
              <a:t>Closed Query Language, that allow </a:t>
            </a:r>
            <a:r>
              <a:rPr lang="en-US" sz="1800" dirty="0" err="1" smtClean="0"/>
              <a:t>subqueries</a:t>
            </a:r>
            <a:r>
              <a:rPr lang="en-US" sz="1800" dirty="0" smtClean="0"/>
              <a:t>, views</a:t>
            </a:r>
          </a:p>
          <a:p>
            <a:r>
              <a:rPr lang="en-US" sz="1800" dirty="0" smtClean="0"/>
              <a:t>property graphs = “directed, labeled graphs with paths, and properties on all of these”</a:t>
            </a:r>
          </a:p>
          <a:p>
            <a:r>
              <a:rPr lang="en-US" sz="1800" dirty="0" smtClean="0"/>
              <a:t>Powerful Language Features</a:t>
            </a:r>
          </a:p>
          <a:p>
            <a:pPr lvl="1"/>
            <a:r>
              <a:rPr lang="en-US" sz="1800" dirty="0" smtClean="0"/>
              <a:t>PATH … → specifies path patterns, (weighted) shortest path finding types</a:t>
            </a:r>
          </a:p>
          <a:p>
            <a:pPr lvl="2"/>
            <a:r>
              <a:rPr lang="en-US" sz="1800" dirty="0" smtClean="0"/>
              <a:t>Also ALLPATHS, using PROJECT GRAPH to return all matching edges as a graph</a:t>
            </a:r>
          </a:p>
          <a:p>
            <a:pPr lvl="1"/>
            <a:r>
              <a:rPr lang="en-US" sz="1800" dirty="0" smtClean="0"/>
              <a:t>MATCH … → graph matching resulting in bindings</a:t>
            </a:r>
          </a:p>
          <a:p>
            <a:pPr lvl="1"/>
            <a:r>
              <a:rPr lang="en-US" sz="1800" dirty="0" smtClean="0"/>
              <a:t>WHERE … → specifies filtering</a:t>
            </a:r>
          </a:p>
          <a:p>
            <a:pPr lvl="1"/>
            <a:r>
              <a:rPr lang="en-US" sz="1800" dirty="0" smtClean="0"/>
              <a:t>CONSTRUCT GRAPH … → project bindings into a graph (</a:t>
            </a:r>
            <a:r>
              <a:rPr lang="en-US" sz="1800" dirty="0" err="1" smtClean="0"/>
              <a:t>incl</a:t>
            </a:r>
            <a:r>
              <a:rPr lang="en-US" sz="1800" dirty="0" smtClean="0"/>
              <a:t> grouping)</a:t>
            </a:r>
          </a:p>
          <a:p>
            <a:pPr lvl="1"/>
            <a:r>
              <a:rPr lang="en-US" sz="1800" dirty="0" smtClean="0"/>
              <a:t>Full query: e.g. UNION of multiple CONSTRUCT GRAPH returning one graph</a:t>
            </a:r>
          </a:p>
          <a:p>
            <a:pPr lvl="1"/>
            <a:r>
              <a:rPr lang="en-US" sz="1800" dirty="0" smtClean="0"/>
              <a:t>extension: CONSTRUCT TABLE … → project bindings into a table</a:t>
            </a:r>
          </a:p>
        </p:txBody>
      </p:sp>
      <p:sp>
        <p:nvSpPr>
          <p:cNvPr id="2" name="Titel 1"/>
          <p:cNvSpPr>
            <a:spLocks noGrp="1"/>
          </p:cNvSpPr>
          <p:nvPr>
            <p:ph type="title"/>
          </p:nvPr>
        </p:nvSpPr>
        <p:spPr/>
        <p:txBody>
          <a:bodyPr/>
          <a:lstStyle/>
          <a:p>
            <a:r>
              <a:rPr lang="en-US" dirty="0" smtClean="0"/>
              <a:t>Summary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Construct Table</a:t>
            </a:r>
            <a:endParaRPr lang="en-US" dirty="0"/>
          </a:p>
        </p:txBody>
      </p:sp>
      <p:sp>
        <p:nvSpPr>
          <p:cNvPr id="3" name="Tijdelijke aanduiding voor inhoud 2"/>
          <p:cNvSpPr>
            <a:spLocks noGrp="1"/>
          </p:cNvSpPr>
          <p:nvPr>
            <p:ph idx="1"/>
          </p:nvPr>
        </p:nvSpPr>
        <p:spPr/>
        <p:txBody>
          <a:bodyPr>
            <a:normAutofit fontScale="70000" lnSpcReduction="20000"/>
          </a:bodyPr>
          <a:lstStyle/>
          <a:p>
            <a:pPr>
              <a:buNone/>
            </a:pPr>
            <a:r>
              <a:rPr lang="en-US" b="1" dirty="0" smtClean="0"/>
              <a:t>CONSTRUCT TABLE </a:t>
            </a:r>
            <a:r>
              <a:rPr lang="en-US" i="1" dirty="0" err="1" smtClean="0"/>
              <a:t>returnItems</a:t>
            </a:r>
            <a:endParaRPr lang="en-US" i="1" dirty="0" smtClean="0"/>
          </a:p>
          <a:p>
            <a:pPr>
              <a:buNone/>
            </a:pPr>
            <a:r>
              <a:rPr lang="en-US" dirty="0" smtClean="0"/>
              <a:t>where </a:t>
            </a:r>
            <a:r>
              <a:rPr lang="en-US" i="1" dirty="0" err="1" smtClean="0"/>
              <a:t>returnItems</a:t>
            </a:r>
            <a:r>
              <a:rPr lang="en-US" dirty="0" smtClean="0"/>
              <a:t> is </a:t>
            </a:r>
          </a:p>
          <a:p>
            <a:r>
              <a:rPr lang="en-US" dirty="0" smtClean="0"/>
              <a:t>a comma-separated list of </a:t>
            </a:r>
            <a:r>
              <a:rPr lang="en-US" dirty="0" err="1" smtClean="0"/>
              <a:t>of</a:t>
            </a:r>
            <a:r>
              <a:rPr lang="en-US" dirty="0" smtClean="0"/>
              <a:t> variables bound to graph objects (nodes, edges, or paths), or </a:t>
            </a:r>
          </a:p>
          <a:p>
            <a:r>
              <a:rPr lang="en-US" dirty="0" smtClean="0"/>
              <a:t>expression followed by the keyword AS and the name of an unbound variable</a:t>
            </a:r>
          </a:p>
          <a:p>
            <a:pPr>
              <a:buNone/>
            </a:pPr>
            <a:endParaRPr lang="en-US" dirty="0" smtClean="0"/>
          </a:p>
          <a:p>
            <a:pPr>
              <a:buNone/>
            </a:pPr>
            <a:r>
              <a:rPr lang="en-US" dirty="0" smtClean="0"/>
              <a:t>Example:</a:t>
            </a:r>
          </a:p>
          <a:p>
            <a:r>
              <a:rPr lang="en-US" b="1" dirty="0" smtClean="0"/>
              <a:t>CONSTRUCT TABLE</a:t>
            </a:r>
            <a:r>
              <a:rPr lang="en-US" dirty="0" smtClean="0"/>
              <a:t>  	a, </a:t>
            </a:r>
            <a:r>
              <a:rPr lang="en-US" dirty="0" err="1" smtClean="0"/>
              <a:t>r.weight</a:t>
            </a:r>
            <a:r>
              <a:rPr lang="en-US" dirty="0" smtClean="0"/>
              <a:t>, </a:t>
            </a:r>
            <a:r>
              <a:rPr lang="en-US" dirty="0" err="1" smtClean="0"/>
              <a:t>r.weight</a:t>
            </a:r>
            <a:r>
              <a:rPr lang="en-US" dirty="0" smtClean="0"/>
              <a:t>*2 </a:t>
            </a:r>
            <a:r>
              <a:rPr lang="en-US" b="1" dirty="0" smtClean="0"/>
              <a:t>AS</a:t>
            </a:r>
            <a:r>
              <a:rPr lang="en-US" dirty="0" smtClean="0"/>
              <a:t> </a:t>
            </a:r>
            <a:r>
              <a:rPr lang="en-US" dirty="0" err="1" smtClean="0"/>
              <a:t>doubleWeight</a:t>
            </a:r>
            <a:r>
              <a:rPr lang="en-US" dirty="0" smtClean="0"/>
              <a:t>,             </a:t>
            </a:r>
          </a:p>
          <a:p>
            <a:pPr>
              <a:buNone/>
            </a:pPr>
            <a:r>
              <a:rPr lang="en-US" dirty="0" smtClean="0"/>
              <a:t>							b.name </a:t>
            </a:r>
            <a:r>
              <a:rPr lang="en-US" b="1" dirty="0" smtClean="0"/>
              <a:t>AS</a:t>
            </a:r>
            <a:r>
              <a:rPr lang="en-US" dirty="0" smtClean="0"/>
              <a:t> name</a:t>
            </a:r>
          </a:p>
          <a:p>
            <a:pPr>
              <a:buNone/>
            </a:pPr>
            <a:r>
              <a:rPr lang="en-US" b="1" dirty="0" smtClean="0"/>
              <a:t>	MATCH</a:t>
            </a:r>
            <a:r>
              <a:rPr lang="en-US" dirty="0" smtClean="0"/>
              <a:t> (a)-[r]-&gt;(b)</a:t>
            </a:r>
          </a:p>
          <a:p>
            <a:pPr>
              <a:buNone/>
            </a:pPr>
            <a:r>
              <a:rPr lang="en-US" dirty="0" smtClean="0"/>
              <a:t/>
            </a:r>
            <a:br>
              <a:rPr lang="en-US" dirty="0" smtClean="0"/>
            </a:br>
            <a:r>
              <a:rPr lang="en-US" dirty="0" smtClean="0"/>
              <a:t>multi-valued properties are dealt with by </a:t>
            </a:r>
            <a:r>
              <a:rPr lang="en-US" dirty="0" err="1" smtClean="0"/>
              <a:t>cartesian</a:t>
            </a:r>
            <a:r>
              <a:rPr lang="en-US" dirty="0" smtClean="0"/>
              <a:t> product (or by inline aggregation, reducing them to single values)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inhoud 5"/>
          <p:cNvSpPr>
            <a:spLocks noGrp="1"/>
          </p:cNvSpPr>
          <p:nvPr>
            <p:ph sz="quarter" idx="1"/>
          </p:nvPr>
        </p:nvSpPr>
        <p:spPr>
          <a:xfrm>
            <a:off x="457200" y="1600200"/>
            <a:ext cx="8686800" cy="4525963"/>
          </a:xfrm>
        </p:spPr>
        <p:txBody>
          <a:bodyPr>
            <a:normAutofit/>
          </a:bodyPr>
          <a:lstStyle/>
          <a:p>
            <a:r>
              <a:rPr lang="en-US" sz="1800" dirty="0" smtClean="0"/>
              <a:t>Closed Query Language</a:t>
            </a:r>
          </a:p>
          <a:p>
            <a:pPr lvl="1"/>
            <a:r>
              <a:rPr lang="en-US" sz="1800" dirty="0" smtClean="0"/>
              <a:t>to allow </a:t>
            </a:r>
            <a:r>
              <a:rPr lang="en-US" sz="1800" dirty="0" err="1" smtClean="0"/>
              <a:t>subqueries</a:t>
            </a:r>
            <a:r>
              <a:rPr lang="en-US" sz="1800" dirty="0" smtClean="0"/>
              <a:t>, views</a:t>
            </a:r>
          </a:p>
          <a:p>
            <a:pPr lvl="1"/>
            <a:r>
              <a:rPr lang="en-US" sz="1800" dirty="0" smtClean="0"/>
              <a:t> Define PG property graphs as</a:t>
            </a:r>
          </a:p>
          <a:p>
            <a:pPr lvl="2"/>
            <a:r>
              <a:rPr lang="en-US" sz="1800" dirty="0" smtClean="0"/>
              <a:t>“directed, labeled graphs with paths, and properties on all of these”</a:t>
            </a:r>
          </a:p>
        </p:txBody>
      </p:sp>
      <p:sp>
        <p:nvSpPr>
          <p:cNvPr id="2" name="Titel 1"/>
          <p:cNvSpPr>
            <a:spLocks noGrp="1"/>
          </p:cNvSpPr>
          <p:nvPr>
            <p:ph type="title"/>
          </p:nvPr>
        </p:nvSpPr>
        <p:spPr/>
        <p:txBody>
          <a:bodyPr/>
          <a:lstStyle/>
          <a:p>
            <a:r>
              <a:rPr lang="en-US" dirty="0" smtClean="0"/>
              <a:t>Principles &amp; Goals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inhoud 5"/>
          <p:cNvSpPr>
            <a:spLocks noGrp="1"/>
          </p:cNvSpPr>
          <p:nvPr>
            <p:ph sz="quarter" idx="1"/>
          </p:nvPr>
        </p:nvSpPr>
        <p:spPr>
          <a:xfrm>
            <a:off x="457200" y="1600200"/>
            <a:ext cx="8305800" cy="4525963"/>
          </a:xfrm>
        </p:spPr>
        <p:txBody>
          <a:bodyPr>
            <a:normAutofit fontScale="70000" lnSpcReduction="20000"/>
          </a:bodyPr>
          <a:lstStyle/>
          <a:p>
            <a:r>
              <a:rPr lang="en-US" sz="2600" dirty="0" smtClean="0"/>
              <a:t>Property Graph data model has never been formally defined</a:t>
            </a:r>
          </a:p>
          <a:p>
            <a:r>
              <a:rPr lang="en-US" sz="2600" dirty="0" smtClean="0"/>
              <a:t>We define it here:</a:t>
            </a:r>
          </a:p>
          <a:p>
            <a:pPr lvl="1" fontAlgn="base"/>
            <a:r>
              <a:rPr lang="en-US" sz="1600" b="1" dirty="0" smtClean="0"/>
              <a:t>L </a:t>
            </a:r>
            <a:r>
              <a:rPr lang="en-US" sz="1600" dirty="0" smtClean="0"/>
              <a:t>is an infinite set of label names for nodes, edges and paths;</a:t>
            </a:r>
          </a:p>
          <a:p>
            <a:pPr lvl="1" fontAlgn="base"/>
            <a:r>
              <a:rPr lang="en-US" sz="1600" b="1" dirty="0" smtClean="0"/>
              <a:t>K</a:t>
            </a:r>
            <a:r>
              <a:rPr lang="en-US" sz="1600" dirty="0" smtClean="0"/>
              <a:t> is an infinite set of property names;</a:t>
            </a:r>
          </a:p>
          <a:p>
            <a:pPr lvl="1" fontAlgn="base"/>
            <a:r>
              <a:rPr lang="en-US" sz="1600" b="1" dirty="0" smtClean="0"/>
              <a:t>V</a:t>
            </a:r>
            <a:r>
              <a:rPr lang="en-US" sz="1600" dirty="0" smtClean="0"/>
              <a:t> is an infinite set of literals (actual values).</a:t>
            </a:r>
          </a:p>
          <a:p>
            <a:pPr>
              <a:buNone/>
            </a:pPr>
            <a:r>
              <a:rPr lang="en-US" sz="1600" dirty="0" smtClean="0"/>
              <a:t/>
            </a:r>
            <a:br>
              <a:rPr lang="en-US" sz="1600" dirty="0" smtClean="0"/>
            </a:br>
            <a:r>
              <a:rPr lang="en-US" sz="1600" dirty="0" smtClean="0"/>
              <a:t>Moreover, given a set X, we assume that SET(</a:t>
            </a:r>
            <a:r>
              <a:rPr lang="en-US" sz="1600" i="1" dirty="0" smtClean="0"/>
              <a:t>X</a:t>
            </a:r>
            <a:r>
              <a:rPr lang="en-US" sz="1600" dirty="0" smtClean="0"/>
              <a:t>) is the set of all finite subsets of </a:t>
            </a:r>
            <a:r>
              <a:rPr lang="en-US" sz="1600" i="1" dirty="0" smtClean="0"/>
              <a:t>X </a:t>
            </a:r>
            <a:r>
              <a:rPr lang="en-US" sz="1600" dirty="0" smtClean="0"/>
              <a:t>(including the empty set), and LIST(</a:t>
            </a:r>
            <a:r>
              <a:rPr lang="en-US" sz="1600" i="1" dirty="0" smtClean="0"/>
              <a:t>X</a:t>
            </a:r>
            <a:r>
              <a:rPr lang="en-US" sz="1600" dirty="0" smtClean="0"/>
              <a:t>) is the set of all finite lists of elements from </a:t>
            </a:r>
            <a:r>
              <a:rPr lang="en-US" sz="1600" i="1" dirty="0" smtClean="0"/>
              <a:t>X.</a:t>
            </a:r>
            <a:endParaRPr lang="en-US" sz="1600" dirty="0" smtClean="0"/>
          </a:p>
          <a:p>
            <a:pPr>
              <a:buNone/>
            </a:pPr>
            <a:r>
              <a:rPr lang="en-US" sz="2000" dirty="0" smtClean="0"/>
              <a:t/>
            </a:r>
            <a:br>
              <a:rPr lang="en-US" sz="2000" dirty="0" smtClean="0"/>
            </a:br>
            <a:r>
              <a:rPr lang="en-US" sz="2600" dirty="0" smtClean="0"/>
              <a:t>Then a property graph is a </a:t>
            </a:r>
            <a:r>
              <a:rPr lang="en-US" sz="2600" dirty="0" err="1" smtClean="0"/>
              <a:t>tuple</a:t>
            </a:r>
            <a:r>
              <a:rPr lang="en-US" sz="2600" dirty="0" smtClean="0"/>
              <a:t> </a:t>
            </a:r>
            <a:r>
              <a:rPr lang="en-US" sz="2600" i="1" dirty="0" smtClean="0"/>
              <a:t>G </a:t>
            </a:r>
            <a:r>
              <a:rPr lang="en-US" sz="2600" dirty="0" smtClean="0"/>
              <a:t>= (</a:t>
            </a:r>
            <a:r>
              <a:rPr lang="en-US" sz="2600" i="1" dirty="0" smtClean="0"/>
              <a:t>N, E, </a:t>
            </a:r>
            <a:r>
              <a:rPr lang="en-US" sz="2600" b="1" i="1" dirty="0" smtClean="0">
                <a:solidFill>
                  <a:srgbClr val="FF0000"/>
                </a:solidFill>
              </a:rPr>
              <a:t>P</a:t>
            </a:r>
            <a:r>
              <a:rPr lang="en-US" sz="2600" i="1" dirty="0" smtClean="0"/>
              <a:t>,  ρ, </a:t>
            </a:r>
            <a:r>
              <a:rPr lang="en-US" sz="2600" b="1" i="1" dirty="0" smtClean="0">
                <a:solidFill>
                  <a:srgbClr val="FF0000"/>
                </a:solidFill>
              </a:rPr>
              <a:t>δ</a:t>
            </a:r>
            <a:r>
              <a:rPr lang="en-US" sz="2600" i="1" dirty="0" smtClean="0"/>
              <a:t>, λ, σ</a:t>
            </a:r>
            <a:r>
              <a:rPr lang="en-US" sz="2600" dirty="0" smtClean="0"/>
              <a:t>), where:</a:t>
            </a:r>
          </a:p>
          <a:p>
            <a:pPr lvl="1" fontAlgn="base"/>
            <a:r>
              <a:rPr lang="en-US" sz="1400" i="1" dirty="0" smtClean="0"/>
              <a:t>N</a:t>
            </a:r>
            <a:r>
              <a:rPr lang="en-US" sz="1400" dirty="0" smtClean="0"/>
              <a:t> is a finite set of nodes.</a:t>
            </a:r>
          </a:p>
          <a:p>
            <a:pPr lvl="1" fontAlgn="base"/>
            <a:r>
              <a:rPr lang="en-US" sz="1400" i="1" dirty="0" smtClean="0"/>
              <a:t>E</a:t>
            </a:r>
            <a:r>
              <a:rPr lang="en-US" sz="1400" dirty="0" smtClean="0"/>
              <a:t> is a finite set of edges.</a:t>
            </a:r>
          </a:p>
          <a:p>
            <a:pPr lvl="1" fontAlgn="base"/>
            <a:r>
              <a:rPr lang="en-US" sz="2300" b="1" i="1" dirty="0" smtClean="0">
                <a:solidFill>
                  <a:srgbClr val="FF0000"/>
                </a:solidFill>
              </a:rPr>
              <a:t>P</a:t>
            </a:r>
            <a:r>
              <a:rPr lang="en-US" sz="2300" b="1" dirty="0" smtClean="0">
                <a:solidFill>
                  <a:srgbClr val="FF0000"/>
                </a:solidFill>
              </a:rPr>
              <a:t> is a finite set of paths. We assume that </a:t>
            </a:r>
            <a:r>
              <a:rPr lang="en-US" sz="2300" b="1" i="1" dirty="0" smtClean="0">
                <a:solidFill>
                  <a:srgbClr val="FF0000"/>
                </a:solidFill>
              </a:rPr>
              <a:t>N</a:t>
            </a:r>
            <a:r>
              <a:rPr lang="en-US" sz="2300" b="1" dirty="0" smtClean="0">
                <a:solidFill>
                  <a:srgbClr val="FF0000"/>
                </a:solidFill>
              </a:rPr>
              <a:t>, </a:t>
            </a:r>
            <a:r>
              <a:rPr lang="en-US" sz="2300" b="1" i="1" dirty="0" smtClean="0">
                <a:solidFill>
                  <a:srgbClr val="FF0000"/>
                </a:solidFill>
              </a:rPr>
              <a:t>E </a:t>
            </a:r>
            <a:r>
              <a:rPr lang="en-US" sz="2300" b="1" dirty="0" smtClean="0">
                <a:solidFill>
                  <a:srgbClr val="FF0000"/>
                </a:solidFill>
              </a:rPr>
              <a:t>and </a:t>
            </a:r>
            <a:r>
              <a:rPr lang="en-US" sz="2300" b="1" i="1" dirty="0" smtClean="0">
                <a:solidFill>
                  <a:srgbClr val="FF0000"/>
                </a:solidFill>
              </a:rPr>
              <a:t>P</a:t>
            </a:r>
            <a:r>
              <a:rPr lang="en-US" sz="2300" b="1" dirty="0" smtClean="0">
                <a:solidFill>
                  <a:srgbClr val="FF0000"/>
                </a:solidFill>
              </a:rPr>
              <a:t> are </a:t>
            </a:r>
            <a:r>
              <a:rPr lang="en-US" sz="2300" b="1" dirty="0" err="1" smtClean="0">
                <a:solidFill>
                  <a:srgbClr val="FF0000"/>
                </a:solidFill>
              </a:rPr>
              <a:t>pairwise</a:t>
            </a:r>
            <a:r>
              <a:rPr lang="en-US" sz="2300" b="1" dirty="0" smtClean="0">
                <a:solidFill>
                  <a:srgbClr val="FF0000"/>
                </a:solidFill>
              </a:rPr>
              <a:t> disjoint.</a:t>
            </a:r>
          </a:p>
          <a:p>
            <a:pPr lvl="1" fontAlgn="base"/>
            <a:r>
              <a:rPr lang="en-US" sz="1400" i="1" dirty="0" smtClean="0"/>
              <a:t>ρ</a:t>
            </a:r>
            <a:r>
              <a:rPr lang="en-US" sz="1400" dirty="0" smtClean="0"/>
              <a:t> : </a:t>
            </a:r>
            <a:r>
              <a:rPr lang="en-US" sz="1400" i="1" dirty="0" smtClean="0"/>
              <a:t>E</a:t>
            </a:r>
            <a:r>
              <a:rPr lang="en-US" sz="1400" dirty="0" smtClean="0"/>
              <a:t> → (</a:t>
            </a:r>
            <a:r>
              <a:rPr lang="en-US" sz="1400" i="1" dirty="0" smtClean="0"/>
              <a:t>N</a:t>
            </a:r>
            <a:r>
              <a:rPr lang="en-US" sz="1400" dirty="0" smtClean="0"/>
              <a:t> × </a:t>
            </a:r>
            <a:r>
              <a:rPr lang="en-US" sz="1400" i="1" dirty="0" smtClean="0"/>
              <a:t>N</a:t>
            </a:r>
            <a:r>
              <a:rPr lang="en-US" sz="1400" dirty="0" smtClean="0"/>
              <a:t>) is a total function.</a:t>
            </a:r>
          </a:p>
          <a:p>
            <a:pPr lvl="1" fontAlgn="base"/>
            <a:r>
              <a:rPr lang="en-US" sz="2600" b="1" i="1" dirty="0" smtClean="0">
                <a:solidFill>
                  <a:srgbClr val="FF0000"/>
                </a:solidFill>
              </a:rPr>
              <a:t>δ </a:t>
            </a:r>
            <a:r>
              <a:rPr lang="en-US" sz="2600" b="1" dirty="0" smtClean="0">
                <a:solidFill>
                  <a:srgbClr val="FF0000"/>
                </a:solidFill>
              </a:rPr>
              <a:t>:</a:t>
            </a:r>
            <a:r>
              <a:rPr lang="en-US" sz="2600" b="1" i="1" dirty="0" smtClean="0">
                <a:solidFill>
                  <a:srgbClr val="FF0000"/>
                </a:solidFill>
              </a:rPr>
              <a:t> P → </a:t>
            </a:r>
            <a:r>
              <a:rPr lang="en-US" sz="2600" b="1" dirty="0" smtClean="0">
                <a:solidFill>
                  <a:srgbClr val="FF0000"/>
                </a:solidFill>
              </a:rPr>
              <a:t>LIST(</a:t>
            </a:r>
            <a:r>
              <a:rPr lang="en-US" sz="2600" b="1" i="1" dirty="0" smtClean="0">
                <a:solidFill>
                  <a:srgbClr val="FF0000"/>
                </a:solidFill>
              </a:rPr>
              <a:t>N</a:t>
            </a:r>
            <a:r>
              <a:rPr lang="en-US" sz="2600" b="1" dirty="0" smtClean="0">
                <a:solidFill>
                  <a:srgbClr val="FF0000"/>
                </a:solidFill>
              </a:rPr>
              <a:t> U </a:t>
            </a:r>
            <a:r>
              <a:rPr lang="en-US" sz="2600" b="1" i="1" dirty="0" smtClean="0">
                <a:solidFill>
                  <a:srgbClr val="FF0000"/>
                </a:solidFill>
              </a:rPr>
              <a:t>E</a:t>
            </a:r>
            <a:r>
              <a:rPr lang="en-US" sz="2600" b="1" dirty="0" smtClean="0">
                <a:solidFill>
                  <a:srgbClr val="FF0000"/>
                </a:solidFill>
              </a:rPr>
              <a:t>) is a total function. We assume that for every path </a:t>
            </a:r>
            <a:r>
              <a:rPr lang="en-US" sz="2600" b="1" i="1" dirty="0" smtClean="0">
                <a:solidFill>
                  <a:srgbClr val="FF0000"/>
                </a:solidFill>
              </a:rPr>
              <a:t>p</a:t>
            </a:r>
            <a:r>
              <a:rPr lang="en-US" sz="2600" b="1" dirty="0" smtClean="0">
                <a:solidFill>
                  <a:srgbClr val="FF0000"/>
                </a:solidFill>
              </a:rPr>
              <a:t> ∈ </a:t>
            </a:r>
            <a:r>
              <a:rPr lang="en-US" sz="2600" b="1" i="1" dirty="0" smtClean="0">
                <a:solidFill>
                  <a:srgbClr val="FF0000"/>
                </a:solidFill>
              </a:rPr>
              <a:t>P</a:t>
            </a:r>
            <a:r>
              <a:rPr lang="en-US" sz="2600" b="1" dirty="0" smtClean="0">
                <a:solidFill>
                  <a:srgbClr val="FF0000"/>
                </a:solidFill>
              </a:rPr>
              <a:t>, it holds that either </a:t>
            </a:r>
            <a:r>
              <a:rPr lang="en-US" sz="2600" b="1" i="1" dirty="0" smtClean="0">
                <a:solidFill>
                  <a:srgbClr val="FF0000"/>
                </a:solidFill>
              </a:rPr>
              <a:t>δ</a:t>
            </a:r>
            <a:r>
              <a:rPr lang="en-US" sz="2600" b="1" dirty="0" smtClean="0">
                <a:solidFill>
                  <a:srgbClr val="FF0000"/>
                </a:solidFill>
              </a:rPr>
              <a:t>(</a:t>
            </a:r>
            <a:r>
              <a:rPr lang="en-US" sz="2600" b="1" i="1" dirty="0" smtClean="0">
                <a:solidFill>
                  <a:srgbClr val="FF0000"/>
                </a:solidFill>
              </a:rPr>
              <a:t>p</a:t>
            </a:r>
            <a:r>
              <a:rPr lang="en-US" sz="2600" b="1" dirty="0" smtClean="0">
                <a:solidFill>
                  <a:srgbClr val="FF0000"/>
                </a:solidFill>
              </a:rPr>
              <a:t>) = [</a:t>
            </a:r>
            <a:r>
              <a:rPr lang="en-US" sz="2600" b="1" i="1" dirty="0" smtClean="0">
                <a:solidFill>
                  <a:srgbClr val="FF0000"/>
                </a:solidFill>
              </a:rPr>
              <a:t>a</a:t>
            </a:r>
            <a:r>
              <a:rPr lang="en-US" sz="2600" b="1" dirty="0" smtClean="0">
                <a:solidFill>
                  <a:srgbClr val="FF0000"/>
                </a:solidFill>
              </a:rPr>
              <a:t>] with </a:t>
            </a:r>
            <a:r>
              <a:rPr lang="en-US" sz="2600" b="1" i="1" dirty="0" smtClean="0">
                <a:solidFill>
                  <a:srgbClr val="FF0000"/>
                </a:solidFill>
              </a:rPr>
              <a:t>a</a:t>
            </a:r>
            <a:r>
              <a:rPr lang="en-US" sz="2600" b="1" i="1" baseline="-25000" dirty="0" smtClean="0">
                <a:solidFill>
                  <a:srgbClr val="FF0000"/>
                </a:solidFill>
              </a:rPr>
              <a:t> </a:t>
            </a:r>
            <a:r>
              <a:rPr lang="en-US" sz="2600" b="1" dirty="0" smtClean="0">
                <a:solidFill>
                  <a:srgbClr val="FF0000"/>
                </a:solidFill>
              </a:rPr>
              <a:t>∈ </a:t>
            </a:r>
            <a:r>
              <a:rPr lang="en-US" sz="2600" b="1" i="1" dirty="0" smtClean="0">
                <a:solidFill>
                  <a:srgbClr val="FF0000"/>
                </a:solidFill>
              </a:rPr>
              <a:t>N </a:t>
            </a:r>
            <a:r>
              <a:rPr lang="en-US" sz="2600" b="1" dirty="0" smtClean="0">
                <a:solidFill>
                  <a:srgbClr val="FF0000"/>
                </a:solidFill>
              </a:rPr>
              <a:t>or</a:t>
            </a:r>
            <a:r>
              <a:rPr lang="en-US" sz="2600" b="1" i="1" dirty="0" smtClean="0">
                <a:solidFill>
                  <a:srgbClr val="FF0000"/>
                </a:solidFill>
              </a:rPr>
              <a:t> δ</a:t>
            </a:r>
            <a:r>
              <a:rPr lang="en-US" sz="2600" b="1" dirty="0" smtClean="0">
                <a:solidFill>
                  <a:srgbClr val="FF0000"/>
                </a:solidFill>
              </a:rPr>
              <a:t>(</a:t>
            </a:r>
            <a:r>
              <a:rPr lang="en-US" sz="2600" b="1" i="1" dirty="0" smtClean="0">
                <a:solidFill>
                  <a:srgbClr val="FF0000"/>
                </a:solidFill>
              </a:rPr>
              <a:t>p</a:t>
            </a:r>
            <a:r>
              <a:rPr lang="en-US" sz="2600" b="1" dirty="0" smtClean="0">
                <a:solidFill>
                  <a:srgbClr val="FF0000"/>
                </a:solidFill>
              </a:rPr>
              <a:t>) = [</a:t>
            </a:r>
            <a:r>
              <a:rPr lang="en-US" sz="2600" b="1" i="1" dirty="0" smtClean="0">
                <a:solidFill>
                  <a:srgbClr val="FF0000"/>
                </a:solidFill>
              </a:rPr>
              <a:t>a</a:t>
            </a:r>
            <a:r>
              <a:rPr lang="en-US" sz="2600" b="1" i="1" baseline="-25000" dirty="0" smtClean="0">
                <a:solidFill>
                  <a:srgbClr val="FF0000"/>
                </a:solidFill>
              </a:rPr>
              <a:t>1</a:t>
            </a:r>
            <a:r>
              <a:rPr lang="en-US" sz="2600" b="1" dirty="0" smtClean="0">
                <a:solidFill>
                  <a:srgbClr val="FF0000"/>
                </a:solidFill>
              </a:rPr>
              <a:t>, </a:t>
            </a:r>
            <a:r>
              <a:rPr lang="en-US" sz="2600" b="1" i="1" dirty="0" smtClean="0">
                <a:solidFill>
                  <a:srgbClr val="FF0000"/>
                </a:solidFill>
              </a:rPr>
              <a:t>e</a:t>
            </a:r>
            <a:r>
              <a:rPr lang="en-US" sz="2600" b="1" i="1" baseline="-25000" dirty="0" smtClean="0">
                <a:solidFill>
                  <a:srgbClr val="FF0000"/>
                </a:solidFill>
              </a:rPr>
              <a:t>1</a:t>
            </a:r>
            <a:r>
              <a:rPr lang="en-US" sz="2600" b="1" dirty="0" smtClean="0">
                <a:solidFill>
                  <a:srgbClr val="FF0000"/>
                </a:solidFill>
              </a:rPr>
              <a:t>, </a:t>
            </a:r>
            <a:r>
              <a:rPr lang="en-US" sz="2600" b="1" i="1" dirty="0" smtClean="0">
                <a:solidFill>
                  <a:srgbClr val="FF0000"/>
                </a:solidFill>
              </a:rPr>
              <a:t>a</a:t>
            </a:r>
            <a:r>
              <a:rPr lang="en-US" sz="2600" b="1" i="1" baseline="-25000" dirty="0" smtClean="0">
                <a:solidFill>
                  <a:srgbClr val="FF0000"/>
                </a:solidFill>
              </a:rPr>
              <a:t>2</a:t>
            </a:r>
            <a:r>
              <a:rPr lang="en-US" sz="2600" b="1" dirty="0" smtClean="0">
                <a:solidFill>
                  <a:srgbClr val="FF0000"/>
                </a:solidFill>
              </a:rPr>
              <a:t>, ..., </a:t>
            </a:r>
            <a:r>
              <a:rPr lang="en-US" sz="2600" b="1" i="1" dirty="0" smtClean="0">
                <a:solidFill>
                  <a:srgbClr val="FF0000"/>
                </a:solidFill>
              </a:rPr>
              <a:t>a</a:t>
            </a:r>
            <a:r>
              <a:rPr lang="en-US" sz="2600" b="1" i="1" baseline="-25000" dirty="0" smtClean="0">
                <a:solidFill>
                  <a:srgbClr val="FF0000"/>
                </a:solidFill>
              </a:rPr>
              <a:t>n</a:t>
            </a:r>
            <a:r>
              <a:rPr lang="en-US" sz="2600" b="1" dirty="0" smtClean="0">
                <a:solidFill>
                  <a:srgbClr val="FF0000"/>
                </a:solidFill>
              </a:rPr>
              <a:t>, </a:t>
            </a:r>
            <a:r>
              <a:rPr lang="en-US" sz="2600" b="1" i="1" dirty="0" smtClean="0">
                <a:solidFill>
                  <a:srgbClr val="FF0000"/>
                </a:solidFill>
              </a:rPr>
              <a:t>e</a:t>
            </a:r>
            <a:r>
              <a:rPr lang="en-US" sz="2600" b="1" i="1" baseline="-25000" dirty="0" smtClean="0">
                <a:solidFill>
                  <a:srgbClr val="FF0000"/>
                </a:solidFill>
              </a:rPr>
              <a:t>n</a:t>
            </a:r>
            <a:r>
              <a:rPr lang="en-US" sz="2600" b="1" dirty="0" smtClean="0">
                <a:solidFill>
                  <a:srgbClr val="FF0000"/>
                </a:solidFill>
              </a:rPr>
              <a:t>, </a:t>
            </a:r>
            <a:r>
              <a:rPr lang="en-US" sz="2600" b="1" i="1" dirty="0" smtClean="0">
                <a:solidFill>
                  <a:srgbClr val="FF0000"/>
                </a:solidFill>
              </a:rPr>
              <a:t>a</a:t>
            </a:r>
            <a:r>
              <a:rPr lang="en-US" sz="2600" b="1" i="1" baseline="-25000" dirty="0" smtClean="0">
                <a:solidFill>
                  <a:srgbClr val="FF0000"/>
                </a:solidFill>
              </a:rPr>
              <a:t>n+1</a:t>
            </a:r>
            <a:r>
              <a:rPr lang="en-US" sz="2600" b="1" dirty="0" smtClean="0">
                <a:solidFill>
                  <a:srgbClr val="FF0000"/>
                </a:solidFill>
              </a:rPr>
              <a:t>],</a:t>
            </a:r>
          </a:p>
          <a:p>
            <a:pPr marL="1371600" lvl="2" indent="-457200" fontAlgn="base">
              <a:buFont typeface="+mj-lt"/>
              <a:buAutoNum type="arabicPeriod"/>
            </a:pPr>
            <a:r>
              <a:rPr lang="en-US" sz="2200" b="1" i="1" dirty="0" smtClean="0">
                <a:solidFill>
                  <a:srgbClr val="FF0000"/>
                </a:solidFill>
              </a:rPr>
              <a:t>n</a:t>
            </a:r>
            <a:r>
              <a:rPr lang="en-US" sz="2200" b="1" dirty="0" smtClean="0">
                <a:solidFill>
                  <a:srgbClr val="FF0000"/>
                </a:solidFill>
              </a:rPr>
              <a:t> ≥ 1, </a:t>
            </a:r>
          </a:p>
          <a:p>
            <a:pPr marL="1371600" lvl="2" indent="-457200" fontAlgn="base">
              <a:buFont typeface="+mj-lt"/>
              <a:buAutoNum type="arabicPeriod"/>
            </a:pPr>
            <a:r>
              <a:rPr lang="en-US" sz="2200" b="1" i="1" dirty="0" err="1" smtClean="0">
                <a:solidFill>
                  <a:srgbClr val="FF0000"/>
                </a:solidFill>
              </a:rPr>
              <a:t>a</a:t>
            </a:r>
            <a:r>
              <a:rPr lang="en-US" sz="2200" b="1" i="1" baseline="-25000" dirty="0" err="1" smtClean="0">
                <a:solidFill>
                  <a:srgbClr val="FF0000"/>
                </a:solidFill>
              </a:rPr>
              <a:t>j</a:t>
            </a:r>
            <a:r>
              <a:rPr lang="en-US" sz="2200" b="1" i="1" baseline="-25000" dirty="0" smtClean="0">
                <a:solidFill>
                  <a:srgbClr val="FF0000"/>
                </a:solidFill>
              </a:rPr>
              <a:t> </a:t>
            </a:r>
            <a:r>
              <a:rPr lang="en-US" sz="2200" b="1" dirty="0" smtClean="0">
                <a:solidFill>
                  <a:srgbClr val="FF0000"/>
                </a:solidFill>
              </a:rPr>
              <a:t>∈ </a:t>
            </a:r>
            <a:r>
              <a:rPr lang="en-US" sz="2200" b="1" i="1" dirty="0" smtClean="0">
                <a:solidFill>
                  <a:srgbClr val="FF0000"/>
                </a:solidFill>
              </a:rPr>
              <a:t>N </a:t>
            </a:r>
            <a:r>
              <a:rPr lang="en-US" sz="2200" b="1" dirty="0" smtClean="0">
                <a:solidFill>
                  <a:srgbClr val="FF0000"/>
                </a:solidFill>
              </a:rPr>
              <a:t>for every 1 ≤ </a:t>
            </a:r>
            <a:r>
              <a:rPr lang="en-US" sz="2200" b="1" i="1" dirty="0" smtClean="0">
                <a:solidFill>
                  <a:srgbClr val="FF0000"/>
                </a:solidFill>
              </a:rPr>
              <a:t>j </a:t>
            </a:r>
            <a:r>
              <a:rPr lang="en-US" sz="2200" b="1" dirty="0" smtClean="0">
                <a:solidFill>
                  <a:srgbClr val="FF0000"/>
                </a:solidFill>
              </a:rPr>
              <a:t>≤ </a:t>
            </a:r>
            <a:r>
              <a:rPr lang="en-US" sz="2200" b="1" i="1" dirty="0" smtClean="0">
                <a:solidFill>
                  <a:srgbClr val="FF0000"/>
                </a:solidFill>
              </a:rPr>
              <a:t>n+1,</a:t>
            </a:r>
          </a:p>
          <a:p>
            <a:pPr marL="1371600" lvl="2" indent="-457200" fontAlgn="base">
              <a:buFont typeface="+mj-lt"/>
              <a:buAutoNum type="arabicPeriod"/>
            </a:pPr>
            <a:r>
              <a:rPr lang="en-US" sz="2200" b="1" dirty="0" smtClean="0">
                <a:solidFill>
                  <a:srgbClr val="FF0000"/>
                </a:solidFill>
              </a:rPr>
              <a:t> </a:t>
            </a:r>
            <a:r>
              <a:rPr lang="en-US" sz="2200" b="1" i="1" dirty="0" err="1" smtClean="0">
                <a:solidFill>
                  <a:srgbClr val="FF0000"/>
                </a:solidFill>
              </a:rPr>
              <a:t>e</a:t>
            </a:r>
            <a:r>
              <a:rPr lang="en-US" sz="2200" b="1" i="1" baseline="-25000" dirty="0" err="1" smtClean="0">
                <a:solidFill>
                  <a:srgbClr val="FF0000"/>
                </a:solidFill>
              </a:rPr>
              <a:t>j</a:t>
            </a:r>
            <a:r>
              <a:rPr lang="en-US" sz="2200" b="1" i="1" baseline="-25000" dirty="0" smtClean="0">
                <a:solidFill>
                  <a:srgbClr val="FF0000"/>
                </a:solidFill>
              </a:rPr>
              <a:t> </a:t>
            </a:r>
            <a:r>
              <a:rPr lang="en-US" sz="2200" b="1" dirty="0" smtClean="0">
                <a:solidFill>
                  <a:srgbClr val="FF0000"/>
                </a:solidFill>
              </a:rPr>
              <a:t>∈ </a:t>
            </a:r>
            <a:r>
              <a:rPr lang="en-US" sz="2200" b="1" i="1" dirty="0" smtClean="0">
                <a:solidFill>
                  <a:srgbClr val="FF0000"/>
                </a:solidFill>
              </a:rPr>
              <a:t>E </a:t>
            </a:r>
            <a:r>
              <a:rPr lang="en-US" sz="2200" b="1" dirty="0" smtClean="0">
                <a:solidFill>
                  <a:srgbClr val="FF0000"/>
                </a:solidFill>
              </a:rPr>
              <a:t>for every 1 ≤ </a:t>
            </a:r>
            <a:r>
              <a:rPr lang="en-US" sz="2200" b="1" i="1" dirty="0" smtClean="0">
                <a:solidFill>
                  <a:srgbClr val="FF0000"/>
                </a:solidFill>
              </a:rPr>
              <a:t>j </a:t>
            </a:r>
            <a:r>
              <a:rPr lang="en-US" sz="2200" b="1" dirty="0" smtClean="0">
                <a:solidFill>
                  <a:srgbClr val="FF0000"/>
                </a:solidFill>
              </a:rPr>
              <a:t>≤ </a:t>
            </a:r>
            <a:r>
              <a:rPr lang="en-US" sz="2200" b="1" i="1" dirty="0" smtClean="0">
                <a:solidFill>
                  <a:srgbClr val="FF0000"/>
                </a:solidFill>
              </a:rPr>
              <a:t>n, </a:t>
            </a:r>
            <a:r>
              <a:rPr lang="en-US" sz="2200" b="1" dirty="0" smtClean="0">
                <a:solidFill>
                  <a:srgbClr val="FF0000"/>
                </a:solidFill>
              </a:rPr>
              <a:t>and (iv) </a:t>
            </a:r>
            <a:r>
              <a:rPr lang="en-US" sz="2200" b="1" i="1" dirty="0" smtClean="0">
                <a:solidFill>
                  <a:srgbClr val="FF0000"/>
                </a:solidFill>
              </a:rPr>
              <a:t>ρ</a:t>
            </a:r>
            <a:r>
              <a:rPr lang="en-US" sz="2200" b="1" dirty="0" smtClean="0">
                <a:solidFill>
                  <a:srgbClr val="FF0000"/>
                </a:solidFill>
              </a:rPr>
              <a:t>(</a:t>
            </a:r>
            <a:r>
              <a:rPr lang="en-US" sz="2200" b="1" i="1" dirty="0" err="1" smtClean="0">
                <a:solidFill>
                  <a:srgbClr val="FF0000"/>
                </a:solidFill>
              </a:rPr>
              <a:t>e</a:t>
            </a:r>
            <a:r>
              <a:rPr lang="en-US" sz="2200" b="1" i="1" baseline="-25000" dirty="0" err="1" smtClean="0">
                <a:solidFill>
                  <a:srgbClr val="FF0000"/>
                </a:solidFill>
              </a:rPr>
              <a:t>j</a:t>
            </a:r>
            <a:r>
              <a:rPr lang="en-US" sz="2200" b="1" dirty="0" smtClean="0">
                <a:solidFill>
                  <a:srgbClr val="FF0000"/>
                </a:solidFill>
              </a:rPr>
              <a:t>) = (</a:t>
            </a:r>
            <a:r>
              <a:rPr lang="en-US" sz="2200" b="1" i="1" dirty="0" err="1" smtClean="0">
                <a:solidFill>
                  <a:srgbClr val="FF0000"/>
                </a:solidFill>
              </a:rPr>
              <a:t>a</a:t>
            </a:r>
            <a:r>
              <a:rPr lang="en-US" sz="2200" b="1" i="1" baseline="-25000" dirty="0" err="1" smtClean="0">
                <a:solidFill>
                  <a:srgbClr val="FF0000"/>
                </a:solidFill>
              </a:rPr>
              <a:t>j</a:t>
            </a:r>
            <a:r>
              <a:rPr lang="en-US" sz="2200" b="1" dirty="0" smtClean="0">
                <a:solidFill>
                  <a:srgbClr val="FF0000"/>
                </a:solidFill>
              </a:rPr>
              <a:t>, </a:t>
            </a:r>
            <a:r>
              <a:rPr lang="en-US" sz="2200" b="1" i="1" dirty="0" smtClean="0">
                <a:solidFill>
                  <a:srgbClr val="FF0000"/>
                </a:solidFill>
              </a:rPr>
              <a:t>a</a:t>
            </a:r>
            <a:r>
              <a:rPr lang="en-US" sz="2200" b="1" i="1" baseline="-25000" dirty="0" smtClean="0">
                <a:solidFill>
                  <a:srgbClr val="FF0000"/>
                </a:solidFill>
              </a:rPr>
              <a:t>j+1</a:t>
            </a:r>
            <a:r>
              <a:rPr lang="en-US" sz="2200" b="1" dirty="0" smtClean="0">
                <a:solidFill>
                  <a:srgbClr val="FF0000"/>
                </a:solidFill>
              </a:rPr>
              <a:t>) or </a:t>
            </a:r>
            <a:r>
              <a:rPr lang="en-US" sz="2200" b="1" i="1" dirty="0" smtClean="0">
                <a:solidFill>
                  <a:srgbClr val="FF0000"/>
                </a:solidFill>
              </a:rPr>
              <a:t>ρ</a:t>
            </a:r>
            <a:r>
              <a:rPr lang="en-US" sz="2200" b="1" dirty="0" smtClean="0">
                <a:solidFill>
                  <a:srgbClr val="FF0000"/>
                </a:solidFill>
              </a:rPr>
              <a:t>(</a:t>
            </a:r>
            <a:r>
              <a:rPr lang="en-US" sz="2200" b="1" i="1" dirty="0" err="1" smtClean="0">
                <a:solidFill>
                  <a:srgbClr val="FF0000"/>
                </a:solidFill>
              </a:rPr>
              <a:t>e</a:t>
            </a:r>
            <a:r>
              <a:rPr lang="en-US" sz="2200" b="1" i="1" baseline="-25000" dirty="0" err="1" smtClean="0">
                <a:solidFill>
                  <a:srgbClr val="FF0000"/>
                </a:solidFill>
              </a:rPr>
              <a:t>j</a:t>
            </a:r>
            <a:r>
              <a:rPr lang="en-US" sz="2200" b="1" dirty="0" smtClean="0">
                <a:solidFill>
                  <a:srgbClr val="FF0000"/>
                </a:solidFill>
              </a:rPr>
              <a:t>) = (</a:t>
            </a:r>
            <a:r>
              <a:rPr lang="en-US" sz="2200" b="1" i="1" dirty="0" smtClean="0">
                <a:solidFill>
                  <a:srgbClr val="FF0000"/>
                </a:solidFill>
              </a:rPr>
              <a:t>a</a:t>
            </a:r>
            <a:r>
              <a:rPr lang="en-US" sz="2200" b="1" i="1" baseline="-25000" dirty="0" smtClean="0">
                <a:solidFill>
                  <a:srgbClr val="FF0000"/>
                </a:solidFill>
              </a:rPr>
              <a:t>j+1</a:t>
            </a:r>
            <a:r>
              <a:rPr lang="en-US" sz="2200" b="1" dirty="0" smtClean="0">
                <a:solidFill>
                  <a:srgbClr val="FF0000"/>
                </a:solidFill>
              </a:rPr>
              <a:t>, </a:t>
            </a:r>
            <a:r>
              <a:rPr lang="en-US" sz="2200" b="1" i="1" dirty="0" err="1" smtClean="0">
                <a:solidFill>
                  <a:srgbClr val="FF0000"/>
                </a:solidFill>
              </a:rPr>
              <a:t>a</a:t>
            </a:r>
            <a:r>
              <a:rPr lang="en-US" sz="2200" b="1" i="1" baseline="-25000" dirty="0" err="1" smtClean="0">
                <a:solidFill>
                  <a:srgbClr val="FF0000"/>
                </a:solidFill>
              </a:rPr>
              <a:t>j</a:t>
            </a:r>
            <a:r>
              <a:rPr lang="en-US" sz="2200" b="1" dirty="0" smtClean="0">
                <a:solidFill>
                  <a:srgbClr val="FF0000"/>
                </a:solidFill>
              </a:rPr>
              <a:t>) for every 1 ≤ </a:t>
            </a:r>
            <a:r>
              <a:rPr lang="en-US" sz="2200" b="1" i="1" dirty="0" smtClean="0">
                <a:solidFill>
                  <a:srgbClr val="FF0000"/>
                </a:solidFill>
              </a:rPr>
              <a:t>j </a:t>
            </a:r>
            <a:r>
              <a:rPr lang="en-US" sz="2200" b="1" dirty="0" smtClean="0">
                <a:solidFill>
                  <a:srgbClr val="FF0000"/>
                </a:solidFill>
              </a:rPr>
              <a:t>≤ </a:t>
            </a:r>
            <a:r>
              <a:rPr lang="en-US" sz="2200" b="1" i="1" dirty="0" smtClean="0">
                <a:solidFill>
                  <a:srgbClr val="FF0000"/>
                </a:solidFill>
              </a:rPr>
              <a:t>n</a:t>
            </a:r>
            <a:endParaRPr lang="en-US" sz="2200" b="1" dirty="0" smtClean="0">
              <a:solidFill>
                <a:srgbClr val="FF0000"/>
              </a:solidFill>
            </a:endParaRPr>
          </a:p>
          <a:p>
            <a:pPr lvl="1" fontAlgn="base"/>
            <a:r>
              <a:rPr lang="en-US" sz="1400" i="1" dirty="0" smtClean="0"/>
              <a:t>λ</a:t>
            </a:r>
            <a:r>
              <a:rPr lang="en-US" sz="1400" dirty="0" smtClean="0"/>
              <a:t> : (</a:t>
            </a:r>
            <a:r>
              <a:rPr lang="en-US" sz="1400" i="1" dirty="0" smtClean="0"/>
              <a:t>N</a:t>
            </a:r>
            <a:r>
              <a:rPr lang="en-US" sz="1400" dirty="0" smtClean="0"/>
              <a:t> U </a:t>
            </a:r>
            <a:r>
              <a:rPr lang="en-US" sz="1400" i="1" dirty="0" smtClean="0"/>
              <a:t>E </a:t>
            </a:r>
            <a:r>
              <a:rPr lang="en-US" sz="1400" dirty="0" smtClean="0"/>
              <a:t>U</a:t>
            </a:r>
            <a:r>
              <a:rPr lang="en-US" sz="1400" i="1" dirty="0" smtClean="0"/>
              <a:t> P</a:t>
            </a:r>
            <a:r>
              <a:rPr lang="en-US" sz="1400" dirty="0" smtClean="0"/>
              <a:t>) → SET(</a:t>
            </a:r>
            <a:r>
              <a:rPr lang="en-US" sz="1400" b="1" dirty="0" smtClean="0"/>
              <a:t>L</a:t>
            </a:r>
            <a:r>
              <a:rPr lang="en-US" sz="1400" dirty="0" smtClean="0"/>
              <a:t>)</a:t>
            </a:r>
            <a:r>
              <a:rPr lang="en-US" sz="1400" i="1" dirty="0" smtClean="0"/>
              <a:t> </a:t>
            </a:r>
            <a:r>
              <a:rPr lang="en-US" sz="1400" dirty="0" smtClean="0"/>
              <a:t>is a total function.</a:t>
            </a:r>
          </a:p>
          <a:p>
            <a:pPr lvl="1" fontAlgn="base"/>
            <a:r>
              <a:rPr lang="en-US" sz="1400" i="1" dirty="0" smtClean="0"/>
              <a:t>σ </a:t>
            </a:r>
            <a:r>
              <a:rPr lang="en-US" sz="1400" dirty="0" smtClean="0"/>
              <a:t>: (</a:t>
            </a:r>
            <a:r>
              <a:rPr lang="en-US" sz="1400" i="1" dirty="0" smtClean="0"/>
              <a:t>N</a:t>
            </a:r>
            <a:r>
              <a:rPr lang="en-US" sz="1400" dirty="0" smtClean="0"/>
              <a:t> U </a:t>
            </a:r>
            <a:r>
              <a:rPr lang="en-US" sz="1400" i="1" dirty="0" smtClean="0"/>
              <a:t>E </a:t>
            </a:r>
            <a:r>
              <a:rPr lang="en-US" sz="1400" dirty="0" smtClean="0"/>
              <a:t>U</a:t>
            </a:r>
            <a:r>
              <a:rPr lang="en-US" sz="1400" i="1" dirty="0" smtClean="0"/>
              <a:t> P</a:t>
            </a:r>
            <a:r>
              <a:rPr lang="en-US" sz="1400" dirty="0" smtClean="0"/>
              <a:t>) × </a:t>
            </a:r>
            <a:r>
              <a:rPr lang="en-US" sz="1400" b="1" dirty="0" smtClean="0"/>
              <a:t>K</a:t>
            </a:r>
            <a:r>
              <a:rPr lang="en-US" sz="1400" dirty="0" smtClean="0"/>
              <a:t> → SET(</a:t>
            </a:r>
            <a:r>
              <a:rPr lang="en-US" sz="1400" b="1" dirty="0" smtClean="0"/>
              <a:t>V</a:t>
            </a:r>
            <a:r>
              <a:rPr lang="en-US" sz="1400" dirty="0" smtClean="0"/>
              <a:t>) is a total function. We assume that there is a finite set of </a:t>
            </a:r>
            <a:r>
              <a:rPr lang="en-US" sz="1400" dirty="0" err="1" smtClean="0"/>
              <a:t>tuples</a:t>
            </a:r>
            <a:r>
              <a:rPr lang="en-US" sz="1400" dirty="0" smtClean="0"/>
              <a:t> (</a:t>
            </a:r>
            <a:r>
              <a:rPr lang="en-US" sz="1400" i="1" dirty="0" err="1" smtClean="0"/>
              <a:t>a</a:t>
            </a:r>
            <a:r>
              <a:rPr lang="en-US" sz="1400" dirty="0" err="1" smtClean="0"/>
              <a:t>,</a:t>
            </a:r>
            <a:r>
              <a:rPr lang="en-US" sz="1400" i="1" dirty="0" err="1" smtClean="0"/>
              <a:t>b</a:t>
            </a:r>
            <a:r>
              <a:rPr lang="en-US" sz="1400" dirty="0" smtClean="0"/>
              <a:t>) in (</a:t>
            </a:r>
            <a:r>
              <a:rPr lang="en-US" sz="1400" i="1" dirty="0" smtClean="0"/>
              <a:t>N</a:t>
            </a:r>
            <a:r>
              <a:rPr lang="en-US" sz="1400" dirty="0" smtClean="0"/>
              <a:t> U </a:t>
            </a:r>
            <a:r>
              <a:rPr lang="en-US" sz="1400" i="1" dirty="0" smtClean="0"/>
              <a:t>E </a:t>
            </a:r>
            <a:r>
              <a:rPr lang="en-US" sz="1400" dirty="0" smtClean="0"/>
              <a:t>U</a:t>
            </a:r>
            <a:r>
              <a:rPr lang="en-US" sz="1400" i="1" dirty="0" smtClean="0"/>
              <a:t> P</a:t>
            </a:r>
            <a:r>
              <a:rPr lang="en-US" sz="1400" dirty="0" smtClean="0"/>
              <a:t>) × </a:t>
            </a:r>
            <a:r>
              <a:rPr lang="en-US" sz="1400" b="1" dirty="0" smtClean="0"/>
              <a:t>K </a:t>
            </a:r>
            <a:r>
              <a:rPr lang="en-US" sz="1400" dirty="0" smtClean="0"/>
              <a:t>such that </a:t>
            </a:r>
            <a:r>
              <a:rPr lang="en-US" sz="1400" i="1" dirty="0" smtClean="0"/>
              <a:t>σ</a:t>
            </a:r>
            <a:r>
              <a:rPr lang="en-US" sz="1400" dirty="0" smtClean="0"/>
              <a:t>(</a:t>
            </a:r>
            <a:r>
              <a:rPr lang="en-US" sz="1400" i="1" dirty="0" err="1" smtClean="0"/>
              <a:t>a</a:t>
            </a:r>
            <a:r>
              <a:rPr lang="en-US" sz="1400" dirty="0" err="1" smtClean="0"/>
              <a:t>,</a:t>
            </a:r>
            <a:r>
              <a:rPr lang="en-US" sz="1400" i="1" dirty="0" err="1" smtClean="0"/>
              <a:t>b</a:t>
            </a:r>
            <a:r>
              <a:rPr lang="en-US" sz="1400" dirty="0" smtClean="0"/>
              <a:t>) is not the empty set.</a:t>
            </a:r>
          </a:p>
        </p:txBody>
      </p:sp>
      <p:sp>
        <p:nvSpPr>
          <p:cNvPr id="2" name="Titel 1"/>
          <p:cNvSpPr>
            <a:spLocks noGrp="1"/>
          </p:cNvSpPr>
          <p:nvPr>
            <p:ph type="title"/>
          </p:nvPr>
        </p:nvSpPr>
        <p:spPr/>
        <p:txBody>
          <a:bodyPr/>
          <a:lstStyle/>
          <a:p>
            <a:r>
              <a:rPr lang="en-US" dirty="0" smtClean="0"/>
              <a:t>PG Data Model</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inhoud 5"/>
          <p:cNvSpPr>
            <a:spLocks noGrp="1"/>
          </p:cNvSpPr>
          <p:nvPr>
            <p:ph sz="quarter" idx="1"/>
          </p:nvPr>
        </p:nvSpPr>
        <p:spPr>
          <a:xfrm>
            <a:off x="457200" y="1600200"/>
            <a:ext cx="8686800" cy="4525963"/>
          </a:xfrm>
        </p:spPr>
        <p:txBody>
          <a:bodyPr>
            <a:normAutofit/>
          </a:bodyPr>
          <a:lstStyle/>
          <a:p>
            <a:r>
              <a:rPr lang="en-US" sz="1800" dirty="0" smtClean="0"/>
              <a:t>Closed Query Language</a:t>
            </a:r>
          </a:p>
          <a:p>
            <a:pPr lvl="1"/>
            <a:r>
              <a:rPr lang="en-US" sz="1800" dirty="0" smtClean="0"/>
              <a:t>to allow </a:t>
            </a:r>
            <a:r>
              <a:rPr lang="en-US" sz="1800" dirty="0" err="1" smtClean="0"/>
              <a:t>subqueries</a:t>
            </a:r>
            <a:r>
              <a:rPr lang="en-US" sz="1800" dirty="0" smtClean="0"/>
              <a:t>, views</a:t>
            </a:r>
          </a:p>
          <a:p>
            <a:pPr lvl="1"/>
            <a:r>
              <a:rPr lang="en-US" sz="1800" dirty="0" smtClean="0"/>
              <a:t> Define PG property graphs as</a:t>
            </a:r>
          </a:p>
          <a:p>
            <a:pPr lvl="2"/>
            <a:r>
              <a:rPr lang="en-US" sz="1800" dirty="0" smtClean="0"/>
              <a:t>“directed, labeled graphs with paths, and properties on all of these”</a:t>
            </a:r>
          </a:p>
          <a:p>
            <a:r>
              <a:rPr lang="en-US" sz="1800" dirty="0" smtClean="0"/>
              <a:t>Powerful Language Features</a:t>
            </a:r>
          </a:p>
          <a:p>
            <a:pPr lvl="1"/>
            <a:r>
              <a:rPr lang="en-US" sz="1800" dirty="0" smtClean="0"/>
              <a:t>PATH … → specifies path patterns, (weighted) shortest path finding types</a:t>
            </a:r>
          </a:p>
          <a:p>
            <a:pPr lvl="2"/>
            <a:r>
              <a:rPr lang="en-US" sz="1800" dirty="0" smtClean="0"/>
              <a:t>Also ALLPATHS, using PROJECT GRAPH to return all matching edges as a graph</a:t>
            </a:r>
          </a:p>
          <a:p>
            <a:pPr lvl="1"/>
            <a:r>
              <a:rPr lang="en-US" sz="1800" dirty="0" smtClean="0"/>
              <a:t>MATCH … → graph matching resulting in bindings</a:t>
            </a:r>
          </a:p>
          <a:p>
            <a:pPr lvl="1"/>
            <a:r>
              <a:rPr lang="en-US" sz="1800" dirty="0" smtClean="0"/>
              <a:t>WHERE … → specifies filtering</a:t>
            </a:r>
          </a:p>
          <a:p>
            <a:pPr lvl="1"/>
            <a:r>
              <a:rPr lang="en-US" sz="1800" dirty="0" smtClean="0"/>
              <a:t>CONSTRUCT GRAPH … → project bindings into a graph (</a:t>
            </a:r>
            <a:r>
              <a:rPr lang="en-US" sz="1800" dirty="0" err="1" smtClean="0"/>
              <a:t>incl</a:t>
            </a:r>
            <a:r>
              <a:rPr lang="en-US" sz="1800" dirty="0" smtClean="0"/>
              <a:t> grouping)</a:t>
            </a:r>
          </a:p>
          <a:p>
            <a:pPr lvl="1"/>
            <a:r>
              <a:rPr lang="en-US" sz="1800" dirty="0" smtClean="0"/>
              <a:t>Full query: e.g. UNION of multiple CONSTRUCT GRAPH returning one graph</a:t>
            </a:r>
          </a:p>
        </p:txBody>
      </p:sp>
      <p:sp>
        <p:nvSpPr>
          <p:cNvPr id="2" name="Titel 1"/>
          <p:cNvSpPr>
            <a:spLocks noGrp="1"/>
          </p:cNvSpPr>
          <p:nvPr>
            <p:ph type="title"/>
          </p:nvPr>
        </p:nvSpPr>
        <p:spPr/>
        <p:txBody>
          <a:bodyPr/>
          <a:lstStyle/>
          <a:p>
            <a:r>
              <a:rPr lang="en-US" dirty="0" smtClean="0"/>
              <a:t>Principles &amp; Goals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Notation</a:t>
            </a:r>
            <a:endParaRPr lang="en-US" dirty="0"/>
          </a:p>
        </p:txBody>
      </p:sp>
      <p:sp>
        <p:nvSpPr>
          <p:cNvPr id="3" name="Tijdelijke aanduiding voor inhoud 2"/>
          <p:cNvSpPr>
            <a:spLocks noGrp="1"/>
          </p:cNvSpPr>
          <p:nvPr>
            <p:ph idx="1"/>
          </p:nvPr>
        </p:nvSpPr>
        <p:spPr/>
        <p:txBody>
          <a:bodyPr>
            <a:normAutofit/>
          </a:bodyPr>
          <a:lstStyle/>
          <a:p>
            <a:r>
              <a:rPr lang="en-US" sz="1800" dirty="0" smtClean="0"/>
              <a:t>x 		variable </a:t>
            </a:r>
          </a:p>
          <a:p>
            <a:r>
              <a:rPr lang="en-US" sz="1800" dirty="0" smtClean="0"/>
              <a:t>(x) 		node </a:t>
            </a:r>
          </a:p>
          <a:p>
            <a:r>
              <a:rPr lang="en-US" sz="1800" dirty="0" smtClean="0"/>
              <a:t>[y] 		edge</a:t>
            </a:r>
          </a:p>
          <a:p>
            <a:r>
              <a:rPr lang="en-US" sz="1800" dirty="0" smtClean="0"/>
              <a:t>/p/ 		path </a:t>
            </a:r>
          </a:p>
          <a:p>
            <a:pPr>
              <a:buNone/>
            </a:pPr>
            <a:r>
              <a:rPr lang="en-US" sz="1800" dirty="0" smtClean="0"/>
              <a:t>Given a variable x, we use notation </a:t>
            </a:r>
          </a:p>
          <a:p>
            <a:r>
              <a:rPr lang="en-US" sz="1800" dirty="0" smtClean="0"/>
              <a:t>x:L 		L is a label of a node, edge or path x</a:t>
            </a:r>
          </a:p>
          <a:p>
            <a:r>
              <a:rPr lang="en-US" sz="1800" dirty="0" smtClean="0"/>
              <a:t>x:L { p = v }  the value of property p is v for x</a:t>
            </a:r>
          </a:p>
          <a:p>
            <a:pPr>
              <a:buNone/>
            </a:pPr>
            <a:endParaRPr lang="en-US" sz="1800" dirty="0" smtClean="0"/>
          </a:p>
          <a:p>
            <a:pPr>
              <a:buNone/>
            </a:pPr>
            <a:r>
              <a:rPr lang="en-US" sz="1800" dirty="0" smtClean="0"/>
              <a:t>In regular expressions:</a:t>
            </a:r>
          </a:p>
          <a:p>
            <a:r>
              <a:rPr lang="en-US" sz="1800" dirty="0" smtClean="0"/>
              <a:t>(r)* 		</a:t>
            </a:r>
            <a:r>
              <a:rPr lang="en-US" sz="1800" dirty="0" err="1" smtClean="0"/>
              <a:t>Kleene</a:t>
            </a:r>
            <a:r>
              <a:rPr lang="en-US" sz="1800" dirty="0" smtClean="0"/>
              <a:t> star,</a:t>
            </a:r>
          </a:p>
          <a:p>
            <a:r>
              <a:rPr lang="en-US" sz="1800" dirty="0" smtClean="0"/>
              <a:t>(r1 + r2) 	union </a:t>
            </a:r>
          </a:p>
          <a:p>
            <a:r>
              <a:rPr lang="en-US" sz="1800" dirty="0" smtClean="0"/>
              <a:t>(r1 r2) 	concatenation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MATCH</a:t>
            </a:r>
            <a:endParaRPr lang="en-US" dirty="0"/>
          </a:p>
        </p:txBody>
      </p:sp>
      <p:sp>
        <p:nvSpPr>
          <p:cNvPr id="3" name="Tijdelijke aanduiding voor inhoud 2"/>
          <p:cNvSpPr>
            <a:spLocks noGrp="1"/>
          </p:cNvSpPr>
          <p:nvPr>
            <p:ph idx="1"/>
          </p:nvPr>
        </p:nvSpPr>
        <p:spPr/>
        <p:txBody>
          <a:bodyPr>
            <a:noAutofit/>
          </a:bodyPr>
          <a:lstStyle/>
          <a:p>
            <a:pPr>
              <a:buNone/>
            </a:pPr>
            <a:r>
              <a:rPr lang="en-US" sz="1800" dirty="0" smtClean="0"/>
              <a:t>binds variables using </a:t>
            </a:r>
            <a:r>
              <a:rPr lang="en-US" sz="1800" dirty="0" err="1" smtClean="0"/>
              <a:t>homomorphic</a:t>
            </a:r>
            <a:r>
              <a:rPr lang="en-US" sz="1800" dirty="0" smtClean="0"/>
              <a:t> pattern matching, it results in an (imaginary) binding table where the columns are the variables and the rows the bindings.</a:t>
            </a:r>
          </a:p>
          <a:p>
            <a:r>
              <a:rPr lang="en-US" sz="1800" b="1" dirty="0" smtClean="0"/>
              <a:t>MATCH</a:t>
            </a:r>
            <a:r>
              <a:rPr lang="en-US" sz="1800" dirty="0" smtClean="0"/>
              <a:t> (a:Person {age=21} )-[:knows]-&gt;(b)-[:knows]-&gt;(c)</a:t>
            </a:r>
          </a:p>
          <a:p>
            <a:r>
              <a:rPr lang="en-US" sz="1800" b="1" dirty="0" smtClean="0"/>
              <a:t>MATCH</a:t>
            </a:r>
            <a:r>
              <a:rPr lang="en-US" sz="1800" dirty="0" smtClean="0"/>
              <a:t> (a:Person {age=21} )-/&lt;knows*&gt;/-&gt;(b)-/&lt;knows*&gt;/-&gt;(c)</a:t>
            </a:r>
          </a:p>
          <a:p>
            <a:r>
              <a:rPr lang="en-US" sz="1800" b="1" dirty="0" smtClean="0"/>
              <a:t>MATCH</a:t>
            </a:r>
            <a:r>
              <a:rPr lang="en-US" sz="1800" dirty="0" smtClean="0"/>
              <a:t> (a:Person {age = 21})-/p&lt;friend*&gt;/-(b:Person {age = 21})</a:t>
            </a:r>
          </a:p>
          <a:p>
            <a:r>
              <a:rPr lang="en-US" sz="1800" b="1" dirty="0" smtClean="0"/>
              <a:t>MATCH</a:t>
            </a:r>
            <a:r>
              <a:rPr lang="en-US" sz="1800" dirty="0" smtClean="0"/>
              <a:t> (a)-/p&lt;knows*&gt; {confidence = 0.9}/-(b)</a:t>
            </a:r>
          </a:p>
          <a:p>
            <a:pPr>
              <a:buNone/>
            </a:pPr>
            <a:r>
              <a:rPr lang="en-US" sz="1800" dirty="0" smtClean="0"/>
              <a:t>distinguish between an edge label and a regular expressions composed by a single edge label:</a:t>
            </a:r>
          </a:p>
          <a:p>
            <a:r>
              <a:rPr lang="en-US" sz="1800" b="1" dirty="0" smtClean="0"/>
              <a:t>MATCH</a:t>
            </a:r>
            <a:r>
              <a:rPr lang="en-US" sz="1800" dirty="0" smtClean="0"/>
              <a:t> (a)-/p&lt;knows&gt;/-(b)   // p binds to a path object</a:t>
            </a:r>
          </a:p>
          <a:p>
            <a:r>
              <a:rPr lang="en-US" sz="1800" b="1" dirty="0" smtClean="0"/>
              <a:t>MATCH</a:t>
            </a:r>
            <a:r>
              <a:rPr lang="en-US" sz="1800" dirty="0" smtClean="0"/>
              <a:t> (a)-[p:knows]-(b)   // p binds to an edge object</a:t>
            </a:r>
          </a:p>
          <a:p>
            <a:pPr>
              <a:buNone/>
            </a:pPr>
            <a:r>
              <a:rPr lang="en-US" sz="1800" dirty="0" smtClean="0"/>
              <a:t>checking multiple labels by using notations (x:L1:L2), [y:L3:L4:L5] and /z:L6:L7/. The semantics of these expressions is conjunctive;</a:t>
            </a:r>
          </a:p>
          <a:p>
            <a:pPr>
              <a:buNone/>
            </a:pPr>
            <a:r>
              <a:rPr lang="en-US" sz="1800" dirty="0" smtClean="0"/>
              <a:t>Variables are typed depending to which kind of object (node, edge, or path) they are assigned. Invalid:  (x)-[x]-(y)</a:t>
            </a:r>
            <a:br>
              <a:rPr lang="en-US" sz="1800" dirty="0" smtClean="0"/>
            </a:b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 MATCH …OPTIONAL … ON</a:t>
            </a:r>
            <a:endParaRPr lang="en-US" dirty="0"/>
          </a:p>
        </p:txBody>
      </p:sp>
      <p:sp>
        <p:nvSpPr>
          <p:cNvPr id="3" name="Tijdelijke aanduiding voor inhoud 2"/>
          <p:cNvSpPr>
            <a:spLocks noGrp="1"/>
          </p:cNvSpPr>
          <p:nvPr>
            <p:ph idx="1"/>
          </p:nvPr>
        </p:nvSpPr>
        <p:spPr>
          <a:xfrm>
            <a:off x="457200" y="1600200"/>
            <a:ext cx="8534400" cy="4525963"/>
          </a:xfrm>
        </p:spPr>
        <p:txBody>
          <a:bodyPr>
            <a:normAutofit lnSpcReduction="10000"/>
          </a:bodyPr>
          <a:lstStyle/>
          <a:p>
            <a:r>
              <a:rPr lang="en-US" sz="1800" b="1" dirty="0" smtClean="0"/>
              <a:t>Optional match. </a:t>
            </a:r>
            <a:r>
              <a:rPr lang="en-US" sz="1800" dirty="0" smtClean="0"/>
              <a:t>Inside the sequence </a:t>
            </a:r>
            <a:r>
              <a:rPr lang="en-US" sz="1800" dirty="0" err="1" smtClean="0"/>
              <a:t>conjuctive</a:t>
            </a:r>
            <a:r>
              <a:rPr lang="en-US" sz="1800" dirty="0" smtClean="0"/>
              <a:t>. Variables are NULL if not </a:t>
            </a:r>
            <a:r>
              <a:rPr lang="en-US" sz="1800" dirty="0" err="1" smtClean="0"/>
              <a:t>matchable</a:t>
            </a:r>
            <a:r>
              <a:rPr lang="en-US" sz="1800" dirty="0" smtClean="0"/>
              <a:t>.</a:t>
            </a:r>
            <a:endParaRPr lang="en-US" sz="1800" b="1" dirty="0" smtClean="0"/>
          </a:p>
          <a:p>
            <a:pPr>
              <a:buNone/>
            </a:pPr>
            <a:r>
              <a:rPr lang="en-US" sz="1800" b="1" dirty="0" smtClean="0"/>
              <a:t>	MATCH</a:t>
            </a:r>
            <a:r>
              <a:rPr lang="en-US" sz="1800" dirty="0" smtClean="0"/>
              <a:t> p</a:t>
            </a:r>
            <a:r>
              <a:rPr lang="en-US" sz="1800" baseline="-25000" dirty="0" smtClean="0"/>
              <a:t>1</a:t>
            </a:r>
            <a:r>
              <a:rPr lang="en-US" sz="1800" dirty="0" smtClean="0"/>
              <a:t>, p</a:t>
            </a:r>
            <a:r>
              <a:rPr lang="en-US" sz="1800" baseline="-25000" dirty="0" smtClean="0"/>
              <a:t>2</a:t>
            </a:r>
            <a:r>
              <a:rPr lang="en-US" sz="1800" dirty="0" smtClean="0"/>
              <a:t>, ..., </a:t>
            </a:r>
            <a:r>
              <a:rPr lang="en-US" sz="1800" dirty="0" err="1" smtClean="0"/>
              <a:t>p</a:t>
            </a:r>
            <a:r>
              <a:rPr lang="en-US" sz="1800" baseline="-25000" dirty="0" err="1" smtClean="0"/>
              <a:t>k</a:t>
            </a:r>
            <a:r>
              <a:rPr lang="en-US" sz="1800" baseline="-25000" dirty="0" smtClean="0"/>
              <a:t> </a:t>
            </a:r>
            <a:r>
              <a:rPr lang="en-US" sz="1800" b="1" dirty="0" smtClean="0"/>
              <a:t>OPTIONAL</a:t>
            </a:r>
            <a:r>
              <a:rPr lang="en-US" sz="1800" dirty="0" smtClean="0"/>
              <a:t> q</a:t>
            </a:r>
            <a:r>
              <a:rPr lang="en-US" sz="1800" baseline="-25000" dirty="0" smtClean="0"/>
              <a:t>1</a:t>
            </a:r>
            <a:r>
              <a:rPr lang="en-US" sz="1800" dirty="0" smtClean="0"/>
              <a:t>, q</a:t>
            </a:r>
            <a:r>
              <a:rPr lang="en-US" sz="1800" baseline="-25000" dirty="0" smtClean="0"/>
              <a:t>2</a:t>
            </a:r>
            <a:r>
              <a:rPr lang="en-US" sz="1800" dirty="0" smtClean="0"/>
              <a:t>, ..., </a:t>
            </a:r>
            <a:r>
              <a:rPr lang="en-US" sz="1800" dirty="0" err="1" smtClean="0"/>
              <a:t>q</a:t>
            </a:r>
            <a:r>
              <a:rPr lang="en-US" sz="1800" baseline="-25000" dirty="0" err="1" smtClean="0"/>
              <a:t>l</a:t>
            </a:r>
            <a:r>
              <a:rPr lang="en-US" sz="1800" baseline="-25000" dirty="0" smtClean="0"/>
              <a:t> </a:t>
            </a:r>
            <a:r>
              <a:rPr lang="en-US" sz="1800" b="1" dirty="0" smtClean="0"/>
              <a:t>OPTIONAL</a:t>
            </a:r>
            <a:r>
              <a:rPr lang="en-US" sz="1800" dirty="0" smtClean="0"/>
              <a:t> r</a:t>
            </a:r>
            <a:r>
              <a:rPr lang="en-US" sz="1800" baseline="-25000" dirty="0" smtClean="0"/>
              <a:t>1</a:t>
            </a:r>
            <a:r>
              <a:rPr lang="en-US" sz="1800" dirty="0" smtClean="0"/>
              <a:t>, r</a:t>
            </a:r>
            <a:r>
              <a:rPr lang="en-US" sz="1800" baseline="-25000" dirty="0" smtClean="0"/>
              <a:t>2</a:t>
            </a:r>
            <a:r>
              <a:rPr lang="en-US" sz="1800" dirty="0" smtClean="0"/>
              <a:t>, ..., </a:t>
            </a:r>
            <a:r>
              <a:rPr lang="en-US" sz="1800" dirty="0" err="1" smtClean="0"/>
              <a:t>r</a:t>
            </a:r>
            <a:r>
              <a:rPr lang="en-US" sz="1800" baseline="-25000" dirty="0" err="1" smtClean="0"/>
              <a:t>m</a:t>
            </a:r>
            <a:r>
              <a:rPr lang="en-US" sz="1800" baseline="-25000" dirty="0" smtClean="0"/>
              <a:t>  </a:t>
            </a:r>
            <a:r>
              <a:rPr lang="en-US" sz="1800" dirty="0" smtClean="0"/>
              <a:t>. . . </a:t>
            </a:r>
            <a:r>
              <a:rPr lang="en-US" sz="1800" baseline="-25000" dirty="0" smtClean="0"/>
              <a:t> </a:t>
            </a:r>
            <a:r>
              <a:rPr lang="en-US" sz="1800" dirty="0" smtClean="0"/>
              <a:t/>
            </a:r>
            <a:br>
              <a:rPr lang="en-US" sz="1800" dirty="0" smtClean="0"/>
            </a:br>
            <a:r>
              <a:rPr lang="en-US" sz="1800" dirty="0" smtClean="0"/>
              <a:t>where each p</a:t>
            </a:r>
            <a:r>
              <a:rPr lang="en-US" sz="1800" baseline="-25000" dirty="0" smtClean="0"/>
              <a:t>i</a:t>
            </a:r>
            <a:r>
              <a:rPr lang="en-US" sz="1800" dirty="0" smtClean="0"/>
              <a:t>, </a:t>
            </a:r>
            <a:r>
              <a:rPr lang="en-US" sz="1800" dirty="0" err="1" smtClean="0"/>
              <a:t>q</a:t>
            </a:r>
            <a:r>
              <a:rPr lang="en-US" sz="1800" baseline="-25000" dirty="0" err="1" smtClean="0"/>
              <a:t>i</a:t>
            </a:r>
            <a:r>
              <a:rPr lang="en-US" sz="1800" baseline="-25000" dirty="0" smtClean="0"/>
              <a:t>, </a:t>
            </a:r>
            <a:r>
              <a:rPr lang="en-US" sz="1800" dirty="0" smtClean="0"/>
              <a:t>and </a:t>
            </a:r>
            <a:r>
              <a:rPr lang="en-US" sz="1800" dirty="0" err="1" smtClean="0"/>
              <a:t>r</a:t>
            </a:r>
            <a:r>
              <a:rPr lang="en-US" sz="1800" baseline="-25000" dirty="0" err="1" smtClean="0"/>
              <a:t>i</a:t>
            </a:r>
            <a:r>
              <a:rPr lang="en-US" sz="1800" baseline="-25000" dirty="0" smtClean="0"/>
              <a:t> </a:t>
            </a:r>
            <a:r>
              <a:rPr lang="en-US" sz="1800" dirty="0" smtClean="0"/>
              <a:t>is a basic graph pattern. Example</a:t>
            </a:r>
            <a:br>
              <a:rPr lang="en-US" sz="1800" dirty="0" smtClean="0"/>
            </a:br>
            <a:r>
              <a:rPr lang="en-US" sz="1800" dirty="0" smtClean="0"/>
              <a:t/>
            </a:r>
            <a:br>
              <a:rPr lang="en-US" sz="1800" dirty="0" smtClean="0"/>
            </a:br>
            <a:r>
              <a:rPr lang="en-US" sz="1800" dirty="0" smtClean="0"/>
              <a:t>MATCH (x)-[:name]-&gt;(y) </a:t>
            </a:r>
            <a:r>
              <a:rPr lang="en-US" sz="1800" b="1" dirty="0" smtClean="0"/>
              <a:t>OPTIONAL</a:t>
            </a:r>
            <a:r>
              <a:rPr lang="en-US" sz="1800" dirty="0" smtClean="0"/>
              <a:t> (x)-[:phone]-&gt;(z)</a:t>
            </a:r>
          </a:p>
          <a:p>
            <a:pPr>
              <a:buNone/>
            </a:pPr>
            <a:r>
              <a:rPr lang="en-US" sz="1800" dirty="0" smtClean="0"/>
              <a:t/>
            </a:r>
            <a:br>
              <a:rPr lang="en-US" sz="1800" dirty="0" smtClean="0"/>
            </a:br>
            <a:r>
              <a:rPr lang="en-US" sz="1800" dirty="0" smtClean="0"/>
              <a:t>There is only one level of nesting for the </a:t>
            </a:r>
            <a:r>
              <a:rPr lang="en-US" sz="1800" b="1" dirty="0" smtClean="0"/>
              <a:t>OPTIONAL</a:t>
            </a:r>
            <a:r>
              <a:rPr lang="en-US" sz="1800" dirty="0" smtClean="0"/>
              <a:t> operator. </a:t>
            </a:r>
          </a:p>
          <a:p>
            <a:pPr>
              <a:buNone/>
            </a:pPr>
            <a:endParaRPr lang="en-US" sz="1800" dirty="0" smtClean="0"/>
          </a:p>
          <a:p>
            <a:r>
              <a:rPr lang="en-US" sz="1800" b="1" dirty="0" smtClean="0"/>
              <a:t>Graph source</a:t>
            </a:r>
            <a:r>
              <a:rPr lang="en-US" sz="1800" dirty="0" smtClean="0"/>
              <a:t>. The graph the matching operates on can be specified by </a:t>
            </a:r>
            <a:r>
              <a:rPr lang="en-US" sz="1800" b="1" dirty="0" smtClean="0"/>
              <a:t>ON</a:t>
            </a:r>
            <a:r>
              <a:rPr lang="en-US" sz="1800" dirty="0" smtClean="0"/>
              <a:t> after a basic match pattern. The specification is optional. If no graph is specified the matching will operate on the base graph. If a graph is specified, the matching will operator on that graph. Graphs can be specified by an identifier for named graphs or by a </a:t>
            </a:r>
            <a:r>
              <a:rPr lang="en-US" sz="1800" dirty="0" err="1" smtClean="0"/>
              <a:t>subquery</a:t>
            </a:r>
            <a:r>
              <a:rPr lang="en-US" sz="1800" dirty="0" smtClean="0"/>
              <a:t>.</a:t>
            </a:r>
          </a:p>
          <a:p>
            <a:pPr>
              <a:buNone/>
            </a:pPr>
            <a:endParaRPr lang="en-US" sz="1800" dirty="0" smtClean="0"/>
          </a:p>
          <a:p>
            <a:pPr>
              <a:buNone/>
            </a:pPr>
            <a:r>
              <a:rPr lang="en-US" sz="1800" dirty="0" smtClean="0"/>
              <a:t>	MATCH (x)-[:name]-&gt;(y) </a:t>
            </a:r>
            <a:r>
              <a:rPr lang="en-US" sz="1800" b="1" dirty="0" smtClean="0"/>
              <a:t>ON </a:t>
            </a:r>
            <a:r>
              <a:rPr lang="en-US" sz="1800" dirty="0" smtClean="0"/>
              <a:t>Employees</a:t>
            </a:r>
          </a:p>
          <a:p>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Expressions</a:t>
            </a:r>
            <a:endParaRPr lang="en-US" dirty="0"/>
          </a:p>
        </p:txBody>
      </p:sp>
      <p:sp>
        <p:nvSpPr>
          <p:cNvPr id="3" name="Tijdelijke aanduiding voor inhoud 2"/>
          <p:cNvSpPr>
            <a:spLocks noGrp="1"/>
          </p:cNvSpPr>
          <p:nvPr>
            <p:ph idx="1"/>
          </p:nvPr>
        </p:nvSpPr>
        <p:spPr/>
        <p:txBody>
          <a:bodyPr>
            <a:noAutofit/>
          </a:bodyPr>
          <a:lstStyle/>
          <a:p>
            <a:pPr fontAlgn="base"/>
            <a:r>
              <a:rPr lang="en-US" sz="1800" dirty="0" smtClean="0"/>
              <a:t>Local connectives: </a:t>
            </a:r>
            <a:r>
              <a:rPr lang="en-US" sz="1800" b="1" dirty="0" smtClean="0"/>
              <a:t>AND</a:t>
            </a:r>
            <a:r>
              <a:rPr lang="en-US" sz="1800" dirty="0" smtClean="0"/>
              <a:t>, </a:t>
            </a:r>
            <a:r>
              <a:rPr lang="en-US" sz="1800" b="1" dirty="0" smtClean="0"/>
              <a:t>OR</a:t>
            </a:r>
            <a:r>
              <a:rPr lang="en-US" sz="1800" dirty="0" smtClean="0"/>
              <a:t>, </a:t>
            </a:r>
            <a:r>
              <a:rPr lang="en-US" sz="1800" b="1" dirty="0" smtClean="0"/>
              <a:t>NOT</a:t>
            </a:r>
          </a:p>
          <a:p>
            <a:pPr fontAlgn="base"/>
            <a:r>
              <a:rPr lang="en-US" sz="1800" dirty="0" smtClean="0"/>
              <a:t>Grouping: parenthesis</a:t>
            </a:r>
          </a:p>
          <a:p>
            <a:pPr fontAlgn="base"/>
            <a:r>
              <a:rPr lang="en-US" sz="1800" dirty="0" smtClean="0"/>
              <a:t>Standard Functions:  </a:t>
            </a:r>
            <a:r>
              <a:rPr lang="en-US" sz="1800" b="1" dirty="0" smtClean="0"/>
              <a:t>abs</a:t>
            </a:r>
            <a:r>
              <a:rPr lang="en-US" sz="1800" dirty="0" smtClean="0"/>
              <a:t>(x), </a:t>
            </a:r>
            <a:r>
              <a:rPr lang="en-US" sz="1800" b="1" dirty="0" smtClean="0"/>
              <a:t>sin</a:t>
            </a:r>
            <a:r>
              <a:rPr lang="en-US" sz="1800" dirty="0" smtClean="0"/>
              <a:t>(x), ...</a:t>
            </a:r>
          </a:p>
          <a:p>
            <a:pPr fontAlgn="base"/>
            <a:r>
              <a:rPr lang="en-US" sz="1800" dirty="0" smtClean="0"/>
              <a:t>Graph Functions:  </a:t>
            </a:r>
            <a:r>
              <a:rPr lang="en-US" sz="1800" b="1" dirty="0" smtClean="0"/>
              <a:t>labels</a:t>
            </a:r>
            <a:r>
              <a:rPr lang="en-US" sz="1800" dirty="0" smtClean="0"/>
              <a:t>(n), </a:t>
            </a:r>
            <a:r>
              <a:rPr lang="en-US" sz="1800" b="1" dirty="0" smtClean="0"/>
              <a:t>nodes</a:t>
            </a:r>
            <a:r>
              <a:rPr lang="en-US" sz="1800" dirty="0" smtClean="0"/>
              <a:t>(p), </a:t>
            </a:r>
            <a:r>
              <a:rPr lang="en-US" sz="1800" b="1" dirty="0" err="1" smtClean="0"/>
              <a:t>rels</a:t>
            </a:r>
            <a:r>
              <a:rPr lang="en-US" sz="1800" dirty="0" smtClean="0"/>
              <a:t>(p), </a:t>
            </a:r>
            <a:r>
              <a:rPr lang="en-US" sz="1800" b="1" dirty="0" err="1" smtClean="0"/>
              <a:t>startNode</a:t>
            </a:r>
            <a:r>
              <a:rPr lang="en-US" sz="1800" dirty="0" smtClean="0"/>
              <a:t>(r), </a:t>
            </a:r>
            <a:r>
              <a:rPr lang="en-US" sz="1800" b="1" dirty="0" err="1" smtClean="0"/>
              <a:t>endNode</a:t>
            </a:r>
            <a:r>
              <a:rPr lang="en-US" sz="1800" dirty="0" smtClean="0"/>
              <a:t>(r), </a:t>
            </a:r>
            <a:r>
              <a:rPr lang="en-US" sz="1800" b="1" dirty="0" smtClean="0"/>
              <a:t>length</a:t>
            </a:r>
            <a:r>
              <a:rPr lang="en-US" sz="1800" dirty="0" smtClean="0"/>
              <a:t>(p)</a:t>
            </a:r>
          </a:p>
          <a:p>
            <a:pPr fontAlgn="base">
              <a:buNone/>
            </a:pPr>
            <a:r>
              <a:rPr lang="en-US" sz="1800" b="1" dirty="0" smtClean="0"/>
              <a:t>size</a:t>
            </a:r>
            <a:r>
              <a:rPr lang="en-US" sz="1800" dirty="0" smtClean="0"/>
              <a:t>(l), </a:t>
            </a:r>
            <a:r>
              <a:rPr lang="en-US" sz="1800" b="1" dirty="0" smtClean="0"/>
              <a:t>bound</a:t>
            </a:r>
            <a:r>
              <a:rPr lang="en-US" sz="1800" dirty="0" smtClean="0"/>
              <a:t>(n)</a:t>
            </a:r>
          </a:p>
          <a:p>
            <a:pPr fontAlgn="base"/>
            <a:r>
              <a:rPr lang="en-US" sz="1800" dirty="0" smtClean="0"/>
              <a:t>Label-Test: </a:t>
            </a:r>
          </a:p>
          <a:p>
            <a:pPr lvl="1" fontAlgn="base"/>
            <a:r>
              <a:rPr lang="en-US" sz="1800" dirty="0" smtClean="0"/>
              <a:t>n:Person </a:t>
            </a:r>
            <a:r>
              <a:rPr lang="en-US" sz="1800" b="1" dirty="0" smtClean="0"/>
              <a:t>true</a:t>
            </a:r>
            <a:r>
              <a:rPr lang="en-US" sz="1800" dirty="0" smtClean="0"/>
              <a:t> </a:t>
            </a:r>
            <a:r>
              <a:rPr lang="en-US" sz="1800" dirty="0" err="1" smtClean="0"/>
              <a:t>iff</a:t>
            </a:r>
            <a:r>
              <a:rPr lang="en-US" sz="1800" dirty="0" smtClean="0"/>
              <a:t> n has the Person label</a:t>
            </a:r>
          </a:p>
          <a:p>
            <a:pPr lvl="1" fontAlgn="base"/>
            <a:r>
              <a:rPr lang="en-US" sz="1800" dirty="0" smtClean="0"/>
              <a:t>n:_ </a:t>
            </a:r>
            <a:r>
              <a:rPr lang="en-US" sz="1800" b="1" dirty="0" smtClean="0"/>
              <a:t>true</a:t>
            </a:r>
            <a:r>
              <a:rPr lang="en-US" sz="1800" dirty="0" smtClean="0"/>
              <a:t> </a:t>
            </a:r>
            <a:r>
              <a:rPr lang="en-US" sz="1800" dirty="0" err="1" smtClean="0"/>
              <a:t>iff</a:t>
            </a:r>
            <a:r>
              <a:rPr lang="en-US" sz="1800" dirty="0" smtClean="0"/>
              <a:t> n has any label</a:t>
            </a:r>
          </a:p>
          <a:p>
            <a:r>
              <a:rPr lang="en-US" sz="1800" dirty="0" smtClean="0"/>
              <a:t>Collections: </a:t>
            </a:r>
          </a:p>
          <a:p>
            <a:pPr lvl="1"/>
            <a:r>
              <a:rPr lang="en-US" sz="1800" dirty="0" smtClean="0"/>
              <a:t>Membership test </a:t>
            </a:r>
            <a:r>
              <a:rPr lang="en-US" sz="1800" dirty="0" err="1" smtClean="0"/>
              <a:t>elem</a:t>
            </a:r>
            <a:r>
              <a:rPr lang="en-US" sz="1800" dirty="0" smtClean="0"/>
              <a:t> </a:t>
            </a:r>
            <a:r>
              <a:rPr lang="en-US" sz="1800" b="1" dirty="0" smtClean="0"/>
              <a:t>IN</a:t>
            </a:r>
            <a:r>
              <a:rPr lang="en-US" sz="1800" dirty="0" smtClean="0"/>
              <a:t> collection</a:t>
            </a:r>
          </a:p>
          <a:p>
            <a:pPr lvl="1"/>
            <a:r>
              <a:rPr lang="en-US" sz="1800" dirty="0" smtClean="0"/>
              <a:t>Indexing collection[</a:t>
            </a:r>
            <a:r>
              <a:rPr lang="en-US" sz="1800" dirty="0" err="1" smtClean="0"/>
              <a:t>elem</a:t>
            </a:r>
            <a:r>
              <a:rPr lang="en-US" sz="1800" dirty="0" smtClean="0"/>
              <a:t>]</a:t>
            </a:r>
          </a:p>
          <a:p>
            <a:pPr lvl="1"/>
            <a:r>
              <a:rPr lang="en-US" sz="1800" dirty="0" smtClean="0"/>
              <a:t>Slicing collection[slice]</a:t>
            </a:r>
          </a:p>
          <a:p>
            <a:pPr lvl="1"/>
            <a:r>
              <a:rPr lang="en-US" sz="1800" dirty="0" smtClean="0"/>
              <a:t>List comprehension [x </a:t>
            </a:r>
            <a:r>
              <a:rPr lang="en-US" sz="1800" b="1" dirty="0" smtClean="0"/>
              <a:t>IN</a:t>
            </a:r>
            <a:r>
              <a:rPr lang="en-US" sz="1800" dirty="0" smtClean="0"/>
              <a:t> list </a:t>
            </a:r>
            <a:r>
              <a:rPr lang="en-US" sz="1800" b="1" dirty="0" smtClean="0"/>
              <a:t>WHERE</a:t>
            </a:r>
            <a:r>
              <a:rPr lang="en-US" sz="1800" dirty="0" smtClean="0"/>
              <a:t> predicate | </a:t>
            </a:r>
            <a:r>
              <a:rPr lang="en-US" sz="1800" dirty="0" err="1" smtClean="0"/>
              <a:t>expr</a:t>
            </a:r>
            <a:r>
              <a:rPr lang="en-US" sz="1800" dirty="0" smtClean="0"/>
              <a:t>]</a:t>
            </a:r>
          </a:p>
          <a:p>
            <a:pPr>
              <a:buNone/>
            </a:pPr>
            <a:r>
              <a:rPr lang="en-US" sz="1800" dirty="0" smtClean="0"/>
              <a:t/>
            </a:r>
            <a:br>
              <a:rPr lang="en-US" sz="1800" dirty="0" smtClean="0"/>
            </a:br>
            <a:endParaRPr lang="en-US"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DB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22965</TotalTime>
  <Words>1839</Words>
  <Application>Microsoft Office PowerPoint</Application>
  <PresentationFormat>Diavoorstelling (4:3)</PresentationFormat>
  <Paragraphs>264</Paragraphs>
  <Slides>22</Slides>
  <Notes>5</Notes>
  <HiddenSlides>0</HiddenSlides>
  <MMClips>0</MMClips>
  <ScaleCrop>false</ScaleCrop>
  <HeadingPairs>
    <vt:vector size="4" baseType="variant">
      <vt:variant>
        <vt:lpstr>Thema</vt:lpstr>
      </vt:variant>
      <vt:variant>
        <vt:i4>1</vt:i4>
      </vt:variant>
      <vt:variant>
        <vt:lpstr>Diatitels</vt:lpstr>
      </vt:variant>
      <vt:variant>
        <vt:i4>22</vt:i4>
      </vt:variant>
    </vt:vector>
  </HeadingPairs>
  <TitlesOfParts>
    <vt:vector size="23" baseType="lpstr">
      <vt:lpstr>LDBC</vt:lpstr>
      <vt:lpstr>G-CORE  The LDBC Graph Query Language Proposal  LDBC GraphQL Task Force: Marcelo Arenas, Pablo Barcelo (Universidad Catolica) Alastair Green, Stefan Plantikow, Tobias Lindaaker (neo4j)  Marcus Paradies (SAP)  Oskar van Rest (Oracle Corp.)  Arnau Prat(Sparksee) George Fletcher (TU Eindhoven)  Hannes Voigt (TU Dresden) Renzo Angles (U Talca) Peter Boncz (CWI) </vt:lpstr>
      <vt:lpstr>What, How and Where</vt:lpstr>
      <vt:lpstr>Principles &amp; Goals</vt:lpstr>
      <vt:lpstr>PG Data Model</vt:lpstr>
      <vt:lpstr>Principles &amp; Goals</vt:lpstr>
      <vt:lpstr>Notation</vt:lpstr>
      <vt:lpstr>MATCH</vt:lpstr>
      <vt:lpstr> MATCH …OPTIONAL … ON</vt:lpstr>
      <vt:lpstr>Expressions</vt:lpstr>
      <vt:lpstr>WHERE</vt:lpstr>
      <vt:lpstr>Existential WHERE match</vt:lpstr>
      <vt:lpstr>PATH</vt:lpstr>
      <vt:lpstr>PATH usage in MATCH</vt:lpstr>
      <vt:lpstr>CONSTRUCT GRAPH  ($a)-[:knows]-&gt;($b)</vt:lpstr>
      <vt:lpstr>Full Query: Union/Intersection</vt:lpstr>
      <vt:lpstr>Full Query: Union/Intersection</vt:lpstr>
      <vt:lpstr>CONSTRUCT GRAPH  ($a)-[:knows]-&gt;($b)</vt:lpstr>
      <vt:lpstr>Aggregating Graph Projection</vt:lpstr>
      <vt:lpstr>G-Core Examples</vt:lpstr>
      <vt:lpstr>G-Core Examples</vt:lpstr>
      <vt:lpstr>Summary</vt:lpstr>
      <vt:lpstr>Construct Table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TPC-H Analyzed Hidden Messages and Lessons Learned from an Influential Benchmark</dc:title>
  <dc:creator>boncz</dc:creator>
  <cp:lastModifiedBy>boncz@cwi.nl</cp:lastModifiedBy>
  <cp:revision>98</cp:revision>
  <dcterms:created xsi:type="dcterms:W3CDTF">2013-08-12T13:32:24Z</dcterms:created>
  <dcterms:modified xsi:type="dcterms:W3CDTF">2017-09-01T08:39:12Z</dcterms:modified>
</cp:coreProperties>
</file>