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595" r:id="rId3"/>
    <p:sldId id="597" r:id="rId4"/>
    <p:sldId id="556" r:id="rId5"/>
    <p:sldId id="524" r:id="rId6"/>
    <p:sldId id="525" r:id="rId7"/>
    <p:sldId id="526" r:id="rId8"/>
    <p:sldId id="527" r:id="rId9"/>
    <p:sldId id="528" r:id="rId10"/>
    <p:sldId id="761" r:id="rId11"/>
    <p:sldId id="621" r:id="rId12"/>
    <p:sldId id="579" r:id="rId13"/>
    <p:sldId id="623" r:id="rId14"/>
    <p:sldId id="777" r:id="rId15"/>
    <p:sldId id="630" r:id="rId16"/>
    <p:sldId id="711" r:id="rId17"/>
    <p:sldId id="631" r:id="rId18"/>
    <p:sldId id="726" r:id="rId19"/>
    <p:sldId id="771" r:id="rId20"/>
    <p:sldId id="774" r:id="rId21"/>
    <p:sldId id="775" r:id="rId22"/>
    <p:sldId id="776" r:id="rId23"/>
    <p:sldId id="716" r:id="rId24"/>
    <p:sldId id="519" r:id="rId25"/>
    <p:sldId id="54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1" autoAdjust="0"/>
    <p:restoredTop sz="82148" autoAdjust="0"/>
  </p:normalViewPr>
  <p:slideViewPr>
    <p:cSldViewPr snapToGrid="0" snapToObjects="1">
      <p:cViewPr varScale="1">
        <p:scale>
          <a:sx n="90" d="100"/>
          <a:sy n="90" d="100"/>
        </p:scale>
        <p:origin x="21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D9288-D002-A54D-B857-FF1478F6F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7D875-C30D-FB44-8439-A9F88E6E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B6EA-D1FD-BF43-BF37-8E2FCE1DD328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D5E1-16EB-B147-AF65-130928C0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0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2054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89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598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166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28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90F-74A4-4141-825D-C7B421DC7108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E84-C446-EF46-9D45-BC814053A912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341A-585D-F74E-BBD0-F6262761FEA4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47B-52D5-194E-9F3C-6861C216A0A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3A61-70FE-C249-870B-89FABDF85926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DB8B-66ED-CE44-88E7-82D97B0C9DF3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85BE-1342-204F-8714-8BAAE722FE71}" type="datetime1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5E1D-4705-7647-AA09-EAC095A5C84C}" type="datetime1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6A9-9AA6-5C48-8CF5-81A2B98C7E9B}" type="datetime1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F42-4D89-3E47-932B-EF3CA29FD597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5BDC-92F9-9345-8268-C1C4789FE7C7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A6C0-E29E-B84C-9956-925BF5094D3E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13EC-677E-384F-B278-2939878C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.jp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1.jp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1.jp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2991320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794" y="-9310"/>
            <a:ext cx="8706555" cy="288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Optimizing Subgraph Queries </a:t>
            </a:r>
          </a:p>
          <a:p>
            <a:pPr algn="ctr">
              <a:lnSpc>
                <a:spcPct val="150000"/>
              </a:lnSpc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With a Mix of </a:t>
            </a:r>
          </a:p>
          <a:p>
            <a:pPr algn="ctr">
              <a:lnSpc>
                <a:spcPct val="150000"/>
              </a:lnSpc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Tradition &amp; Modernity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343" y="3099214"/>
            <a:ext cx="8243455" cy="143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>
              <a:lnSpc>
                <a:spcPct val="150000"/>
              </a:lnSpc>
              <a:spcAft>
                <a:spcPts val="300"/>
              </a:spcAft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Semih </a:t>
            </a:r>
            <a:r>
              <a:rPr lang="en-US" sz="3000" kern="0" dirty="0" err="1">
                <a:solidFill>
                  <a:srgbClr val="000000"/>
                </a:solidFill>
                <a:latin typeface="Arial"/>
                <a:cs typeface="Arial"/>
              </a:rPr>
              <a:t>Salihoglu</a:t>
            </a: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 (joint w/ Amine </a:t>
            </a:r>
            <a:r>
              <a:rPr lang="en-US" sz="3000" kern="0" dirty="0" err="1">
                <a:solidFill>
                  <a:srgbClr val="000000"/>
                </a:solidFill>
                <a:latin typeface="Arial"/>
                <a:cs typeface="Arial"/>
              </a:rPr>
              <a:t>Mhedhbi</a:t>
            </a: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 lvl="1" algn="ctr" defTabSz="914400">
              <a:lnSpc>
                <a:spcPct val="150000"/>
              </a:lnSpc>
              <a:spcAft>
                <a:spcPts val="300"/>
              </a:spcAft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July 5</a:t>
            </a:r>
            <a:r>
              <a:rPr lang="en-US" sz="3000" baseline="30000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3C6F3-D992-234B-B6CA-327A3548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6" y="4861524"/>
            <a:ext cx="8925278" cy="1214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355E4-8E86-9C4B-AB01-71B77ED41207}"/>
              </a:ext>
            </a:extLst>
          </p:cNvPr>
          <p:cNvSpPr txBox="1"/>
          <p:nvPr/>
        </p:nvSpPr>
        <p:spPr>
          <a:xfrm>
            <a:off x="1" y="6405351"/>
            <a:ext cx="914399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Optimizing Subgraph Queries With a Mix of Binary &amp; Worst-case Optimal Joins,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Mhedbhi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Salihoglu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VLDB, ‘19</a:t>
            </a:r>
          </a:p>
        </p:txBody>
      </p:sp>
    </p:spTree>
    <p:extLst>
      <p:ext uri="{BB962C8B-B14F-4D97-AF65-F5344CB8AC3E}">
        <p14:creationId xmlns:p14="http://schemas.microsoft.com/office/powerpoint/2010/main" val="23596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705597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26" y="25400"/>
            <a:ext cx="908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Research Overview on WCO Joins</a:t>
            </a:r>
            <a:endParaRPr lang="en-US" sz="30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  <p:pic>
        <p:nvPicPr>
          <p:cNvPr id="8" name="Picture 7" descr="graphf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8" y="1611639"/>
            <a:ext cx="2512143" cy="1449315"/>
          </a:xfrm>
          <a:prstGeom prst="rect">
            <a:avLst/>
          </a:prstGeom>
        </p:spPr>
      </p:pic>
      <p:pic>
        <p:nvPicPr>
          <p:cNvPr id="2" name="Picture 1" descr="naiad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64" y="1611633"/>
            <a:ext cx="1857787" cy="1909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079" y="3382045"/>
            <a:ext cx="2578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rebuchet MS"/>
                <a:cs typeface="Trebuchet MS"/>
              </a:rPr>
              <a:t>Timely Dataflow</a:t>
            </a:r>
          </a:p>
          <a:p>
            <a:pPr algn="ctr"/>
            <a:r>
              <a:rPr lang="en-US" sz="2200" dirty="0">
                <a:latin typeface="Trebuchet MS"/>
                <a:cs typeface="Trebuchet MS"/>
              </a:rPr>
              <a:t>(previously Naiad)</a:t>
            </a:r>
          </a:p>
          <a:p>
            <a:pPr algn="ctr"/>
            <a:r>
              <a:rPr lang="en-US" sz="2200" dirty="0">
                <a:latin typeface="Trebuchet MS"/>
                <a:cs typeface="Trebuchet MS"/>
              </a:rPr>
              <a:t>(VLDB ‘18)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87" y="3382045"/>
            <a:ext cx="33893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rebuchet MS"/>
                <a:cs typeface="Trebuchet MS"/>
              </a:rPr>
              <a:t>Prototype GDBMS at </a:t>
            </a:r>
            <a:r>
              <a:rPr lang="en-US" sz="2200" dirty="0" err="1">
                <a:latin typeface="Trebuchet MS"/>
                <a:cs typeface="Trebuchet MS"/>
              </a:rPr>
              <a:t>UWaterloo</a:t>
            </a:r>
            <a:endParaRPr lang="en-US" sz="2200" dirty="0">
              <a:latin typeface="Trebuchet MS"/>
              <a:cs typeface="Trebuchet MS"/>
            </a:endParaRPr>
          </a:p>
          <a:p>
            <a:pPr algn="ctr"/>
            <a:r>
              <a:rPr lang="en-US" sz="2200" dirty="0">
                <a:latin typeface="Trebuchet MS"/>
                <a:cs typeface="Trebuchet MS"/>
              </a:rPr>
              <a:t>(SIGMOD ‘17 Demo, </a:t>
            </a:r>
          </a:p>
          <a:p>
            <a:pPr algn="ctr"/>
            <a:r>
              <a:rPr lang="en-US" sz="2200" dirty="0">
                <a:latin typeface="Trebuchet MS"/>
                <a:cs typeface="Trebuchet MS"/>
              </a:rPr>
              <a:t>VLDB ‘19)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7466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 descr="bsp-paper-cov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33" y="1611639"/>
            <a:ext cx="1058334" cy="14493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95536" y="3382048"/>
            <a:ext cx="2372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rebuchet MS"/>
                <a:cs typeface="Trebuchet MS"/>
              </a:rPr>
              <a:t>Survey on Load Complexity</a:t>
            </a:r>
          </a:p>
          <a:p>
            <a:pPr algn="ctr"/>
            <a:r>
              <a:rPr lang="en-US" sz="2200" dirty="0">
                <a:latin typeface="Trebuchet MS"/>
                <a:cs typeface="Trebuchet MS"/>
              </a:rPr>
              <a:t>(F&amp;T, ‘18)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3333" y="913495"/>
            <a:ext cx="24728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Serial Setting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87884" y="913495"/>
            <a:ext cx="45821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Distributed Setting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723" y="4779344"/>
            <a:ext cx="8650110" cy="1718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kern="0" dirty="0">
                <a:latin typeface="Arial"/>
                <a:cs typeface="Arial"/>
              </a:rPr>
              <a:t>What should the query vertex orderings (QVOs) be?</a:t>
            </a:r>
            <a:endParaRPr lang="en-US" sz="25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For which queries to use?</a:t>
            </a:r>
          </a:p>
          <a:p>
            <a:pPr algn="ctr"/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How to mix with traditional joins?</a:t>
            </a:r>
          </a:p>
          <a:p>
            <a:pPr algn="ctr"/>
            <a:r>
              <a:rPr lang="mr-IN" sz="2500" kern="0" dirty="0">
                <a:solidFill>
                  <a:srgbClr val="000000"/>
                </a:solidFill>
                <a:latin typeface="Arial"/>
                <a:cs typeface="Arial"/>
              </a:rPr>
              <a:t>…</a:t>
            </a:r>
            <a:endParaRPr lang="en-US" sz="250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D5E318-4FD4-0248-B8C9-C647917DC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59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35042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4" y="2540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 err="1">
                <a:solidFill>
                  <a:srgbClr val="000000"/>
                </a:solidFill>
                <a:latin typeface="Arial"/>
                <a:cs typeface="Arial"/>
              </a:rPr>
              <a:t>Graphflow</a:t>
            </a: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 Logical and Physical Plans for SQs</a:t>
            </a:r>
            <a:endParaRPr lang="en-US" sz="28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09563" y="6483558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>
                <a:latin typeface="Arial"/>
                <a:cs typeface="Arial"/>
              </a:rPr>
              <a:t>11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7759" y="1636422"/>
            <a:ext cx="2695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(Hybrid) Logical Plan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273164" y="2563389"/>
            <a:ext cx="3055091" cy="3396099"/>
            <a:chOff x="273161" y="2563383"/>
            <a:chExt cx="3055091" cy="3396099"/>
          </a:xfrm>
        </p:grpSpPr>
        <p:cxnSp>
          <p:nvCxnSpPr>
            <p:cNvPr id="25" name="Straight Connector 24"/>
            <p:cNvCxnSpPr>
              <a:stCxn id="26" idx="2"/>
              <a:endCxn id="130" idx="0"/>
            </p:cNvCxnSpPr>
            <p:nvPr/>
          </p:nvCxnSpPr>
          <p:spPr>
            <a:xfrm flipH="1">
              <a:off x="962693" y="3622031"/>
              <a:ext cx="859180" cy="43106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90631" y="2563383"/>
              <a:ext cx="2062484" cy="1058648"/>
              <a:chOff x="678700" y="3217771"/>
              <a:chExt cx="2062484" cy="105864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72071" y="3257138"/>
                <a:ext cx="1886042" cy="976948"/>
                <a:chOff x="842658" y="3257138"/>
                <a:chExt cx="1886042" cy="976948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842658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54" name="Straight Arrow Connector 53"/>
                <p:cNvCxnSpPr>
                  <a:stCxn id="51" idx="7"/>
                  <a:endCxn id="52" idx="2"/>
                </p:cNvCxnSpPr>
                <p:nvPr/>
              </p:nvCxnSpPr>
              <p:spPr>
                <a:xfrm flipV="1">
                  <a:off x="1119683" y="3426472"/>
                  <a:ext cx="503718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51" idx="5"/>
                  <a:endCxn id="53" idx="2"/>
                </p:cNvCxnSpPr>
                <p:nvPr/>
              </p:nvCxnSpPr>
              <p:spPr>
                <a:xfrm>
                  <a:off x="1119683" y="3865348"/>
                  <a:ext cx="505633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3" idx="0"/>
                  <a:endCxn id="52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2404145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69" name="Straight Arrow Connector 68"/>
                <p:cNvCxnSpPr>
                  <a:stCxn id="68" idx="1"/>
                  <a:endCxn id="52" idx="6"/>
                </p:cNvCxnSpPr>
                <p:nvPr/>
              </p:nvCxnSpPr>
              <p:spPr>
                <a:xfrm flipH="1" flipV="1">
                  <a:off x="1947956" y="3426472"/>
                  <a:ext cx="503719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53" idx="6"/>
                  <a:endCxn id="68" idx="3"/>
                </p:cNvCxnSpPr>
                <p:nvPr/>
              </p:nvCxnSpPr>
              <p:spPr>
                <a:xfrm flipV="1">
                  <a:off x="1949871" y="3865348"/>
                  <a:ext cx="501804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 25"/>
              <p:cNvSpPr/>
              <p:nvPr/>
            </p:nvSpPr>
            <p:spPr>
              <a:xfrm>
                <a:off x="678700" y="3217771"/>
                <a:ext cx="2062484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73161" y="4053097"/>
              <a:ext cx="1379063" cy="1058648"/>
              <a:chOff x="678700" y="3217771"/>
              <a:chExt cx="1379063" cy="1058648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772071" y="3257138"/>
                <a:ext cx="1107213" cy="976948"/>
                <a:chOff x="842658" y="3257138"/>
                <a:chExt cx="1107213" cy="976948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842658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134" name="Straight Arrow Connector 133"/>
                <p:cNvCxnSpPr>
                  <a:stCxn id="131" idx="7"/>
                  <a:endCxn id="132" idx="2"/>
                </p:cNvCxnSpPr>
                <p:nvPr/>
              </p:nvCxnSpPr>
              <p:spPr>
                <a:xfrm flipV="1">
                  <a:off x="1119683" y="3426472"/>
                  <a:ext cx="503718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>
                  <a:stCxn id="131" idx="5"/>
                  <a:endCxn id="133" idx="2"/>
                </p:cNvCxnSpPr>
                <p:nvPr/>
              </p:nvCxnSpPr>
              <p:spPr>
                <a:xfrm>
                  <a:off x="1119683" y="3865348"/>
                  <a:ext cx="505633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33" idx="0"/>
                  <a:endCxn id="132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Rectangle 129"/>
              <p:cNvSpPr/>
              <p:nvPr/>
            </p:nvSpPr>
            <p:spPr>
              <a:xfrm>
                <a:off x="678700" y="3217771"/>
                <a:ext cx="1379063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991522" y="4040126"/>
              <a:ext cx="1299555" cy="1058648"/>
              <a:chOff x="1441628" y="3217771"/>
              <a:chExt cx="1299555" cy="105864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552814" y="3257138"/>
                <a:ext cx="1105299" cy="976948"/>
                <a:chOff x="1623401" y="3257138"/>
                <a:chExt cx="1105299" cy="97694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149" name="Straight Arrow Connector 148"/>
                <p:cNvCxnSpPr>
                  <a:stCxn id="146" idx="0"/>
                  <a:endCxn id="145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Oval 149"/>
                <p:cNvSpPr/>
                <p:nvPr/>
              </p:nvSpPr>
              <p:spPr>
                <a:xfrm>
                  <a:off x="2404145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151" name="Straight Arrow Connector 150"/>
                <p:cNvCxnSpPr>
                  <a:stCxn id="145" idx="6"/>
                  <a:endCxn id="150" idx="1"/>
                </p:cNvCxnSpPr>
                <p:nvPr/>
              </p:nvCxnSpPr>
              <p:spPr>
                <a:xfrm>
                  <a:off x="1947956" y="3426472"/>
                  <a:ext cx="503719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>
                  <a:stCxn id="146" idx="6"/>
                  <a:endCxn id="150" idx="3"/>
                </p:cNvCxnSpPr>
                <p:nvPr/>
              </p:nvCxnSpPr>
              <p:spPr>
                <a:xfrm flipV="1">
                  <a:off x="1949871" y="3865348"/>
                  <a:ext cx="501804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/>
              <p:cNvSpPr/>
              <p:nvPr/>
            </p:nvSpPr>
            <p:spPr>
              <a:xfrm>
                <a:off x="1441628" y="3217771"/>
                <a:ext cx="1299555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80643" y="5344007"/>
              <a:ext cx="1093102" cy="544920"/>
              <a:chOff x="856769" y="3689166"/>
              <a:chExt cx="1093102" cy="54492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856769" y="3689166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625316" y="389541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160" name="Straight Arrow Connector 159"/>
              <p:cNvCxnSpPr>
                <a:stCxn id="156" idx="6"/>
                <a:endCxn id="158" idx="2"/>
              </p:cNvCxnSpPr>
              <p:nvPr/>
            </p:nvCxnSpPr>
            <p:spPr>
              <a:xfrm>
                <a:off x="1181324" y="3858500"/>
                <a:ext cx="443992" cy="2062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/>
            <p:cNvSpPr/>
            <p:nvPr/>
          </p:nvSpPr>
          <p:spPr>
            <a:xfrm>
              <a:off x="273161" y="5315960"/>
              <a:ext cx="1379063" cy="6435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042560" y="5369098"/>
              <a:ext cx="1121324" cy="541633"/>
              <a:chOff x="842658" y="3740198"/>
              <a:chExt cx="1121324" cy="541633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842658" y="3943164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39427" y="374019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167" name="Straight Arrow Connector 166"/>
              <p:cNvCxnSpPr>
                <a:stCxn id="165" idx="6"/>
                <a:endCxn id="166" idx="2"/>
              </p:cNvCxnSpPr>
              <p:nvPr/>
            </p:nvCxnSpPr>
            <p:spPr>
              <a:xfrm flipV="1">
                <a:off x="1167213" y="3909532"/>
                <a:ext cx="472214" cy="2029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Rectangle 163"/>
            <p:cNvSpPr/>
            <p:nvPr/>
          </p:nvSpPr>
          <p:spPr>
            <a:xfrm>
              <a:off x="1949189" y="5319402"/>
              <a:ext cx="1379063" cy="6400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168" name="Straight Connector 167"/>
            <p:cNvCxnSpPr>
              <a:stCxn id="26" idx="2"/>
              <a:endCxn id="143" idx="0"/>
            </p:cNvCxnSpPr>
            <p:nvPr/>
          </p:nvCxnSpPr>
          <p:spPr>
            <a:xfrm>
              <a:off x="1821873" y="3622031"/>
              <a:ext cx="819427" cy="418095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30" idx="2"/>
              <a:endCxn id="155" idx="0"/>
            </p:cNvCxnSpPr>
            <p:nvPr/>
          </p:nvCxnSpPr>
          <p:spPr>
            <a:xfrm>
              <a:off x="962693" y="5111745"/>
              <a:ext cx="0" cy="204215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43" idx="2"/>
              <a:endCxn id="164" idx="0"/>
            </p:cNvCxnSpPr>
            <p:nvPr/>
          </p:nvCxnSpPr>
          <p:spPr>
            <a:xfrm flipH="1">
              <a:off x="2638721" y="5098774"/>
              <a:ext cx="2579" cy="22062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4140514" y="1636422"/>
            <a:ext cx="187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Physical Plan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467492" y="1636422"/>
            <a:ext cx="252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(WCO) Logical Plan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3469798" y="2563383"/>
            <a:ext cx="3058764" cy="3395414"/>
            <a:chOff x="3469798" y="2563383"/>
            <a:chExt cx="3058764" cy="3395414"/>
          </a:xfrm>
        </p:grpSpPr>
        <p:grpSp>
          <p:nvGrpSpPr>
            <p:cNvPr id="242" name="Group 241"/>
            <p:cNvGrpSpPr/>
            <p:nvPr/>
          </p:nvGrpSpPr>
          <p:grpSpPr>
            <a:xfrm>
              <a:off x="3469798" y="4047870"/>
              <a:ext cx="1521890" cy="784735"/>
              <a:chOff x="3897998" y="5089004"/>
              <a:chExt cx="1521890" cy="784735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3952485" y="5089004"/>
                <a:ext cx="1406331" cy="7847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897998" y="5180439"/>
                <a:ext cx="152189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>
                    <a:latin typeface="Arial"/>
                    <a:cs typeface="Arial"/>
                  </a:rPr>
                  <a:t>Ext/</a:t>
                </a:r>
                <a:r>
                  <a:rPr lang="en-US" sz="1700" dirty="0" err="1">
                    <a:latin typeface="Arial"/>
                    <a:cs typeface="Arial"/>
                  </a:rPr>
                  <a:t>Int</a:t>
                </a:r>
                <a:r>
                  <a:rPr lang="en-US" sz="1700" dirty="0">
                    <a:latin typeface="Arial"/>
                    <a:cs typeface="Arial"/>
                  </a:rPr>
                  <a:t> (b)</a:t>
                </a:r>
              </a:p>
              <a:p>
                <a:pPr algn="ctr"/>
                <a:r>
                  <a:rPr lang="en-US" sz="1700" dirty="0">
                    <a:latin typeface="Arial"/>
                    <a:cs typeface="Arial"/>
                  </a:rPr>
                  <a:t>a→ ∩ c← 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037667" y="5291667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244" name="Group 243"/>
            <p:cNvGrpSpPr/>
            <p:nvPr/>
          </p:nvGrpSpPr>
          <p:grpSpPr>
            <a:xfrm>
              <a:off x="3471866" y="5174062"/>
              <a:ext cx="1521890" cy="784735"/>
              <a:chOff x="3897998" y="5089004"/>
              <a:chExt cx="1521890" cy="784735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3952485" y="5089004"/>
                <a:ext cx="1406331" cy="7847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897998" y="5180439"/>
                <a:ext cx="152189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 err="1">
                    <a:latin typeface="Arial"/>
                    <a:cs typeface="Arial"/>
                  </a:rPr>
                  <a:t>ScanE</a:t>
                </a:r>
                <a:r>
                  <a:rPr lang="en-US" sz="1700" dirty="0">
                    <a:latin typeface="Arial"/>
                    <a:cs typeface="Arial"/>
                  </a:rPr>
                  <a:t> </a:t>
                </a:r>
              </a:p>
              <a:p>
                <a:pPr algn="ctr"/>
                <a:r>
                  <a:rPr lang="en-US" sz="1700" dirty="0" err="1">
                    <a:latin typeface="Arial"/>
                    <a:cs typeface="Arial"/>
                  </a:rPr>
                  <a:t>a→c</a:t>
                </a:r>
                <a:endParaRPr lang="en-US" sz="1700" dirty="0">
                  <a:latin typeface="Arial"/>
                  <a:cs typeface="Arial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5037667" y="5291667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5006672" y="5157825"/>
              <a:ext cx="1521890" cy="784735"/>
              <a:chOff x="3897998" y="5089004"/>
              <a:chExt cx="1521890" cy="784735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3952485" y="5089004"/>
                <a:ext cx="1406331" cy="7847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897998" y="5180439"/>
                <a:ext cx="152189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 err="1">
                    <a:latin typeface="Arial"/>
                    <a:cs typeface="Arial"/>
                  </a:rPr>
                  <a:t>ScanE</a:t>
                </a:r>
                <a:endParaRPr lang="en-US" sz="1700" dirty="0">
                  <a:latin typeface="Arial"/>
                  <a:cs typeface="Arial"/>
                </a:endParaRPr>
              </a:p>
              <a:p>
                <a:pPr algn="ctr"/>
                <a:r>
                  <a:rPr lang="en-US" sz="1700" dirty="0" err="1">
                    <a:latin typeface="Arial"/>
                    <a:cs typeface="Arial"/>
                  </a:rPr>
                  <a:t>c→d</a:t>
                </a:r>
                <a:endParaRPr lang="en-US" sz="1700" dirty="0">
                  <a:latin typeface="Arial"/>
                  <a:cs typeface="Arial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037667" y="5291667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006672" y="4044745"/>
              <a:ext cx="1521890" cy="784735"/>
              <a:chOff x="3897998" y="5089004"/>
              <a:chExt cx="1521890" cy="784735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3952485" y="5089004"/>
                <a:ext cx="1406331" cy="7847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897998" y="5180439"/>
                <a:ext cx="152189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>
                    <a:latin typeface="Arial"/>
                    <a:cs typeface="Arial"/>
                  </a:rPr>
                  <a:t>Ext/</a:t>
                </a:r>
                <a:r>
                  <a:rPr lang="en-US" sz="1700" dirty="0" err="1">
                    <a:latin typeface="Arial"/>
                    <a:cs typeface="Arial"/>
                  </a:rPr>
                  <a:t>Int</a:t>
                </a:r>
                <a:r>
                  <a:rPr lang="en-US" sz="1700" dirty="0">
                    <a:latin typeface="Arial"/>
                    <a:cs typeface="Arial"/>
                  </a:rPr>
                  <a:t> (b)</a:t>
                </a:r>
              </a:p>
              <a:p>
                <a:pPr algn="ctr"/>
                <a:r>
                  <a:rPr lang="en-US" sz="1700" dirty="0">
                    <a:latin typeface="Arial"/>
                    <a:cs typeface="Arial"/>
                  </a:rPr>
                  <a:t>c← ∩ d→ 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5037667" y="5291667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4105006" y="2563383"/>
              <a:ext cx="1788348" cy="571995"/>
              <a:chOff x="3923413" y="5089004"/>
              <a:chExt cx="1788348" cy="571995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4016369" y="5089004"/>
                <a:ext cx="1602437" cy="56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923413" y="5180439"/>
                <a:ext cx="178834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 err="1">
                    <a:latin typeface="Arial"/>
                    <a:cs typeface="Arial"/>
                  </a:rPr>
                  <a:t>HashJoin</a:t>
                </a:r>
                <a:r>
                  <a:rPr lang="en-US" sz="1700" dirty="0">
                    <a:latin typeface="Arial"/>
                    <a:cs typeface="Arial"/>
                  </a:rPr>
                  <a:t> (</a:t>
                </a:r>
                <a:r>
                  <a:rPr lang="en-US" sz="1700" dirty="0" err="1">
                    <a:latin typeface="Arial"/>
                    <a:cs typeface="Arial"/>
                  </a:rPr>
                  <a:t>b,c</a:t>
                </a:r>
                <a:r>
                  <a:rPr lang="en-US" sz="1700" dirty="0"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037667" y="5291667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263" name="Straight Connector 262"/>
            <p:cNvCxnSpPr>
              <a:stCxn id="260" idx="2"/>
              <a:endCxn id="239" idx="0"/>
            </p:cNvCxnSpPr>
            <p:nvPr/>
          </p:nvCxnSpPr>
          <p:spPr>
            <a:xfrm flipH="1">
              <a:off x="4227451" y="3127692"/>
              <a:ext cx="771730" cy="92017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60" idx="2"/>
              <a:endCxn id="253" idx="0"/>
            </p:cNvCxnSpPr>
            <p:nvPr/>
          </p:nvCxnSpPr>
          <p:spPr>
            <a:xfrm>
              <a:off x="4999181" y="3127692"/>
              <a:ext cx="765144" cy="91705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39" idx="2"/>
              <a:endCxn id="245" idx="0"/>
            </p:cNvCxnSpPr>
            <p:nvPr/>
          </p:nvCxnSpPr>
          <p:spPr>
            <a:xfrm>
              <a:off x="4227451" y="4832605"/>
              <a:ext cx="2068" cy="34145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53" idx="2"/>
              <a:endCxn id="249" idx="0"/>
            </p:cNvCxnSpPr>
            <p:nvPr/>
          </p:nvCxnSpPr>
          <p:spPr>
            <a:xfrm>
              <a:off x="5764325" y="4829480"/>
              <a:ext cx="0" cy="328345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05016" y="2563389"/>
            <a:ext cx="2062484" cy="3363289"/>
            <a:chOff x="6705016" y="2563383"/>
            <a:chExt cx="2062484" cy="3363289"/>
          </a:xfrm>
        </p:grpSpPr>
        <p:grpSp>
          <p:nvGrpSpPr>
            <p:cNvPr id="24" name="Group 23"/>
            <p:cNvGrpSpPr/>
            <p:nvPr/>
          </p:nvGrpSpPr>
          <p:grpSpPr>
            <a:xfrm>
              <a:off x="6705016" y="2563383"/>
              <a:ext cx="2062484" cy="1058648"/>
              <a:chOff x="6705016" y="2630974"/>
              <a:chExt cx="2062484" cy="1058648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6798387" y="2670341"/>
                <a:ext cx="1886042" cy="976948"/>
                <a:chOff x="842658" y="3257138"/>
                <a:chExt cx="1886042" cy="976948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842658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198" name="Straight Arrow Connector 197"/>
                <p:cNvCxnSpPr>
                  <a:stCxn id="195" idx="7"/>
                  <a:endCxn id="196" idx="2"/>
                </p:cNvCxnSpPr>
                <p:nvPr/>
              </p:nvCxnSpPr>
              <p:spPr>
                <a:xfrm flipV="1">
                  <a:off x="1119683" y="3426472"/>
                  <a:ext cx="503718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>
                  <a:stCxn id="195" idx="5"/>
                  <a:endCxn id="197" idx="2"/>
                </p:cNvCxnSpPr>
                <p:nvPr/>
              </p:nvCxnSpPr>
              <p:spPr>
                <a:xfrm>
                  <a:off x="1119683" y="3865348"/>
                  <a:ext cx="505633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>
                  <a:stCxn id="197" idx="0"/>
                  <a:endCxn id="196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2404145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202" name="Straight Arrow Connector 201"/>
                <p:cNvCxnSpPr>
                  <a:stCxn id="196" idx="6"/>
                  <a:endCxn id="201" idx="1"/>
                </p:cNvCxnSpPr>
                <p:nvPr/>
              </p:nvCxnSpPr>
              <p:spPr>
                <a:xfrm>
                  <a:off x="1947956" y="3426472"/>
                  <a:ext cx="503719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>
                  <a:stCxn id="197" idx="6"/>
                  <a:endCxn id="201" idx="3"/>
                </p:cNvCxnSpPr>
                <p:nvPr/>
              </p:nvCxnSpPr>
              <p:spPr>
                <a:xfrm flipV="1">
                  <a:off x="1949871" y="3865348"/>
                  <a:ext cx="501804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/>
              <p:cNvSpPr/>
              <p:nvPr/>
            </p:nvSpPr>
            <p:spPr>
              <a:xfrm>
                <a:off x="6705016" y="2630974"/>
                <a:ext cx="2062484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7085942" y="3969571"/>
              <a:ext cx="1299555" cy="1058648"/>
              <a:chOff x="1441628" y="3217771"/>
              <a:chExt cx="1299555" cy="1058648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1552814" y="3257138"/>
                <a:ext cx="1105299" cy="976948"/>
                <a:chOff x="1623401" y="3257138"/>
                <a:chExt cx="1105299" cy="976948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218" name="Straight Arrow Connector 217"/>
                <p:cNvCxnSpPr>
                  <a:stCxn id="217" idx="0"/>
                  <a:endCxn id="216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Oval 218"/>
                <p:cNvSpPr/>
                <p:nvPr/>
              </p:nvSpPr>
              <p:spPr>
                <a:xfrm>
                  <a:off x="2404145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220" name="Straight Arrow Connector 219"/>
                <p:cNvCxnSpPr>
                  <a:stCxn id="216" idx="6"/>
                  <a:endCxn id="219" idx="1"/>
                </p:cNvCxnSpPr>
                <p:nvPr/>
              </p:nvCxnSpPr>
              <p:spPr>
                <a:xfrm>
                  <a:off x="1947956" y="3426472"/>
                  <a:ext cx="503719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>
                  <a:stCxn id="217" idx="6"/>
                  <a:endCxn id="219" idx="3"/>
                </p:cNvCxnSpPr>
                <p:nvPr/>
              </p:nvCxnSpPr>
              <p:spPr>
                <a:xfrm flipV="1">
                  <a:off x="1949871" y="3865348"/>
                  <a:ext cx="501804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5" name="Rectangle 214"/>
              <p:cNvSpPr/>
              <p:nvPr/>
            </p:nvSpPr>
            <p:spPr>
              <a:xfrm>
                <a:off x="1441628" y="3217771"/>
                <a:ext cx="1299555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7046188" y="5276982"/>
              <a:ext cx="1379063" cy="649690"/>
              <a:chOff x="678700" y="3803303"/>
              <a:chExt cx="1379063" cy="649690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772071" y="3895419"/>
                <a:ext cx="1107213" cy="527522"/>
                <a:chOff x="842658" y="3895419"/>
                <a:chExt cx="1107213" cy="527522"/>
              </a:xfrm>
            </p:grpSpPr>
            <p:sp>
              <p:nvSpPr>
                <p:cNvPr id="231" name="Oval 230"/>
                <p:cNvSpPr/>
                <p:nvPr/>
              </p:nvSpPr>
              <p:spPr>
                <a:xfrm>
                  <a:off x="842658" y="4084274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233" name="Straight Arrow Connector 232"/>
                <p:cNvCxnSpPr>
                  <a:stCxn id="231" idx="6"/>
                  <a:endCxn id="232" idx="2"/>
                </p:cNvCxnSpPr>
                <p:nvPr/>
              </p:nvCxnSpPr>
              <p:spPr>
                <a:xfrm flipV="1">
                  <a:off x="1167213" y="4064753"/>
                  <a:ext cx="458103" cy="18885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Rectangle 229"/>
              <p:cNvSpPr/>
              <p:nvPr/>
            </p:nvSpPr>
            <p:spPr>
              <a:xfrm>
                <a:off x="678700" y="3803303"/>
                <a:ext cx="1379063" cy="6496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234" name="Straight Connector 233"/>
            <p:cNvCxnSpPr>
              <a:stCxn id="194" idx="2"/>
              <a:endCxn id="215" idx="0"/>
            </p:cNvCxnSpPr>
            <p:nvPr/>
          </p:nvCxnSpPr>
          <p:spPr>
            <a:xfrm flipH="1">
              <a:off x="7735720" y="3622031"/>
              <a:ext cx="538" cy="3475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15" idx="2"/>
              <a:endCxn id="230" idx="0"/>
            </p:cNvCxnSpPr>
            <p:nvPr/>
          </p:nvCxnSpPr>
          <p:spPr>
            <a:xfrm>
              <a:off x="7735720" y="5028219"/>
              <a:ext cx="0" cy="24876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/>
          <p:cNvSpPr txBox="1"/>
          <p:nvPr/>
        </p:nvSpPr>
        <p:spPr>
          <a:xfrm>
            <a:off x="6705019" y="2122976"/>
            <a:ext cx="206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Arial"/>
                <a:cs typeface="Arial"/>
              </a:rPr>
              <a:t>QVO: </a:t>
            </a:r>
            <a:r>
              <a:rPr lang="en-US" sz="2000" dirty="0" err="1">
                <a:solidFill>
                  <a:srgbClr val="800000"/>
                </a:solidFill>
                <a:latin typeface="Arial"/>
                <a:cs typeface="Arial"/>
              </a:rPr>
              <a:t>c,d,b,a</a:t>
            </a:r>
            <a:endParaRPr lang="en-US" sz="20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34423" y="772824"/>
            <a:ext cx="8860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200" dirty="0">
                <a:latin typeface="Arial"/>
                <a:cs typeface="Arial"/>
              </a:rPr>
              <a:t>Storage: 2 adjacency lists per vertex (</a:t>
            </a:r>
            <a:r>
              <a:rPr lang="en-US" sz="2200" dirty="0" err="1">
                <a:latin typeface="Arial"/>
                <a:cs typeface="Arial"/>
              </a:rPr>
              <a:t>fw</a:t>
            </a:r>
            <a:r>
              <a:rPr lang="en-US" sz="2200" dirty="0">
                <a:latin typeface="Arial"/>
                <a:cs typeface="Arial"/>
              </a:rPr>
              <a:t> &amp; </a:t>
            </a:r>
            <a:r>
              <a:rPr lang="en-US" sz="2200" dirty="0" err="1">
                <a:latin typeface="Arial"/>
                <a:cs typeface="Arial"/>
              </a:rPr>
              <a:t>bw</a:t>
            </a:r>
            <a:r>
              <a:rPr lang="en-US" sz="2200" dirty="0">
                <a:latin typeface="Arial"/>
                <a:cs typeface="Arial"/>
              </a:rPr>
              <a:t>) stored in memory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52920" y="1625303"/>
            <a:ext cx="2695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Logical Plan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73163" y="4039357"/>
            <a:ext cx="1379063" cy="11017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782301" y="2543390"/>
            <a:ext cx="2101154" cy="11017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3522116" y="4044745"/>
            <a:ext cx="1379063" cy="787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189291" y="2558231"/>
            <a:ext cx="1611108" cy="577147"/>
          </a:xfrm>
          <a:prstGeom prst="roundRect">
            <a:avLst/>
          </a:prstGeom>
          <a:noFill/>
          <a:ln w="476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0083DAE-8E4D-EE4A-98C4-1045F249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6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77" grpId="0"/>
      <p:bldP spid="178" grpId="0"/>
      <p:bldP spid="278" grpId="0"/>
      <p:bldP spid="144" grpId="0"/>
      <p:bldP spid="148" grpId="0"/>
      <p:bldP spid="148" grpId="1"/>
      <p:bldP spid="112" grpId="0" animBg="1"/>
      <p:bldP spid="112" grpId="1" animBg="1"/>
      <p:bldP spid="113" grpId="0" animBg="1"/>
      <p:bldP spid="113" grpId="1" animBg="1"/>
      <p:bldP spid="115" grpId="0" animBg="1"/>
      <p:bldP spid="115" grpId="1" animBg="1"/>
      <p:bldP spid="116" grpId="0" animBg="1"/>
      <p:bldP spid="1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63268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Q1: Ordering QVOs: Good Orders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3" y="693180"/>
            <a:ext cx="9132478" cy="125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600" kern="0" dirty="0">
                <a:latin typeface="Arial"/>
                <a:cs typeface="Arial"/>
              </a:rPr>
              <a:t>Two main effects of QVOs: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600" kern="0" dirty="0">
                <a:latin typeface="Arial"/>
                <a:cs typeface="Arial"/>
              </a:rPr>
              <a:t>First Effect: # intermediate partial matches.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651352" y="2404533"/>
            <a:ext cx="2062484" cy="3363289"/>
            <a:chOff x="6705016" y="2563383"/>
            <a:chExt cx="2062484" cy="3363289"/>
          </a:xfrm>
        </p:grpSpPr>
        <p:grpSp>
          <p:nvGrpSpPr>
            <p:cNvPr id="133" name="Group 132"/>
            <p:cNvGrpSpPr/>
            <p:nvPr/>
          </p:nvGrpSpPr>
          <p:grpSpPr>
            <a:xfrm>
              <a:off x="6705016" y="2563383"/>
              <a:ext cx="2062484" cy="1058648"/>
              <a:chOff x="6705016" y="2630974"/>
              <a:chExt cx="2062484" cy="1058648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6798387" y="2670341"/>
                <a:ext cx="1886042" cy="976948"/>
                <a:chOff x="842658" y="3257138"/>
                <a:chExt cx="1886042" cy="97694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842658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156" name="Straight Arrow Connector 155"/>
                <p:cNvCxnSpPr>
                  <a:stCxn id="153" idx="7"/>
                  <a:endCxn id="154" idx="2"/>
                </p:cNvCxnSpPr>
                <p:nvPr/>
              </p:nvCxnSpPr>
              <p:spPr>
                <a:xfrm flipV="1">
                  <a:off x="1119683" y="3426472"/>
                  <a:ext cx="503718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>
                  <a:stCxn id="153" idx="5"/>
                  <a:endCxn id="155" idx="2"/>
                </p:cNvCxnSpPr>
                <p:nvPr/>
              </p:nvCxnSpPr>
              <p:spPr>
                <a:xfrm>
                  <a:off x="1119683" y="3865348"/>
                  <a:ext cx="505633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>
                  <a:stCxn id="155" idx="0"/>
                  <a:endCxn id="154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/>
                <p:cNvSpPr/>
                <p:nvPr/>
              </p:nvSpPr>
              <p:spPr>
                <a:xfrm>
                  <a:off x="2404145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160" name="Straight Arrow Connector 159"/>
                <p:cNvCxnSpPr>
                  <a:stCxn id="154" idx="6"/>
                  <a:endCxn id="159" idx="1"/>
                </p:cNvCxnSpPr>
                <p:nvPr/>
              </p:nvCxnSpPr>
              <p:spPr>
                <a:xfrm>
                  <a:off x="1947956" y="3426472"/>
                  <a:ext cx="503719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>
                  <a:stCxn id="155" idx="6"/>
                  <a:endCxn id="159" idx="3"/>
                </p:cNvCxnSpPr>
                <p:nvPr/>
              </p:nvCxnSpPr>
              <p:spPr>
                <a:xfrm flipV="1">
                  <a:off x="1949871" y="3865348"/>
                  <a:ext cx="501804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ectangle 151"/>
              <p:cNvSpPr/>
              <p:nvPr/>
            </p:nvSpPr>
            <p:spPr>
              <a:xfrm>
                <a:off x="6705016" y="2630974"/>
                <a:ext cx="2062484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7085942" y="3969571"/>
              <a:ext cx="1299555" cy="1058648"/>
              <a:chOff x="1441628" y="3217771"/>
              <a:chExt cx="1299555" cy="1058648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1552814" y="3257138"/>
                <a:ext cx="1105299" cy="976948"/>
                <a:chOff x="1623401" y="3257138"/>
                <a:chExt cx="1105299" cy="97694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147" name="Straight Arrow Connector 146"/>
                <p:cNvCxnSpPr>
                  <a:stCxn id="146" idx="0"/>
                  <a:endCxn id="145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/>
                <p:cNvSpPr/>
                <p:nvPr/>
              </p:nvSpPr>
              <p:spPr>
                <a:xfrm>
                  <a:off x="2404145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149" name="Straight Arrow Connector 148"/>
                <p:cNvCxnSpPr>
                  <a:stCxn id="145" idx="6"/>
                  <a:endCxn id="148" idx="1"/>
                </p:cNvCxnSpPr>
                <p:nvPr/>
              </p:nvCxnSpPr>
              <p:spPr>
                <a:xfrm>
                  <a:off x="1947956" y="3426472"/>
                  <a:ext cx="503719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>
                  <a:stCxn id="146" idx="6"/>
                  <a:endCxn id="148" idx="3"/>
                </p:cNvCxnSpPr>
                <p:nvPr/>
              </p:nvCxnSpPr>
              <p:spPr>
                <a:xfrm flipV="1">
                  <a:off x="1949871" y="3865348"/>
                  <a:ext cx="501804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Rectangle 143"/>
              <p:cNvSpPr/>
              <p:nvPr/>
            </p:nvSpPr>
            <p:spPr>
              <a:xfrm>
                <a:off x="1441628" y="3217771"/>
                <a:ext cx="1299555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7046188" y="5276982"/>
              <a:ext cx="1379063" cy="649690"/>
              <a:chOff x="678700" y="3803303"/>
              <a:chExt cx="1379063" cy="649690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772071" y="3895419"/>
                <a:ext cx="1107213" cy="527522"/>
                <a:chOff x="842658" y="3895419"/>
                <a:chExt cx="1107213" cy="527522"/>
              </a:xfrm>
            </p:grpSpPr>
            <p:sp>
              <p:nvSpPr>
                <p:cNvPr id="140" name="Oval 139"/>
                <p:cNvSpPr/>
                <p:nvPr/>
              </p:nvSpPr>
              <p:spPr>
                <a:xfrm>
                  <a:off x="842658" y="4084274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142" name="Straight Arrow Connector 141"/>
                <p:cNvCxnSpPr>
                  <a:stCxn id="140" idx="6"/>
                  <a:endCxn id="141" idx="2"/>
                </p:cNvCxnSpPr>
                <p:nvPr/>
              </p:nvCxnSpPr>
              <p:spPr>
                <a:xfrm flipV="1">
                  <a:off x="1167213" y="4064753"/>
                  <a:ext cx="458103" cy="18885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ectangle 138"/>
              <p:cNvSpPr/>
              <p:nvPr/>
            </p:nvSpPr>
            <p:spPr>
              <a:xfrm>
                <a:off x="678700" y="3803303"/>
                <a:ext cx="1379063" cy="6496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136" name="Straight Connector 135"/>
            <p:cNvCxnSpPr>
              <a:stCxn id="152" idx="2"/>
              <a:endCxn id="144" idx="0"/>
            </p:cNvCxnSpPr>
            <p:nvPr/>
          </p:nvCxnSpPr>
          <p:spPr>
            <a:xfrm flipH="1">
              <a:off x="7735720" y="3622031"/>
              <a:ext cx="538" cy="3475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44" idx="2"/>
              <a:endCxn id="139" idx="0"/>
            </p:cNvCxnSpPr>
            <p:nvPr/>
          </p:nvCxnSpPr>
          <p:spPr>
            <a:xfrm>
              <a:off x="7735720" y="5028219"/>
              <a:ext cx="0" cy="24876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479785" y="1964120"/>
            <a:ext cx="234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Arial"/>
                <a:cs typeface="Arial"/>
              </a:rPr>
              <a:t>P1: QVO: </a:t>
            </a:r>
            <a:r>
              <a:rPr lang="en-US" sz="2000" dirty="0" err="1">
                <a:solidFill>
                  <a:srgbClr val="800000"/>
                </a:solidFill>
                <a:latin typeface="Arial"/>
                <a:cs typeface="Arial"/>
              </a:rPr>
              <a:t>c,d,b,a</a:t>
            </a:r>
            <a:endParaRPr lang="en-US" sz="20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3307939" y="2395832"/>
            <a:ext cx="2062484" cy="1058648"/>
            <a:chOff x="6705016" y="2630974"/>
            <a:chExt cx="2062484" cy="1058648"/>
          </a:xfrm>
        </p:grpSpPr>
        <p:grpSp>
          <p:nvGrpSpPr>
            <p:cNvPr id="183" name="Group 182"/>
            <p:cNvGrpSpPr/>
            <p:nvPr/>
          </p:nvGrpSpPr>
          <p:grpSpPr>
            <a:xfrm>
              <a:off x="6798387" y="2670341"/>
              <a:ext cx="1886042" cy="976948"/>
              <a:chOff x="842658" y="3257138"/>
              <a:chExt cx="1886042" cy="976948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623401" y="325713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625316" y="389541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188" name="Straight Arrow Connector 187"/>
              <p:cNvCxnSpPr>
                <a:stCxn id="185" idx="7"/>
                <a:endCxn id="186" idx="2"/>
              </p:cNvCxnSpPr>
              <p:nvPr/>
            </p:nvCxnSpPr>
            <p:spPr>
              <a:xfrm flipV="1">
                <a:off x="1119683" y="3426472"/>
                <a:ext cx="503718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85" idx="5"/>
                <a:endCxn id="187" idx="2"/>
              </p:cNvCxnSpPr>
              <p:nvPr/>
            </p:nvCxnSpPr>
            <p:spPr>
              <a:xfrm>
                <a:off x="1119683" y="3865348"/>
                <a:ext cx="505633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7" idx="0"/>
                <a:endCxn id="186" idx="4"/>
              </p:cNvCxnSpPr>
              <p:nvPr/>
            </p:nvCxnSpPr>
            <p:spPr>
              <a:xfrm flipH="1" flipV="1">
                <a:off x="1785679" y="3595805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/>
              <p:nvPr/>
            </p:nvSpPr>
            <p:spPr>
              <a:xfrm>
                <a:off x="2404145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192" name="Straight Arrow Connector 191"/>
              <p:cNvCxnSpPr>
                <a:stCxn id="186" idx="6"/>
                <a:endCxn id="191" idx="1"/>
              </p:cNvCxnSpPr>
              <p:nvPr/>
            </p:nvCxnSpPr>
            <p:spPr>
              <a:xfrm>
                <a:off x="1947956" y="3426472"/>
                <a:ext cx="503719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187" idx="6"/>
                <a:endCxn id="191" idx="3"/>
              </p:cNvCxnSpPr>
              <p:nvPr/>
            </p:nvCxnSpPr>
            <p:spPr>
              <a:xfrm flipV="1">
                <a:off x="1949871" y="3865348"/>
                <a:ext cx="501804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Rectangle 183"/>
            <p:cNvSpPr/>
            <p:nvPr/>
          </p:nvSpPr>
          <p:spPr>
            <a:xfrm>
              <a:off x="6705016" y="2630974"/>
              <a:ext cx="2062484" cy="105864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649113" y="5109431"/>
            <a:ext cx="1379063" cy="649690"/>
            <a:chOff x="678700" y="3803303"/>
            <a:chExt cx="1379063" cy="649690"/>
          </a:xfrm>
        </p:grpSpPr>
        <p:grpSp>
          <p:nvGrpSpPr>
            <p:cNvPr id="170" name="Group 169"/>
            <p:cNvGrpSpPr/>
            <p:nvPr/>
          </p:nvGrpSpPr>
          <p:grpSpPr>
            <a:xfrm>
              <a:off x="772071" y="3895419"/>
              <a:ext cx="1107213" cy="527522"/>
              <a:chOff x="842658" y="3895419"/>
              <a:chExt cx="1107213" cy="527522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842658" y="4084274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25316" y="389541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174" name="Straight Arrow Connector 173"/>
              <p:cNvCxnSpPr>
                <a:stCxn id="172" idx="6"/>
                <a:endCxn id="173" idx="2"/>
              </p:cNvCxnSpPr>
              <p:nvPr/>
            </p:nvCxnSpPr>
            <p:spPr>
              <a:xfrm flipV="1">
                <a:off x="1167213" y="4064753"/>
                <a:ext cx="458103" cy="1888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ctangle 170"/>
            <p:cNvSpPr/>
            <p:nvPr/>
          </p:nvSpPr>
          <p:spPr>
            <a:xfrm>
              <a:off x="678700" y="3803303"/>
              <a:ext cx="1379063" cy="6496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68" name="Straight Connector 167"/>
          <p:cNvCxnSpPr>
            <a:stCxn id="184" idx="2"/>
            <a:endCxn id="197" idx="0"/>
          </p:cNvCxnSpPr>
          <p:nvPr/>
        </p:nvCxnSpPr>
        <p:spPr>
          <a:xfrm>
            <a:off x="4339181" y="3454480"/>
            <a:ext cx="7065" cy="395601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97" idx="2"/>
            <a:endCxn id="171" idx="0"/>
          </p:cNvCxnSpPr>
          <p:nvPr/>
        </p:nvCxnSpPr>
        <p:spPr>
          <a:xfrm flipH="1">
            <a:off x="4338645" y="4718078"/>
            <a:ext cx="7603" cy="391359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155733" y="1955425"/>
            <a:ext cx="224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Arial"/>
                <a:cs typeface="Arial"/>
              </a:rPr>
              <a:t>P2: QVO: </a:t>
            </a:r>
            <a:r>
              <a:rPr lang="en-US" sz="2000" dirty="0" err="1">
                <a:solidFill>
                  <a:srgbClr val="800000"/>
                </a:solidFill>
                <a:latin typeface="Arial"/>
                <a:cs typeface="Arial"/>
              </a:rPr>
              <a:t>c,d,a,b</a:t>
            </a:r>
            <a:endParaRPr lang="en-US" sz="20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315004" y="3850087"/>
            <a:ext cx="2062484" cy="867991"/>
            <a:chOff x="6705016" y="2821630"/>
            <a:chExt cx="2062484" cy="867991"/>
          </a:xfrm>
        </p:grpSpPr>
        <p:grpSp>
          <p:nvGrpSpPr>
            <p:cNvPr id="196" name="Group 195"/>
            <p:cNvGrpSpPr/>
            <p:nvPr/>
          </p:nvGrpSpPr>
          <p:grpSpPr>
            <a:xfrm>
              <a:off x="6798387" y="2989481"/>
              <a:ext cx="1886042" cy="657808"/>
              <a:chOff x="842658" y="3576278"/>
              <a:chExt cx="1886042" cy="657808"/>
            </a:xfrm>
          </p:grpSpPr>
          <p:sp>
            <p:nvSpPr>
              <p:cNvPr id="198" name="Oval 197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1625316" y="389541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202" name="Straight Arrow Connector 201"/>
              <p:cNvCxnSpPr>
                <a:stCxn id="198" idx="5"/>
                <a:endCxn id="200" idx="2"/>
              </p:cNvCxnSpPr>
              <p:nvPr/>
            </p:nvCxnSpPr>
            <p:spPr>
              <a:xfrm>
                <a:off x="1119683" y="3865348"/>
                <a:ext cx="505633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>
              <a:xfrm>
                <a:off x="2404145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206" name="Straight Arrow Connector 205"/>
              <p:cNvCxnSpPr>
                <a:stCxn id="200" idx="6"/>
                <a:endCxn id="204" idx="3"/>
              </p:cNvCxnSpPr>
              <p:nvPr/>
            </p:nvCxnSpPr>
            <p:spPr>
              <a:xfrm flipV="1">
                <a:off x="1949871" y="3865348"/>
                <a:ext cx="501804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Rectangle 196"/>
            <p:cNvSpPr/>
            <p:nvPr/>
          </p:nvSpPr>
          <p:spPr>
            <a:xfrm>
              <a:off x="6705016" y="2821630"/>
              <a:ext cx="2062484" cy="86799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aphicFrame>
        <p:nvGraphicFramePr>
          <p:cNvPr id="208" name="Table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21320"/>
              </p:ext>
            </p:extLst>
          </p:nvPr>
        </p:nvGraphicFramePr>
        <p:xfrm>
          <a:off x="5814345" y="3484759"/>
          <a:ext cx="3149950" cy="1468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9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ermediate </a:t>
                      </a:r>
                    </a:p>
                    <a:p>
                      <a:pPr algn="ctr"/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Matches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3.5M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40M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 time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16s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" name="Rectangle 208"/>
          <p:cNvSpPr/>
          <p:nvPr/>
        </p:nvSpPr>
        <p:spPr>
          <a:xfrm>
            <a:off x="6349353" y="4893516"/>
            <a:ext cx="2079934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kern="0" dirty="0" err="1">
                <a:latin typeface="Arial"/>
                <a:cs typeface="Arial"/>
              </a:rPr>
              <a:t>Soc-Epinions</a:t>
            </a:r>
            <a:endParaRPr lang="en-US" sz="2000" kern="0" dirty="0">
              <a:latin typeface="Arial"/>
              <a:cs typeface="Arial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B895232-BCEC-9749-BECE-ADAA88541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3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63268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Q1: Ordering QVOs: Good Orders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55133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3" y="693177"/>
            <a:ext cx="9132478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600" kern="0" dirty="0">
                <a:latin typeface="Arial"/>
                <a:cs typeface="Arial"/>
              </a:rPr>
              <a:t>2</a:t>
            </a:r>
            <a:r>
              <a:rPr lang="en-US" sz="2600" kern="0" baseline="30000" dirty="0">
                <a:latin typeface="Arial"/>
                <a:cs typeface="Arial"/>
              </a:rPr>
              <a:t>nd</a:t>
            </a:r>
            <a:r>
              <a:rPr lang="en-US" sz="2600" kern="0" dirty="0">
                <a:latin typeface="Arial"/>
                <a:cs typeface="Arial"/>
              </a:rPr>
              <a:t> Effect: Directions of adjacency lists intersected.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70524" y="1404258"/>
            <a:ext cx="19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Arial"/>
                <a:cs typeface="Arial"/>
              </a:rPr>
              <a:t>P2: QVO: </a:t>
            </a:r>
            <a:r>
              <a:rPr lang="en-US" sz="2000" dirty="0" err="1">
                <a:solidFill>
                  <a:srgbClr val="800000"/>
                </a:solidFill>
                <a:latin typeface="Arial"/>
                <a:cs typeface="Arial"/>
              </a:rPr>
              <a:t>a,c,b</a:t>
            </a:r>
            <a:endParaRPr lang="en-US" sz="20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50816" y="1943800"/>
            <a:ext cx="1380480" cy="2498056"/>
            <a:chOff x="568233" y="3199679"/>
            <a:chExt cx="1380480" cy="2498056"/>
          </a:xfrm>
        </p:grpSpPr>
        <p:grpSp>
          <p:nvGrpSpPr>
            <p:cNvPr id="56" name="Group 55"/>
            <p:cNvGrpSpPr/>
            <p:nvPr/>
          </p:nvGrpSpPr>
          <p:grpSpPr>
            <a:xfrm>
              <a:off x="568233" y="3199679"/>
              <a:ext cx="1379063" cy="1058648"/>
              <a:chOff x="678700" y="3217771"/>
              <a:chExt cx="1379063" cy="105864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72071" y="3257138"/>
                <a:ext cx="1107213" cy="976948"/>
                <a:chOff x="842658" y="3257138"/>
                <a:chExt cx="1107213" cy="97694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842658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68" name="Straight Arrow Connector 67"/>
                <p:cNvCxnSpPr>
                  <a:stCxn id="65" idx="7"/>
                  <a:endCxn id="66" idx="2"/>
                </p:cNvCxnSpPr>
                <p:nvPr/>
              </p:nvCxnSpPr>
              <p:spPr>
                <a:xfrm flipV="1">
                  <a:off x="1119683" y="3426472"/>
                  <a:ext cx="503718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65" idx="5"/>
                  <a:endCxn id="67" idx="2"/>
                </p:cNvCxnSpPr>
                <p:nvPr/>
              </p:nvCxnSpPr>
              <p:spPr>
                <a:xfrm>
                  <a:off x="1119683" y="3865348"/>
                  <a:ext cx="505633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67" idx="0"/>
                  <a:endCxn id="66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678700" y="3217771"/>
                <a:ext cx="1379063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59" name="Straight Connector 58"/>
            <p:cNvCxnSpPr>
              <a:stCxn id="64" idx="2"/>
              <a:endCxn id="73" idx="0"/>
            </p:cNvCxnSpPr>
            <p:nvPr/>
          </p:nvCxnSpPr>
          <p:spPr>
            <a:xfrm>
              <a:off x="1257765" y="4258327"/>
              <a:ext cx="1417" cy="742234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569650" y="5000561"/>
              <a:ext cx="1379063" cy="697174"/>
              <a:chOff x="678700" y="3217771"/>
              <a:chExt cx="1379063" cy="697174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72071" y="3257138"/>
                <a:ext cx="1105298" cy="657807"/>
                <a:chOff x="842658" y="3257138"/>
                <a:chExt cx="1105298" cy="657807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842658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cxnSp>
              <p:nvCxnSpPr>
                <p:cNvPr id="77" name="Straight Arrow Connector 76"/>
                <p:cNvCxnSpPr>
                  <a:stCxn id="74" idx="7"/>
                  <a:endCxn id="75" idx="2"/>
                </p:cNvCxnSpPr>
                <p:nvPr/>
              </p:nvCxnSpPr>
              <p:spPr>
                <a:xfrm flipV="1">
                  <a:off x="1119683" y="3426472"/>
                  <a:ext cx="503718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/>
              <p:cNvSpPr/>
              <p:nvPr/>
            </p:nvSpPr>
            <p:spPr>
              <a:xfrm>
                <a:off x="678700" y="3217771"/>
                <a:ext cx="1379063" cy="6971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297852" y="1436379"/>
            <a:ext cx="1886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Arial"/>
                <a:cs typeface="Arial"/>
              </a:rPr>
              <a:t>P1:QVO: </a:t>
            </a:r>
            <a:r>
              <a:rPr lang="en-US" sz="2000" dirty="0" err="1">
                <a:solidFill>
                  <a:srgbClr val="800000"/>
                </a:solidFill>
                <a:latin typeface="Arial"/>
                <a:cs typeface="Arial"/>
              </a:rPr>
              <a:t>a,b,c</a:t>
            </a:r>
            <a:endParaRPr lang="en-US" sz="20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2637063" y="1943800"/>
            <a:ext cx="1381410" cy="2498056"/>
            <a:chOff x="2560726" y="3199679"/>
            <a:chExt cx="1381410" cy="2498056"/>
          </a:xfrm>
        </p:grpSpPr>
        <p:grpSp>
          <p:nvGrpSpPr>
            <p:cNvPr id="40" name="Group 39"/>
            <p:cNvGrpSpPr/>
            <p:nvPr/>
          </p:nvGrpSpPr>
          <p:grpSpPr>
            <a:xfrm>
              <a:off x="2560726" y="3199679"/>
              <a:ext cx="1379063" cy="1058648"/>
              <a:chOff x="678700" y="3217771"/>
              <a:chExt cx="1379063" cy="105864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772071" y="3257138"/>
                <a:ext cx="1107213" cy="976948"/>
                <a:chOff x="842658" y="3257138"/>
                <a:chExt cx="1107213" cy="976948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842658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46" name="Straight Arrow Connector 45"/>
                <p:cNvCxnSpPr>
                  <a:stCxn id="43" idx="7"/>
                  <a:endCxn id="44" idx="2"/>
                </p:cNvCxnSpPr>
                <p:nvPr/>
              </p:nvCxnSpPr>
              <p:spPr>
                <a:xfrm flipV="1">
                  <a:off x="1119683" y="3426472"/>
                  <a:ext cx="503718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43" idx="5"/>
                  <a:endCxn id="45" idx="2"/>
                </p:cNvCxnSpPr>
                <p:nvPr/>
              </p:nvCxnSpPr>
              <p:spPr>
                <a:xfrm>
                  <a:off x="1119683" y="3865348"/>
                  <a:ext cx="505633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45" idx="0"/>
                  <a:endCxn id="44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/>
              <p:cNvSpPr/>
              <p:nvPr/>
            </p:nvSpPr>
            <p:spPr>
              <a:xfrm>
                <a:off x="678700" y="3217771"/>
                <a:ext cx="1379063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54" name="Straight Connector 53"/>
            <p:cNvCxnSpPr>
              <a:stCxn id="42" idx="2"/>
              <a:endCxn id="83" idx="0"/>
            </p:cNvCxnSpPr>
            <p:nvPr/>
          </p:nvCxnSpPr>
          <p:spPr>
            <a:xfrm>
              <a:off x="3250258" y="4258327"/>
              <a:ext cx="2347" cy="71942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563073" y="4977755"/>
              <a:ext cx="1379063" cy="719980"/>
              <a:chOff x="678700" y="3556438"/>
              <a:chExt cx="1379063" cy="71998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772071" y="3576278"/>
                <a:ext cx="1107213" cy="657808"/>
                <a:chOff x="842658" y="3576278"/>
                <a:chExt cx="1107213" cy="657808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842658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88" name="Straight Arrow Connector 87"/>
                <p:cNvCxnSpPr>
                  <a:stCxn id="84" idx="5"/>
                  <a:endCxn id="86" idx="2"/>
                </p:cNvCxnSpPr>
                <p:nvPr/>
              </p:nvCxnSpPr>
              <p:spPr>
                <a:xfrm>
                  <a:off x="1119683" y="3865348"/>
                  <a:ext cx="505633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678700" y="3556438"/>
                <a:ext cx="1379063" cy="719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4115807" y="1404258"/>
            <a:ext cx="2114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Arial"/>
                <a:cs typeface="Arial"/>
              </a:rPr>
              <a:t>P3: QVO: </a:t>
            </a:r>
            <a:r>
              <a:rPr lang="en-US" sz="2000" dirty="0" err="1">
                <a:solidFill>
                  <a:srgbClr val="800000"/>
                </a:solidFill>
                <a:latin typeface="Arial"/>
                <a:cs typeface="Arial"/>
              </a:rPr>
              <a:t>b,c,a</a:t>
            </a:r>
            <a:endParaRPr lang="en-US" sz="20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4483489" y="1983173"/>
            <a:ext cx="1379063" cy="2458689"/>
            <a:chOff x="4463975" y="3239046"/>
            <a:chExt cx="1379063" cy="2458689"/>
          </a:xfrm>
        </p:grpSpPr>
        <p:grpSp>
          <p:nvGrpSpPr>
            <p:cNvPr id="102" name="Group 101"/>
            <p:cNvGrpSpPr/>
            <p:nvPr/>
          </p:nvGrpSpPr>
          <p:grpSpPr>
            <a:xfrm>
              <a:off x="4463975" y="3239046"/>
              <a:ext cx="1379063" cy="1058648"/>
              <a:chOff x="678700" y="3217771"/>
              <a:chExt cx="1379063" cy="1058648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72071" y="3257138"/>
                <a:ext cx="1107213" cy="976948"/>
                <a:chOff x="842658" y="3257138"/>
                <a:chExt cx="1107213" cy="976948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842658" y="357627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1625316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108" name="Straight Arrow Connector 107"/>
                <p:cNvCxnSpPr>
                  <a:stCxn id="105" idx="7"/>
                  <a:endCxn id="106" idx="2"/>
                </p:cNvCxnSpPr>
                <p:nvPr/>
              </p:nvCxnSpPr>
              <p:spPr>
                <a:xfrm flipV="1">
                  <a:off x="1119683" y="3426472"/>
                  <a:ext cx="503718" cy="1994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05" idx="5"/>
                  <a:endCxn id="107" idx="2"/>
                </p:cNvCxnSpPr>
                <p:nvPr/>
              </p:nvCxnSpPr>
              <p:spPr>
                <a:xfrm>
                  <a:off x="1119683" y="3865348"/>
                  <a:ext cx="505633" cy="199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stCxn id="107" idx="0"/>
                  <a:endCxn id="106" idx="4"/>
                </p:cNvCxnSpPr>
                <p:nvPr/>
              </p:nvCxnSpPr>
              <p:spPr>
                <a:xfrm flipH="1" flipV="1">
                  <a:off x="1785679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Rectangle 103"/>
              <p:cNvSpPr/>
              <p:nvPr/>
            </p:nvSpPr>
            <p:spPr>
              <a:xfrm>
                <a:off x="678700" y="3217771"/>
                <a:ext cx="1379063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111" name="Straight Connector 110"/>
            <p:cNvCxnSpPr>
              <a:stCxn id="104" idx="2"/>
              <a:endCxn id="120" idx="0"/>
            </p:cNvCxnSpPr>
            <p:nvPr/>
          </p:nvCxnSpPr>
          <p:spPr>
            <a:xfrm>
              <a:off x="5153507" y="4297694"/>
              <a:ext cx="0" cy="34139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4463975" y="4639087"/>
              <a:ext cx="1379063" cy="1058648"/>
              <a:chOff x="678700" y="3217771"/>
              <a:chExt cx="1379063" cy="105864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214150" y="3257138"/>
                <a:ext cx="326470" cy="976948"/>
                <a:chOff x="1284737" y="3257138"/>
                <a:chExt cx="326470" cy="976948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1284737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286652" y="3895419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126" name="Straight Arrow Connector 125"/>
                <p:cNvCxnSpPr>
                  <a:stCxn id="123" idx="0"/>
                  <a:endCxn id="122" idx="4"/>
                </p:cNvCxnSpPr>
                <p:nvPr/>
              </p:nvCxnSpPr>
              <p:spPr>
                <a:xfrm flipH="1" flipV="1">
                  <a:off x="1447015" y="3595805"/>
                  <a:ext cx="1915" cy="2996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ectangle 119"/>
              <p:cNvSpPr/>
              <p:nvPr/>
            </p:nvSpPr>
            <p:spPr>
              <a:xfrm>
                <a:off x="678700" y="3217771"/>
                <a:ext cx="1379063" cy="1058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131" name="Rectangle 130"/>
          <p:cNvSpPr/>
          <p:nvPr/>
        </p:nvSpPr>
        <p:spPr>
          <a:xfrm>
            <a:off x="320483" y="4565214"/>
            <a:ext cx="1745283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kern="0" dirty="0" err="1">
                <a:latin typeface="Arial"/>
                <a:cs typeface="Arial"/>
              </a:rPr>
              <a:t>src</a:t>
            </a:r>
            <a:r>
              <a:rPr lang="en-US" sz="2000" dirty="0">
                <a:latin typeface="Arial"/>
                <a:cs typeface="Arial"/>
              </a:rPr>
              <a:t>→ ∩ </a:t>
            </a:r>
            <a:r>
              <a:rPr lang="en-US" sz="2000" dirty="0" err="1">
                <a:latin typeface="Arial"/>
                <a:cs typeface="Arial"/>
              </a:rPr>
              <a:t>dst</a:t>
            </a:r>
            <a:r>
              <a:rPr lang="en-US" sz="2000" dirty="0">
                <a:latin typeface="Arial"/>
                <a:cs typeface="Arial"/>
              </a:rPr>
              <a:t>→</a:t>
            </a:r>
            <a:endParaRPr lang="en-US" sz="2000" kern="0" dirty="0">
              <a:latin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370524" y="4565214"/>
            <a:ext cx="1745283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kern="0" dirty="0" err="1">
                <a:latin typeface="Arial"/>
                <a:cs typeface="Arial"/>
              </a:rPr>
              <a:t>src</a:t>
            </a:r>
            <a:r>
              <a:rPr lang="en-US" sz="2000" dirty="0">
                <a:latin typeface="Arial"/>
                <a:cs typeface="Arial"/>
              </a:rPr>
              <a:t>→ ∩ </a:t>
            </a:r>
            <a:r>
              <a:rPr lang="en-US" sz="2000" dirty="0" err="1">
                <a:latin typeface="Arial"/>
                <a:cs typeface="Arial"/>
              </a:rPr>
              <a:t>dst</a:t>
            </a:r>
            <a:r>
              <a:rPr lang="en-US" sz="2000" dirty="0">
                <a:latin typeface="Arial"/>
                <a:cs typeface="Arial"/>
              </a:rPr>
              <a:t>←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285013" y="4565214"/>
            <a:ext cx="1745283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kern="0" dirty="0" err="1">
                <a:latin typeface="Arial"/>
                <a:cs typeface="Arial"/>
              </a:rPr>
              <a:t>src</a:t>
            </a:r>
            <a:r>
              <a:rPr lang="en-US" sz="2000" dirty="0">
                <a:latin typeface="Arial"/>
                <a:cs typeface="Arial"/>
              </a:rPr>
              <a:t>← ∩ </a:t>
            </a:r>
            <a:r>
              <a:rPr lang="en-US" sz="2000" dirty="0" err="1">
                <a:latin typeface="Arial"/>
                <a:cs typeface="Arial"/>
              </a:rPr>
              <a:t>dst</a:t>
            </a:r>
            <a:r>
              <a:rPr lang="en-US" sz="2000" dirty="0">
                <a:latin typeface="Arial"/>
                <a:cs typeface="Arial"/>
              </a:rPr>
              <a:t>←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699189" y="3838552"/>
            <a:ext cx="172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Web-</a:t>
            </a:r>
            <a:r>
              <a:rPr lang="en-US" sz="2000" dirty="0" err="1"/>
              <a:t>BerkStan</a:t>
            </a:r>
            <a:endParaRPr lang="en-US" sz="2000" dirty="0"/>
          </a:p>
        </p:txBody>
      </p:sp>
      <p:sp>
        <p:nvSpPr>
          <p:cNvPr id="155" name="Rectangle 154"/>
          <p:cNvSpPr/>
          <p:nvPr/>
        </p:nvSpPr>
        <p:spPr>
          <a:xfrm>
            <a:off x="35106" y="5001648"/>
            <a:ext cx="9132478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kern="0" dirty="0" err="1">
                <a:latin typeface="Arial"/>
                <a:cs typeface="Arial"/>
              </a:rPr>
              <a:t>Graphflow</a:t>
            </a:r>
            <a:r>
              <a:rPr lang="en-US" sz="2200" kern="0" dirty="0">
                <a:latin typeface="Arial"/>
                <a:cs typeface="Arial"/>
              </a:rPr>
              <a:t> Optimizer: Minimize estimated </a:t>
            </a:r>
            <a:r>
              <a:rPr lang="en-US" sz="2200" i="1" kern="0" dirty="0">
                <a:solidFill>
                  <a:srgbClr val="FF0000"/>
                </a:solidFill>
                <a:latin typeface="Arial"/>
                <a:cs typeface="Arial"/>
              </a:rPr>
              <a:t>intersection cost (</a:t>
            </a:r>
            <a:r>
              <a:rPr lang="en-US" sz="2200" i="1" kern="0" dirty="0" err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2200" i="1" kern="0" dirty="0">
                <a:solidFill>
                  <a:srgbClr val="FF0000"/>
                </a:solidFill>
                <a:latin typeface="Arial"/>
                <a:cs typeface="Arial"/>
              </a:rPr>
              <a:t>-cost)</a:t>
            </a:r>
          </a:p>
          <a:p>
            <a:pPr algn="ctr">
              <a:lnSpc>
                <a:spcPct val="150000"/>
              </a:lnSpc>
            </a:pPr>
            <a:r>
              <a:rPr lang="en-US" sz="2200" kern="0" dirty="0">
                <a:latin typeface="Arial"/>
                <a:cs typeface="Arial"/>
              </a:rPr>
              <a:t>I-cost: ∑ (size-of-</a:t>
            </a:r>
            <a:r>
              <a:rPr lang="en-US" sz="2200" kern="0" dirty="0" err="1">
                <a:latin typeface="Arial"/>
                <a:cs typeface="Arial"/>
              </a:rPr>
              <a:t>adj</a:t>
            </a:r>
            <a:r>
              <a:rPr lang="en-US" sz="2200" kern="0" dirty="0">
                <a:latin typeface="Arial"/>
                <a:cs typeface="Arial"/>
              </a:rPr>
              <a:t>-lists-intersected-throughout-execution)</a:t>
            </a:r>
          </a:p>
          <a:p>
            <a:pPr algn="ctr">
              <a:lnSpc>
                <a:spcPct val="150000"/>
              </a:lnSpc>
            </a:pPr>
            <a:r>
              <a:rPr lang="en-US" sz="2200" kern="0" dirty="0">
                <a:latin typeface="Arial"/>
                <a:cs typeface="Arial"/>
              </a:rPr>
              <a:t>(estimate # partial matches &amp; </a:t>
            </a:r>
            <a:r>
              <a:rPr lang="en-US" sz="2200" kern="0" dirty="0" err="1">
                <a:latin typeface="Arial"/>
                <a:cs typeface="Arial"/>
              </a:rPr>
              <a:t>avg</a:t>
            </a:r>
            <a:r>
              <a:rPr lang="en-US" sz="2200" kern="0" dirty="0">
                <a:latin typeface="Arial"/>
                <a:cs typeface="Arial"/>
              </a:rPr>
              <a:t> </a:t>
            </a:r>
            <a:r>
              <a:rPr lang="en-US" sz="2200" kern="0" dirty="0" err="1">
                <a:latin typeface="Arial"/>
                <a:cs typeface="Arial"/>
              </a:rPr>
              <a:t>adj</a:t>
            </a:r>
            <a:r>
              <a:rPr lang="en-US" sz="2200" kern="0" dirty="0">
                <a:latin typeface="Arial"/>
                <a:cs typeface="Arial"/>
              </a:rPr>
              <a:t>-list sizes w/ </a:t>
            </a:r>
            <a:r>
              <a:rPr lang="en-US" sz="2200" kern="0" dirty="0">
                <a:solidFill>
                  <a:srgbClr val="FF0000"/>
                </a:solidFill>
                <a:latin typeface="Arial"/>
                <a:cs typeface="Arial"/>
              </a:rPr>
              <a:t>subgraph catalogue</a:t>
            </a:r>
            <a:r>
              <a:rPr lang="en-US" sz="2200" kern="0" dirty="0"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17182"/>
              </p:ext>
            </p:extLst>
          </p:nvPr>
        </p:nvGraphicFramePr>
        <p:xfrm>
          <a:off x="6091689" y="3058097"/>
          <a:ext cx="2936556" cy="767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 time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9" name="Picture 78">
            <a:extLst>
              <a:ext uri="{FF2B5EF4-FFF2-40B4-BE49-F238E27FC236}">
                <a16:creationId xmlns:a16="http://schemas.microsoft.com/office/drawing/2014/main" id="{F0F753EB-BA6C-8D42-8812-C54788AB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07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0" grpId="0"/>
      <p:bldP spid="101" grpId="0"/>
      <p:bldP spid="131" grpId="0"/>
      <p:bldP spid="132" grpId="0"/>
      <p:bldP spid="133" grpId="0"/>
      <p:bldP spid="140" grpId="0"/>
      <p:bldP spid="1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63268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I-cost Estimation Technique: Subgraph Catalogue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55133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14</a:t>
            </a:fld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0F753EB-BA6C-8D42-8812-C54788AB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D4A76D22-CE4D-1143-9C49-825C428123E2}"/>
              </a:ext>
            </a:extLst>
          </p:cNvPr>
          <p:cNvSpPr/>
          <p:nvPr/>
        </p:nvSpPr>
        <p:spPr>
          <a:xfrm>
            <a:off x="1004406" y="2745655"/>
            <a:ext cx="334597" cy="338667"/>
          </a:xfrm>
          <a:prstGeom prst="ellipse">
            <a:avLst/>
          </a:prstGeom>
          <a:ln w="2222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B843234-6B0C-E74C-95E5-78A9DD982AEC}"/>
              </a:ext>
            </a:extLst>
          </p:cNvPr>
          <p:cNvSpPr/>
          <p:nvPr/>
        </p:nvSpPr>
        <p:spPr>
          <a:xfrm>
            <a:off x="1785149" y="2745654"/>
            <a:ext cx="334597" cy="338667"/>
          </a:xfrm>
          <a:prstGeom prst="ellipse">
            <a:avLst/>
          </a:prstGeom>
          <a:ln w="2222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344BEAB-E94F-B34B-87CF-5E2A7D15466F}"/>
              </a:ext>
            </a:extLst>
          </p:cNvPr>
          <p:cNvCxnSpPr>
            <a:cxnSpLocks/>
            <a:stCxn id="78" idx="6"/>
            <a:endCxn id="85" idx="2"/>
          </p:cNvCxnSpPr>
          <p:nvPr/>
        </p:nvCxnSpPr>
        <p:spPr>
          <a:xfrm flipV="1">
            <a:off x="1339003" y="2914988"/>
            <a:ext cx="44614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78FC9-1949-4E48-B5E3-4053B42C4129}"/>
              </a:ext>
            </a:extLst>
          </p:cNvPr>
          <p:cNvGrpSpPr/>
          <p:nvPr/>
        </p:nvGrpSpPr>
        <p:grpSpPr>
          <a:xfrm>
            <a:off x="2651530" y="2745654"/>
            <a:ext cx="780743" cy="338667"/>
            <a:chOff x="2291311" y="2302306"/>
            <a:chExt cx="780743" cy="338667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A3079BF-BEC2-3446-809E-6179CC5F82CB}"/>
                </a:ext>
              </a:extLst>
            </p:cNvPr>
            <p:cNvSpPr/>
            <p:nvPr/>
          </p:nvSpPr>
          <p:spPr>
            <a:xfrm>
              <a:off x="2291311" y="2302306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11DC512-DEE4-DA4B-8E3B-6EDAB886D6E9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 flipV="1">
              <a:off x="2625908" y="2471639"/>
              <a:ext cx="44614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4776416-0442-3545-B318-8B1DB3589D74}"/>
              </a:ext>
            </a:extLst>
          </p:cNvPr>
          <p:cNvGrpSpPr/>
          <p:nvPr/>
        </p:nvGrpSpPr>
        <p:grpSpPr>
          <a:xfrm>
            <a:off x="2662584" y="3253654"/>
            <a:ext cx="780743" cy="338667"/>
            <a:chOff x="2291311" y="2302306"/>
            <a:chExt cx="780743" cy="33866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904E69-400B-E945-B340-EF36B16ABEEE}"/>
                </a:ext>
              </a:extLst>
            </p:cNvPr>
            <p:cNvSpPr/>
            <p:nvPr/>
          </p:nvSpPr>
          <p:spPr>
            <a:xfrm>
              <a:off x="2291311" y="2302306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680000A-B76F-924D-B373-A31577B33636}"/>
                </a:ext>
              </a:extLst>
            </p:cNvPr>
            <p:cNvCxnSpPr>
              <a:cxnSpLocks/>
              <a:stCxn id="94" idx="6"/>
            </p:cNvCxnSpPr>
            <p:nvPr/>
          </p:nvCxnSpPr>
          <p:spPr>
            <a:xfrm flipV="1">
              <a:off x="2625908" y="2471639"/>
              <a:ext cx="44614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087940-7742-594A-91DF-C4132DF08E5B}"/>
              </a:ext>
            </a:extLst>
          </p:cNvPr>
          <p:cNvGrpSpPr/>
          <p:nvPr/>
        </p:nvGrpSpPr>
        <p:grpSpPr>
          <a:xfrm>
            <a:off x="4107824" y="2617885"/>
            <a:ext cx="1115340" cy="983050"/>
            <a:chOff x="3747605" y="2174537"/>
            <a:chExt cx="1115340" cy="98305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2E16D4-0580-754F-AC14-187ADB71AEDE}"/>
                </a:ext>
              </a:extLst>
            </p:cNvPr>
            <p:cNvSpPr/>
            <p:nvPr/>
          </p:nvSpPr>
          <p:spPr>
            <a:xfrm>
              <a:off x="3747605" y="2818920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54836A2-1153-FE41-918A-93283818CF0D}"/>
                </a:ext>
              </a:extLst>
            </p:cNvPr>
            <p:cNvSpPr/>
            <p:nvPr/>
          </p:nvSpPr>
          <p:spPr>
            <a:xfrm>
              <a:off x="4528348" y="2818919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0824ADB-0BEF-6748-B74C-7A84B89B9F35}"/>
                </a:ext>
              </a:extLst>
            </p:cNvPr>
            <p:cNvCxnSpPr>
              <a:cxnSpLocks/>
              <a:stCxn id="96" idx="6"/>
              <a:endCxn id="97" idx="2"/>
            </p:cNvCxnSpPr>
            <p:nvPr/>
          </p:nvCxnSpPr>
          <p:spPr>
            <a:xfrm flipV="1">
              <a:off x="4082202" y="2988253"/>
              <a:ext cx="44614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6450670-A497-1E46-8A2B-921600752911}"/>
                </a:ext>
              </a:extLst>
            </p:cNvPr>
            <p:cNvSpPr/>
            <p:nvPr/>
          </p:nvSpPr>
          <p:spPr>
            <a:xfrm>
              <a:off x="4137976" y="2174537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6E53F62-07BC-1D45-A77F-4E08228677DA}"/>
                </a:ext>
              </a:extLst>
            </p:cNvPr>
            <p:cNvCxnSpPr>
              <a:cxnSpLocks/>
              <a:stCxn id="96" idx="0"/>
              <a:endCxn id="99" idx="3"/>
            </p:cNvCxnSpPr>
            <p:nvPr/>
          </p:nvCxnSpPr>
          <p:spPr>
            <a:xfrm flipV="1">
              <a:off x="3914904" y="2463607"/>
              <a:ext cx="272073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295B737-B6EC-214E-B76D-F40E7E1BD7F7}"/>
                </a:ext>
              </a:extLst>
            </p:cNvPr>
            <p:cNvCxnSpPr>
              <a:cxnSpLocks/>
              <a:stCxn id="97" idx="0"/>
              <a:endCxn id="99" idx="5"/>
            </p:cNvCxnSpPr>
            <p:nvPr/>
          </p:nvCxnSpPr>
          <p:spPr>
            <a:xfrm flipH="1" flipV="1">
              <a:off x="4423572" y="2463607"/>
              <a:ext cx="272075" cy="355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247E69D4-1331-6D45-B257-0EB6A6FF95EA}"/>
              </a:ext>
            </a:extLst>
          </p:cNvPr>
          <p:cNvSpPr/>
          <p:nvPr/>
        </p:nvSpPr>
        <p:spPr>
          <a:xfrm>
            <a:off x="1004406" y="3974430"/>
            <a:ext cx="334597" cy="338667"/>
          </a:xfrm>
          <a:prstGeom prst="ellipse">
            <a:avLst/>
          </a:prstGeom>
          <a:ln w="2222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98CA552-0159-AF4A-86C6-0DEB263AD2D7}"/>
              </a:ext>
            </a:extLst>
          </p:cNvPr>
          <p:cNvSpPr/>
          <p:nvPr/>
        </p:nvSpPr>
        <p:spPr>
          <a:xfrm>
            <a:off x="1785149" y="3974429"/>
            <a:ext cx="334597" cy="338667"/>
          </a:xfrm>
          <a:prstGeom prst="ellipse">
            <a:avLst/>
          </a:prstGeom>
          <a:ln w="2222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796FA8D-04C2-584F-80AE-77D9242AB28A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339003" y="4143763"/>
            <a:ext cx="44614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47EE473-F5CC-BB4D-91F4-54353A31242C}"/>
              </a:ext>
            </a:extLst>
          </p:cNvPr>
          <p:cNvGrpSpPr/>
          <p:nvPr/>
        </p:nvGrpSpPr>
        <p:grpSpPr>
          <a:xfrm>
            <a:off x="2651530" y="3974429"/>
            <a:ext cx="780743" cy="338667"/>
            <a:chOff x="2291311" y="2302306"/>
            <a:chExt cx="780743" cy="33866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DF04381-6B5B-714C-A121-C036E907F8C1}"/>
                </a:ext>
              </a:extLst>
            </p:cNvPr>
            <p:cNvSpPr/>
            <p:nvPr/>
          </p:nvSpPr>
          <p:spPr>
            <a:xfrm>
              <a:off x="2291311" y="2302306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052BEB5-F681-7D46-80D2-2D25E6E1C2C5}"/>
                </a:ext>
              </a:extLst>
            </p:cNvPr>
            <p:cNvCxnSpPr>
              <a:cxnSpLocks/>
              <a:stCxn id="117" idx="6"/>
            </p:cNvCxnSpPr>
            <p:nvPr/>
          </p:nvCxnSpPr>
          <p:spPr>
            <a:xfrm flipV="1">
              <a:off x="2625908" y="2471639"/>
              <a:ext cx="44614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2ADA893-167F-694B-AD87-7FCDEC3CF0D3}"/>
              </a:ext>
            </a:extLst>
          </p:cNvPr>
          <p:cNvGrpSpPr/>
          <p:nvPr/>
        </p:nvGrpSpPr>
        <p:grpSpPr>
          <a:xfrm>
            <a:off x="2662584" y="4482429"/>
            <a:ext cx="780743" cy="338667"/>
            <a:chOff x="2291311" y="2302306"/>
            <a:chExt cx="780743" cy="33866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923F353-6740-D44D-8C36-792C7A07839C}"/>
                </a:ext>
              </a:extLst>
            </p:cNvPr>
            <p:cNvSpPr/>
            <p:nvPr/>
          </p:nvSpPr>
          <p:spPr>
            <a:xfrm>
              <a:off x="2291311" y="2302306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F423E96-709F-1E47-832C-9D3BAF9AC6AC}"/>
                </a:ext>
              </a:extLst>
            </p:cNvPr>
            <p:cNvCxnSpPr>
              <a:cxnSpLocks/>
              <a:stCxn id="125" idx="6"/>
            </p:cNvCxnSpPr>
            <p:nvPr/>
          </p:nvCxnSpPr>
          <p:spPr>
            <a:xfrm flipV="1">
              <a:off x="2625908" y="2471639"/>
              <a:ext cx="44614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3AD5E7-8D71-1A4B-9C21-A9F704DF04B4}"/>
              </a:ext>
            </a:extLst>
          </p:cNvPr>
          <p:cNvGrpSpPr/>
          <p:nvPr/>
        </p:nvGrpSpPr>
        <p:grpSpPr>
          <a:xfrm>
            <a:off x="4107824" y="3846660"/>
            <a:ext cx="1115340" cy="983050"/>
            <a:chOff x="3747605" y="3403312"/>
            <a:chExt cx="1115340" cy="98305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0F988E1-F8FA-7B46-BB07-C9CAF9A4B486}"/>
                </a:ext>
              </a:extLst>
            </p:cNvPr>
            <p:cNvSpPr/>
            <p:nvPr/>
          </p:nvSpPr>
          <p:spPr>
            <a:xfrm>
              <a:off x="3747605" y="4047695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81D28CD-49AB-F04C-9A9A-A33A70B10149}"/>
                </a:ext>
              </a:extLst>
            </p:cNvPr>
            <p:cNvSpPr/>
            <p:nvPr/>
          </p:nvSpPr>
          <p:spPr>
            <a:xfrm>
              <a:off x="4528348" y="4047694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CF81A49-31EA-2343-AEAA-4ABC7E234584}"/>
                </a:ext>
              </a:extLst>
            </p:cNvPr>
            <p:cNvCxnSpPr>
              <a:cxnSpLocks/>
              <a:stCxn id="128" idx="6"/>
              <a:endCxn id="129" idx="2"/>
            </p:cNvCxnSpPr>
            <p:nvPr/>
          </p:nvCxnSpPr>
          <p:spPr>
            <a:xfrm flipV="1">
              <a:off x="4082202" y="4217028"/>
              <a:ext cx="44614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7D6A9A5-92DB-A144-A326-A48958FFF2FF}"/>
                </a:ext>
              </a:extLst>
            </p:cNvPr>
            <p:cNvSpPr/>
            <p:nvPr/>
          </p:nvSpPr>
          <p:spPr>
            <a:xfrm>
              <a:off x="4137976" y="3403312"/>
              <a:ext cx="334597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80D5248-EA3E-F243-A6E3-B42320AA9557}"/>
                </a:ext>
              </a:extLst>
            </p:cNvPr>
            <p:cNvCxnSpPr>
              <a:cxnSpLocks/>
              <a:stCxn id="128" idx="0"/>
              <a:endCxn id="134" idx="3"/>
            </p:cNvCxnSpPr>
            <p:nvPr/>
          </p:nvCxnSpPr>
          <p:spPr>
            <a:xfrm flipV="1">
              <a:off x="3914904" y="3692382"/>
              <a:ext cx="272073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5566F2C-45B1-7F48-9453-56120D993B03}"/>
                </a:ext>
              </a:extLst>
            </p:cNvPr>
            <p:cNvCxnSpPr>
              <a:cxnSpLocks/>
              <a:stCxn id="129" idx="0"/>
              <a:endCxn id="134" idx="5"/>
            </p:cNvCxnSpPr>
            <p:nvPr/>
          </p:nvCxnSpPr>
          <p:spPr>
            <a:xfrm flipH="1" flipV="1">
              <a:off x="4423572" y="3692382"/>
              <a:ext cx="272075" cy="3553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27B7973F-633E-2B4C-AA98-2DB744193B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4759" y="1681048"/>
          <a:ext cx="7482654" cy="3704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432">
                  <a:extLst>
                    <a:ext uri="{9D8B030D-6E8A-4147-A177-3AD203B41FA5}">
                      <a16:colId xmlns:a16="http://schemas.microsoft.com/office/drawing/2014/main" val="945369301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614622817"/>
                    </a:ext>
                  </a:extLst>
                </a:gridCol>
                <a:gridCol w="2064328">
                  <a:extLst>
                    <a:ext uri="{9D8B030D-6E8A-4147-A177-3AD203B41FA5}">
                      <a16:colId xmlns:a16="http://schemas.microsoft.com/office/drawing/2014/main" val="1983640634"/>
                    </a:ext>
                  </a:extLst>
                </a:gridCol>
                <a:gridCol w="982917">
                  <a:extLst>
                    <a:ext uri="{9D8B030D-6E8A-4147-A177-3AD203B41FA5}">
                      <a16:colId xmlns:a16="http://schemas.microsoft.com/office/drawing/2014/main" val="1635151863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109873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/>
                        <a:t>Adj. Lists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/>
                        <a:t>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 err="1"/>
                        <a:t>i</a:t>
                      </a:r>
                      <a:r>
                        <a:rPr lang="en-US" sz="2600" u="sng" dirty="0"/>
                        <a:t>-cost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/>
                        <a:t>selectivity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43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914043"/>
                  </a:ext>
                </a:extLst>
              </a:tr>
              <a:tr h="11585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916779"/>
                  </a:ext>
                </a:extLst>
              </a:tr>
              <a:tr h="131618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38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50529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07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63268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Q1: Ordering QVOs: Adaptive Orders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3" y="622621"/>
            <a:ext cx="9132478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600" kern="0" dirty="0">
                <a:latin typeface="Arial"/>
                <a:cs typeface="Arial"/>
              </a:rPr>
              <a:t>Picking a fixed QVO may be suboptimal.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76720" y="1331838"/>
            <a:ext cx="8623224" cy="1326883"/>
            <a:chOff x="276720" y="1331835"/>
            <a:chExt cx="8623224" cy="1326883"/>
          </a:xfrm>
        </p:grpSpPr>
        <p:sp>
          <p:nvSpPr>
            <p:cNvPr id="14" name="TextBox 13"/>
            <p:cNvSpPr txBox="1"/>
            <p:nvPr/>
          </p:nvSpPr>
          <p:spPr>
            <a:xfrm>
              <a:off x="5291780" y="1616163"/>
              <a:ext cx="7903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3000" dirty="0"/>
                <a:t>…</a:t>
              </a:r>
              <a:endParaRPr lang="en-US" sz="30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655371" y="1331835"/>
              <a:ext cx="2244573" cy="1326883"/>
              <a:chOff x="3681001" y="2772084"/>
              <a:chExt cx="2244573" cy="13268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681001" y="3486319"/>
                <a:ext cx="626759" cy="612648"/>
                <a:chOff x="3640715" y="3579697"/>
                <a:chExt cx="626759" cy="612648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3654826" y="3579697"/>
                  <a:ext cx="612648" cy="612648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640715" y="3703788"/>
                  <a:ext cx="6106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3n-2</a:t>
                  </a: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496963" y="2772084"/>
                <a:ext cx="612648" cy="612648"/>
                <a:chOff x="3654826" y="3579697"/>
                <a:chExt cx="612648" cy="612648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3654826" y="3579697"/>
                  <a:ext cx="612648" cy="612648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3734547" y="3703788"/>
                  <a:ext cx="4229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3n</a:t>
                  </a: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298815" y="3486319"/>
                <a:ext cx="626759" cy="612648"/>
                <a:chOff x="3640715" y="3579697"/>
                <a:chExt cx="626759" cy="612648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3654826" y="3579697"/>
                  <a:ext cx="612648" cy="612648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640715" y="3703788"/>
                  <a:ext cx="6106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3n-1</a:t>
                  </a:r>
                </a:p>
              </p:txBody>
            </p:sp>
          </p:grpSp>
          <p:cxnSp>
            <p:nvCxnSpPr>
              <p:cNvPr id="173" name="Straight Arrow Connector 172"/>
              <p:cNvCxnSpPr>
                <a:stCxn id="166" idx="6"/>
                <a:endCxn id="171" idx="2"/>
              </p:cNvCxnSpPr>
              <p:nvPr/>
            </p:nvCxnSpPr>
            <p:spPr>
              <a:xfrm>
                <a:off x="4307760" y="3792643"/>
                <a:ext cx="100516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66" idx="7"/>
                <a:endCxn id="168" idx="3"/>
              </p:cNvCxnSpPr>
              <p:nvPr/>
            </p:nvCxnSpPr>
            <p:spPr>
              <a:xfrm flipV="1">
                <a:off x="4218040" y="3295012"/>
                <a:ext cx="368643" cy="281027"/>
              </a:xfrm>
              <a:prstGeom prst="straightConnector1">
                <a:avLst/>
              </a:prstGeom>
              <a:ln w="22225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71" idx="1"/>
                <a:endCxn id="168" idx="5"/>
              </p:cNvCxnSpPr>
              <p:nvPr/>
            </p:nvCxnSpPr>
            <p:spPr>
              <a:xfrm flipH="1" flipV="1">
                <a:off x="5019891" y="3295012"/>
                <a:ext cx="382755" cy="281027"/>
              </a:xfrm>
              <a:prstGeom prst="straightConnector1">
                <a:avLst/>
              </a:prstGeom>
              <a:ln w="22225">
                <a:solidFill>
                  <a:srgbClr val="FF66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276720" y="1331835"/>
              <a:ext cx="2230462" cy="1326883"/>
              <a:chOff x="3695112" y="2772084"/>
              <a:chExt cx="2230462" cy="1326883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3695112" y="3486319"/>
                <a:ext cx="612648" cy="612648"/>
                <a:chOff x="3654826" y="3579697"/>
                <a:chExt cx="612648" cy="612648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3654826" y="3579697"/>
                  <a:ext cx="612648" cy="612648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3795185" y="3703788"/>
                  <a:ext cx="301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4496963" y="2772084"/>
                <a:ext cx="612648" cy="612648"/>
                <a:chOff x="3654826" y="3579697"/>
                <a:chExt cx="612648" cy="612648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3654826" y="3579697"/>
                  <a:ext cx="612648" cy="612648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795185" y="3703788"/>
                  <a:ext cx="301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5312926" y="3486319"/>
                <a:ext cx="612648" cy="612648"/>
                <a:chOff x="3654826" y="3579697"/>
                <a:chExt cx="612648" cy="612648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3654826" y="3579697"/>
                  <a:ext cx="612648" cy="612648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795185" y="3703788"/>
                  <a:ext cx="301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cxnSp>
            <p:nvCxnSpPr>
              <p:cNvPr id="180" name="Straight Arrow Connector 179"/>
              <p:cNvCxnSpPr>
                <a:stCxn id="187" idx="6"/>
                <a:endCxn id="183" idx="2"/>
              </p:cNvCxnSpPr>
              <p:nvPr/>
            </p:nvCxnSpPr>
            <p:spPr>
              <a:xfrm>
                <a:off x="4307760" y="3792643"/>
                <a:ext cx="100516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87" idx="7"/>
                <a:endCxn id="185" idx="3"/>
              </p:cNvCxnSpPr>
              <p:nvPr/>
            </p:nvCxnSpPr>
            <p:spPr>
              <a:xfrm flipV="1">
                <a:off x="4218040" y="3295012"/>
                <a:ext cx="368643" cy="281027"/>
              </a:xfrm>
              <a:prstGeom prst="straightConnector1">
                <a:avLst/>
              </a:prstGeom>
              <a:ln w="22225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83" idx="1"/>
                <a:endCxn id="185" idx="5"/>
              </p:cNvCxnSpPr>
              <p:nvPr/>
            </p:nvCxnSpPr>
            <p:spPr>
              <a:xfrm flipH="1" flipV="1">
                <a:off x="5019891" y="3295012"/>
                <a:ext cx="382755" cy="281027"/>
              </a:xfrm>
              <a:prstGeom prst="straightConnector1">
                <a:avLst/>
              </a:prstGeom>
              <a:ln w="22225">
                <a:solidFill>
                  <a:srgbClr val="FF66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2678748" y="1331835"/>
              <a:ext cx="2230462" cy="1326883"/>
              <a:chOff x="3695112" y="2772084"/>
              <a:chExt cx="2230462" cy="1326883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3695112" y="3486319"/>
                <a:ext cx="612648" cy="612648"/>
                <a:chOff x="3654826" y="3579697"/>
                <a:chExt cx="612648" cy="612648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3654826" y="3579697"/>
                  <a:ext cx="612648" cy="612648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3795185" y="3703788"/>
                  <a:ext cx="301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4496963" y="2772084"/>
                <a:ext cx="612648" cy="612648"/>
                <a:chOff x="3654826" y="3579697"/>
                <a:chExt cx="612648" cy="612648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3654826" y="3579697"/>
                  <a:ext cx="612648" cy="612648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795185" y="3703788"/>
                  <a:ext cx="301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5312926" y="3486319"/>
                <a:ext cx="612648" cy="612648"/>
                <a:chOff x="3654826" y="3579697"/>
                <a:chExt cx="612648" cy="612648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3654826" y="3579697"/>
                  <a:ext cx="612648" cy="612648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795185" y="3703788"/>
                  <a:ext cx="301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</p:grpSp>
          <p:cxnSp>
            <p:nvCxnSpPr>
              <p:cNvPr id="193" name="Straight Arrow Connector 192"/>
              <p:cNvCxnSpPr>
                <a:stCxn id="200" idx="6"/>
                <a:endCxn id="196" idx="2"/>
              </p:cNvCxnSpPr>
              <p:nvPr/>
            </p:nvCxnSpPr>
            <p:spPr>
              <a:xfrm>
                <a:off x="4307760" y="3792643"/>
                <a:ext cx="100516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200" idx="7"/>
                <a:endCxn id="198" idx="3"/>
              </p:cNvCxnSpPr>
              <p:nvPr/>
            </p:nvCxnSpPr>
            <p:spPr>
              <a:xfrm flipV="1">
                <a:off x="4218040" y="3295012"/>
                <a:ext cx="368643" cy="281027"/>
              </a:xfrm>
              <a:prstGeom prst="straightConnector1">
                <a:avLst/>
              </a:prstGeom>
              <a:ln w="22225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96" idx="1"/>
                <a:endCxn id="198" idx="5"/>
              </p:cNvCxnSpPr>
              <p:nvPr/>
            </p:nvCxnSpPr>
            <p:spPr>
              <a:xfrm flipH="1" flipV="1">
                <a:off x="5019891" y="3295012"/>
                <a:ext cx="382755" cy="281027"/>
              </a:xfrm>
              <a:prstGeom prst="straightConnector1">
                <a:avLst/>
              </a:prstGeom>
              <a:ln w="22225">
                <a:solidFill>
                  <a:srgbClr val="FF66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5461125" y="4407110"/>
            <a:ext cx="563034" cy="874574"/>
            <a:chOff x="2693547" y="5120128"/>
            <a:chExt cx="1031688" cy="874574"/>
          </a:xfrm>
        </p:grpSpPr>
        <p:cxnSp>
          <p:nvCxnSpPr>
            <p:cNvPr id="202" name="Straight Arrow Connector 201"/>
            <p:cNvCxnSpPr/>
            <p:nvPr/>
          </p:nvCxnSpPr>
          <p:spPr>
            <a:xfrm>
              <a:off x="2706808" y="5120128"/>
              <a:ext cx="100516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2707658" y="5557414"/>
              <a:ext cx="1003466" cy="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2693547" y="5994701"/>
              <a:ext cx="1031688" cy="1"/>
            </a:xfrm>
            <a:prstGeom prst="straightConnector1">
              <a:avLst/>
            </a:prstGeom>
            <a:ln w="22225">
              <a:solidFill>
                <a:srgbClr val="FF66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81802"/>
              </p:ext>
            </p:extLst>
          </p:nvPr>
        </p:nvGraphicFramePr>
        <p:xfrm>
          <a:off x="5211300" y="3840560"/>
          <a:ext cx="2851014" cy="1955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95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800000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800000"/>
                          </a:solidFill>
                        </a:rPr>
                        <a:t>3n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800000"/>
                          </a:solidFill>
                        </a:rPr>
                        <a:t>3n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170611" y="2792879"/>
            <a:ext cx="2139019" cy="3841337"/>
            <a:chOff x="170608" y="2792873"/>
            <a:chExt cx="2139019" cy="3841337"/>
          </a:xfrm>
        </p:grpSpPr>
        <p:grpSp>
          <p:nvGrpSpPr>
            <p:cNvPr id="76" name="Group 75"/>
            <p:cNvGrpSpPr/>
            <p:nvPr/>
          </p:nvGrpSpPr>
          <p:grpSpPr>
            <a:xfrm>
              <a:off x="214462" y="3235316"/>
              <a:ext cx="2062484" cy="3382794"/>
              <a:chOff x="6705016" y="2577494"/>
              <a:chExt cx="2062484" cy="338279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6705016" y="2577494"/>
                <a:ext cx="2062484" cy="959871"/>
                <a:chOff x="6705016" y="2645085"/>
                <a:chExt cx="2062484" cy="959871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6798387" y="2670341"/>
                  <a:ext cx="1886042" cy="920504"/>
                  <a:chOff x="842658" y="3257138"/>
                  <a:chExt cx="1886042" cy="920504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842658" y="3548056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a</a:t>
                    </a:r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1623401" y="3257138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b</a:t>
                    </a:r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1625316" y="3838975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c</a:t>
                    </a:r>
                  </a:p>
                </p:txBody>
              </p:sp>
              <p:cxnSp>
                <p:nvCxnSpPr>
                  <p:cNvPr id="124" name="Straight Arrow Connector 123"/>
                  <p:cNvCxnSpPr>
                    <a:stCxn id="116" idx="7"/>
                    <a:endCxn id="117" idx="2"/>
                  </p:cNvCxnSpPr>
                  <p:nvPr/>
                </p:nvCxnSpPr>
                <p:spPr>
                  <a:xfrm flipV="1">
                    <a:off x="1119683" y="3426472"/>
                    <a:ext cx="503718" cy="17118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Arrow Connector 124"/>
                  <p:cNvCxnSpPr>
                    <a:stCxn id="116" idx="5"/>
                    <a:endCxn id="121" idx="2"/>
                  </p:cNvCxnSpPr>
                  <p:nvPr/>
                </p:nvCxnSpPr>
                <p:spPr>
                  <a:xfrm>
                    <a:off x="1119683" y="3837126"/>
                    <a:ext cx="505633" cy="17118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/>
                  <p:cNvCxnSpPr>
                    <a:stCxn id="121" idx="0"/>
                    <a:endCxn id="117" idx="4"/>
                  </p:cNvCxnSpPr>
                  <p:nvPr/>
                </p:nvCxnSpPr>
                <p:spPr>
                  <a:xfrm flipH="1" flipV="1">
                    <a:off x="1785679" y="3595805"/>
                    <a:ext cx="1915" cy="24317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Oval 127"/>
                  <p:cNvSpPr/>
                  <p:nvPr/>
                </p:nvSpPr>
                <p:spPr>
                  <a:xfrm>
                    <a:off x="2404145" y="3548056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d</a:t>
                    </a:r>
                  </a:p>
                </p:txBody>
              </p:sp>
              <p:cxnSp>
                <p:nvCxnSpPr>
                  <p:cNvPr id="129" name="Straight Arrow Connector 128"/>
                  <p:cNvCxnSpPr>
                    <a:stCxn id="117" idx="6"/>
                    <a:endCxn id="128" idx="1"/>
                  </p:cNvCxnSpPr>
                  <p:nvPr/>
                </p:nvCxnSpPr>
                <p:spPr>
                  <a:xfrm>
                    <a:off x="1947956" y="3426472"/>
                    <a:ext cx="503719" cy="17118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/>
                  <p:cNvCxnSpPr>
                    <a:stCxn id="121" idx="6"/>
                    <a:endCxn id="128" idx="3"/>
                  </p:cNvCxnSpPr>
                  <p:nvPr/>
                </p:nvCxnSpPr>
                <p:spPr>
                  <a:xfrm flipV="1">
                    <a:off x="1949871" y="3837126"/>
                    <a:ext cx="501804" cy="17118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5" name="Rectangle 114"/>
                <p:cNvSpPr/>
                <p:nvPr/>
              </p:nvSpPr>
              <p:spPr>
                <a:xfrm>
                  <a:off x="6705016" y="2645085"/>
                  <a:ext cx="2062484" cy="9598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085942" y="3842572"/>
                <a:ext cx="1299555" cy="945760"/>
                <a:chOff x="1441628" y="3090772"/>
                <a:chExt cx="1299555" cy="945760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1552814" y="3116028"/>
                  <a:ext cx="1105299" cy="920504"/>
                  <a:chOff x="1623401" y="3116028"/>
                  <a:chExt cx="1105299" cy="920504"/>
                </a:xfrm>
              </p:grpSpPr>
              <p:sp>
                <p:nvSpPr>
                  <p:cNvPr id="97" name="Oval 96"/>
                  <p:cNvSpPr/>
                  <p:nvPr/>
                </p:nvSpPr>
                <p:spPr>
                  <a:xfrm>
                    <a:off x="1623401" y="3116028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b</a:t>
                    </a:r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1625316" y="3697865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c</a:t>
                    </a:r>
                  </a:p>
                </p:txBody>
              </p:sp>
              <p:cxnSp>
                <p:nvCxnSpPr>
                  <p:cNvPr id="99" name="Straight Arrow Connector 98"/>
                  <p:cNvCxnSpPr>
                    <a:stCxn id="98" idx="0"/>
                    <a:endCxn id="97" idx="4"/>
                  </p:cNvCxnSpPr>
                  <p:nvPr/>
                </p:nvCxnSpPr>
                <p:spPr>
                  <a:xfrm flipH="1" flipV="1">
                    <a:off x="1785679" y="3454695"/>
                    <a:ext cx="1915" cy="24317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Oval 99"/>
                  <p:cNvSpPr/>
                  <p:nvPr/>
                </p:nvSpPr>
                <p:spPr>
                  <a:xfrm>
                    <a:off x="2404145" y="3406946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d</a:t>
                    </a:r>
                  </a:p>
                </p:txBody>
              </p:sp>
              <p:cxnSp>
                <p:nvCxnSpPr>
                  <p:cNvPr id="112" name="Straight Arrow Connector 111"/>
                  <p:cNvCxnSpPr>
                    <a:stCxn id="97" idx="6"/>
                    <a:endCxn id="100" idx="1"/>
                  </p:cNvCxnSpPr>
                  <p:nvPr/>
                </p:nvCxnSpPr>
                <p:spPr>
                  <a:xfrm>
                    <a:off x="1947956" y="3285362"/>
                    <a:ext cx="503719" cy="17118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>
                    <a:stCxn id="98" idx="6"/>
                    <a:endCxn id="100" idx="3"/>
                  </p:cNvCxnSpPr>
                  <p:nvPr/>
                </p:nvCxnSpPr>
                <p:spPr>
                  <a:xfrm flipV="1">
                    <a:off x="1949871" y="3696016"/>
                    <a:ext cx="501804" cy="17118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Rectangle 95"/>
                <p:cNvSpPr/>
                <p:nvPr/>
              </p:nvSpPr>
              <p:spPr>
                <a:xfrm>
                  <a:off x="1441628" y="3090772"/>
                  <a:ext cx="1299555" cy="94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7046188" y="5079427"/>
                <a:ext cx="1379063" cy="880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cxnSp>
            <p:nvCxnSpPr>
              <p:cNvPr id="87" name="Straight Connector 86"/>
              <p:cNvCxnSpPr>
                <a:stCxn id="115" idx="2"/>
                <a:endCxn id="96" idx="0"/>
              </p:cNvCxnSpPr>
              <p:nvPr/>
            </p:nvCxnSpPr>
            <p:spPr>
              <a:xfrm flipH="1">
                <a:off x="7735720" y="3537365"/>
                <a:ext cx="538" cy="305207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91" idx="0"/>
              </p:cNvCxnSpPr>
              <p:nvPr/>
            </p:nvCxnSpPr>
            <p:spPr>
              <a:xfrm>
                <a:off x="7735720" y="4788332"/>
                <a:ext cx="0" cy="29109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170608" y="2792873"/>
              <a:ext cx="2139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800000"/>
                  </a:solidFill>
                  <a:latin typeface="Arial"/>
                  <a:cs typeface="Arial"/>
                </a:rPr>
                <a:t>P1: QVO: </a:t>
              </a:r>
              <a:r>
                <a:rPr lang="en-US" sz="2000" dirty="0" err="1">
                  <a:solidFill>
                    <a:srgbClr val="800000"/>
                  </a:solidFill>
                  <a:latin typeface="Arial"/>
                  <a:cs typeface="Arial"/>
                </a:rPr>
                <a:t>b,c,d,a</a:t>
              </a:r>
              <a:endParaRPr lang="en-US" sz="2000" dirty="0">
                <a:solidFill>
                  <a:srgbClr val="800000"/>
                </a:solidFill>
                <a:latin typeface="Arial"/>
                <a:cs typeface="Arial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1076568" y="5713706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1078483" y="6295543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210" name="Straight Arrow Connector 209"/>
            <p:cNvCxnSpPr>
              <a:stCxn id="209" idx="0"/>
              <a:endCxn id="208" idx="4"/>
            </p:cNvCxnSpPr>
            <p:nvPr/>
          </p:nvCxnSpPr>
          <p:spPr>
            <a:xfrm flipH="1" flipV="1">
              <a:off x="1238846" y="6052373"/>
              <a:ext cx="1915" cy="2431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ounded Rectangle 210"/>
          <p:cNvSpPr/>
          <p:nvPr/>
        </p:nvSpPr>
        <p:spPr>
          <a:xfrm>
            <a:off x="7266861" y="4229808"/>
            <a:ext cx="774616" cy="39929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6527805" y="4624323"/>
            <a:ext cx="672652" cy="35989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6527805" y="5014728"/>
            <a:ext cx="672652" cy="35989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429212" y="2818280"/>
            <a:ext cx="2139019" cy="3841337"/>
            <a:chOff x="2429209" y="2818274"/>
            <a:chExt cx="2139019" cy="3841337"/>
          </a:xfrm>
        </p:grpSpPr>
        <p:grpSp>
          <p:nvGrpSpPr>
            <p:cNvPr id="214" name="Group 213"/>
            <p:cNvGrpSpPr/>
            <p:nvPr/>
          </p:nvGrpSpPr>
          <p:grpSpPr>
            <a:xfrm>
              <a:off x="2473063" y="3260717"/>
              <a:ext cx="2062484" cy="3382794"/>
              <a:chOff x="6705016" y="2577494"/>
              <a:chExt cx="2062484" cy="3382794"/>
            </a:xfrm>
          </p:grpSpPr>
          <p:grpSp>
            <p:nvGrpSpPr>
              <p:cNvPr id="215" name="Group 214"/>
              <p:cNvGrpSpPr/>
              <p:nvPr/>
            </p:nvGrpSpPr>
            <p:grpSpPr>
              <a:xfrm>
                <a:off x="6705016" y="2577494"/>
                <a:ext cx="2062484" cy="959871"/>
                <a:chOff x="6705016" y="2645085"/>
                <a:chExt cx="2062484" cy="959871"/>
              </a:xfrm>
            </p:grpSpPr>
            <p:grpSp>
              <p:nvGrpSpPr>
                <p:cNvPr id="228" name="Group 227"/>
                <p:cNvGrpSpPr/>
                <p:nvPr/>
              </p:nvGrpSpPr>
              <p:grpSpPr>
                <a:xfrm>
                  <a:off x="6798387" y="2670341"/>
                  <a:ext cx="1886042" cy="920504"/>
                  <a:chOff x="842658" y="3257138"/>
                  <a:chExt cx="1886042" cy="920504"/>
                </a:xfrm>
              </p:grpSpPr>
              <p:sp>
                <p:nvSpPr>
                  <p:cNvPr id="230" name="Oval 229"/>
                  <p:cNvSpPr/>
                  <p:nvPr/>
                </p:nvSpPr>
                <p:spPr>
                  <a:xfrm>
                    <a:off x="842658" y="3548056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a</a:t>
                    </a:r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1623401" y="3257138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b</a:t>
                    </a:r>
                  </a:p>
                </p:txBody>
              </p:sp>
              <p:sp>
                <p:nvSpPr>
                  <p:cNvPr id="232" name="Oval 231"/>
                  <p:cNvSpPr/>
                  <p:nvPr/>
                </p:nvSpPr>
                <p:spPr>
                  <a:xfrm>
                    <a:off x="1625316" y="3838975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c</a:t>
                    </a:r>
                  </a:p>
                </p:txBody>
              </p:sp>
              <p:cxnSp>
                <p:nvCxnSpPr>
                  <p:cNvPr id="233" name="Straight Arrow Connector 232"/>
                  <p:cNvCxnSpPr>
                    <a:stCxn id="230" idx="7"/>
                    <a:endCxn id="231" idx="2"/>
                  </p:cNvCxnSpPr>
                  <p:nvPr/>
                </p:nvCxnSpPr>
                <p:spPr>
                  <a:xfrm flipV="1">
                    <a:off x="1119683" y="3426472"/>
                    <a:ext cx="503718" cy="17118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Arrow Connector 233"/>
                  <p:cNvCxnSpPr>
                    <a:stCxn id="230" idx="5"/>
                    <a:endCxn id="232" idx="2"/>
                  </p:cNvCxnSpPr>
                  <p:nvPr/>
                </p:nvCxnSpPr>
                <p:spPr>
                  <a:xfrm>
                    <a:off x="1119683" y="3837126"/>
                    <a:ext cx="505633" cy="17118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Arrow Connector 234"/>
                  <p:cNvCxnSpPr>
                    <a:stCxn id="232" idx="0"/>
                    <a:endCxn id="231" idx="4"/>
                  </p:cNvCxnSpPr>
                  <p:nvPr/>
                </p:nvCxnSpPr>
                <p:spPr>
                  <a:xfrm flipH="1" flipV="1">
                    <a:off x="1785679" y="3595805"/>
                    <a:ext cx="1915" cy="24317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Oval 235"/>
                  <p:cNvSpPr/>
                  <p:nvPr/>
                </p:nvSpPr>
                <p:spPr>
                  <a:xfrm>
                    <a:off x="2404145" y="3548056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d</a:t>
                    </a:r>
                  </a:p>
                </p:txBody>
              </p:sp>
              <p:cxnSp>
                <p:nvCxnSpPr>
                  <p:cNvPr id="237" name="Straight Arrow Connector 236"/>
                  <p:cNvCxnSpPr>
                    <a:stCxn id="231" idx="6"/>
                    <a:endCxn id="236" idx="1"/>
                  </p:cNvCxnSpPr>
                  <p:nvPr/>
                </p:nvCxnSpPr>
                <p:spPr>
                  <a:xfrm>
                    <a:off x="1947956" y="3426472"/>
                    <a:ext cx="503719" cy="17118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Arrow Connector 237"/>
                  <p:cNvCxnSpPr>
                    <a:stCxn id="232" idx="6"/>
                    <a:endCxn id="236" idx="3"/>
                  </p:cNvCxnSpPr>
                  <p:nvPr/>
                </p:nvCxnSpPr>
                <p:spPr>
                  <a:xfrm flipV="1">
                    <a:off x="1949871" y="3837126"/>
                    <a:ext cx="501804" cy="17118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9" name="Rectangle 228"/>
                <p:cNvSpPr/>
                <p:nvPr/>
              </p:nvSpPr>
              <p:spPr>
                <a:xfrm>
                  <a:off x="6705016" y="2645085"/>
                  <a:ext cx="2062484" cy="9598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7085942" y="3842572"/>
                <a:ext cx="1299555" cy="945760"/>
                <a:chOff x="1441628" y="3090772"/>
                <a:chExt cx="1299555" cy="945760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1464301" y="3116028"/>
                  <a:ext cx="1176977" cy="920504"/>
                  <a:chOff x="1534888" y="3116028"/>
                  <a:chExt cx="1176977" cy="920504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2385395" y="3116028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b</a:t>
                    </a:r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2387310" y="3697865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c</a:t>
                    </a:r>
                  </a:p>
                </p:txBody>
              </p:sp>
              <p:cxnSp>
                <p:nvCxnSpPr>
                  <p:cNvPr id="224" name="Straight Arrow Connector 223"/>
                  <p:cNvCxnSpPr>
                    <a:stCxn id="223" idx="0"/>
                    <a:endCxn id="222" idx="4"/>
                  </p:cNvCxnSpPr>
                  <p:nvPr/>
                </p:nvCxnSpPr>
                <p:spPr>
                  <a:xfrm flipH="1" flipV="1">
                    <a:off x="2547673" y="3454695"/>
                    <a:ext cx="1915" cy="24317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Oval 224"/>
                  <p:cNvSpPr/>
                  <p:nvPr/>
                </p:nvSpPr>
                <p:spPr>
                  <a:xfrm>
                    <a:off x="1534888" y="3406946"/>
                    <a:ext cx="324555" cy="338667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rPr>
                      <a:t>a</a:t>
                    </a:r>
                  </a:p>
                </p:txBody>
              </p:sp>
              <p:cxnSp>
                <p:nvCxnSpPr>
                  <p:cNvPr id="226" name="Straight Arrow Connector 225"/>
                  <p:cNvCxnSpPr>
                    <a:stCxn id="222" idx="2"/>
                    <a:endCxn id="225" idx="7"/>
                  </p:cNvCxnSpPr>
                  <p:nvPr/>
                </p:nvCxnSpPr>
                <p:spPr>
                  <a:xfrm flipH="1">
                    <a:off x="1811913" y="3285362"/>
                    <a:ext cx="573482" cy="17118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Arrow Connector 226"/>
                  <p:cNvCxnSpPr>
                    <a:stCxn id="223" idx="2"/>
                    <a:endCxn id="225" idx="5"/>
                  </p:cNvCxnSpPr>
                  <p:nvPr/>
                </p:nvCxnSpPr>
                <p:spPr>
                  <a:xfrm flipH="1" flipV="1">
                    <a:off x="1811913" y="3696016"/>
                    <a:ext cx="575397" cy="17118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1" name="Rectangle 220"/>
                <p:cNvSpPr/>
                <p:nvPr/>
              </p:nvSpPr>
              <p:spPr>
                <a:xfrm>
                  <a:off x="1441628" y="3090772"/>
                  <a:ext cx="1299555" cy="94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17" name="Rectangle 216"/>
              <p:cNvSpPr/>
              <p:nvPr/>
            </p:nvSpPr>
            <p:spPr>
              <a:xfrm>
                <a:off x="7046188" y="5079427"/>
                <a:ext cx="1379063" cy="880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cxnSp>
            <p:nvCxnSpPr>
              <p:cNvPr id="218" name="Straight Connector 217"/>
              <p:cNvCxnSpPr>
                <a:stCxn id="229" idx="2"/>
                <a:endCxn id="221" idx="0"/>
              </p:cNvCxnSpPr>
              <p:nvPr/>
            </p:nvCxnSpPr>
            <p:spPr>
              <a:xfrm flipH="1">
                <a:off x="7735720" y="3537365"/>
                <a:ext cx="538" cy="305207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endCxn id="217" idx="0"/>
              </p:cNvCxnSpPr>
              <p:nvPr/>
            </p:nvCxnSpPr>
            <p:spPr>
              <a:xfrm>
                <a:off x="7735720" y="4788332"/>
                <a:ext cx="0" cy="29109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TextBox 238"/>
            <p:cNvSpPr txBox="1"/>
            <p:nvPr/>
          </p:nvSpPr>
          <p:spPr>
            <a:xfrm>
              <a:off x="2429209" y="2818274"/>
              <a:ext cx="2139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800000"/>
                  </a:solidFill>
                  <a:latin typeface="Arial"/>
                  <a:cs typeface="Arial"/>
                </a:rPr>
                <a:t>P2: QVO: </a:t>
              </a:r>
              <a:r>
                <a:rPr lang="en-US" sz="2000" dirty="0" err="1">
                  <a:solidFill>
                    <a:srgbClr val="800000"/>
                  </a:solidFill>
                  <a:latin typeface="Arial"/>
                  <a:cs typeface="Arial"/>
                </a:rPr>
                <a:t>b,c,a,d</a:t>
              </a:r>
              <a:endParaRPr lang="en-US" sz="2000" dirty="0">
                <a:solidFill>
                  <a:srgbClr val="800000"/>
                </a:solidFill>
                <a:latin typeface="Arial"/>
                <a:cs typeface="Arial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3349280" y="5739107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41" name="Oval 240"/>
            <p:cNvSpPr/>
            <p:nvPr/>
          </p:nvSpPr>
          <p:spPr>
            <a:xfrm>
              <a:off x="3351195" y="6320944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242" name="Straight Arrow Connector 241"/>
            <p:cNvCxnSpPr>
              <a:stCxn id="241" idx="0"/>
              <a:endCxn id="240" idx="4"/>
            </p:cNvCxnSpPr>
            <p:nvPr/>
          </p:nvCxnSpPr>
          <p:spPr>
            <a:xfrm flipH="1" flipV="1">
              <a:off x="3511558" y="6077774"/>
              <a:ext cx="1915" cy="2431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73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63268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Q1: Ordering QVOs: Example Adaptive WCO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11458" y="1679417"/>
            <a:ext cx="4321085" cy="3902239"/>
            <a:chOff x="2237732" y="2389580"/>
            <a:chExt cx="4321085" cy="3902239"/>
          </a:xfrm>
        </p:grpSpPr>
        <p:grpSp>
          <p:nvGrpSpPr>
            <p:cNvPr id="78" name="Group 77"/>
            <p:cNvGrpSpPr/>
            <p:nvPr/>
          </p:nvGrpSpPr>
          <p:grpSpPr>
            <a:xfrm>
              <a:off x="2237732" y="2389580"/>
              <a:ext cx="2062484" cy="959871"/>
              <a:chOff x="6705016" y="2645085"/>
              <a:chExt cx="2062484" cy="959871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6798387" y="2670341"/>
                <a:ext cx="1886042" cy="920504"/>
                <a:chOff x="842658" y="3257138"/>
                <a:chExt cx="1886042" cy="920504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842658" y="3548056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1625316" y="3838975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124" name="Straight Arrow Connector 123"/>
                <p:cNvCxnSpPr>
                  <a:stCxn id="116" idx="7"/>
                  <a:endCxn id="117" idx="2"/>
                </p:cNvCxnSpPr>
                <p:nvPr/>
              </p:nvCxnSpPr>
              <p:spPr>
                <a:xfrm flipV="1">
                  <a:off x="1119683" y="3426472"/>
                  <a:ext cx="503718" cy="1711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>
                  <a:stCxn id="116" idx="5"/>
                  <a:endCxn id="121" idx="2"/>
                </p:cNvCxnSpPr>
                <p:nvPr/>
              </p:nvCxnSpPr>
              <p:spPr>
                <a:xfrm>
                  <a:off x="1119683" y="3837126"/>
                  <a:ext cx="505633" cy="17118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stCxn id="121" idx="0"/>
                  <a:endCxn id="117" idx="4"/>
                </p:cNvCxnSpPr>
                <p:nvPr/>
              </p:nvCxnSpPr>
              <p:spPr>
                <a:xfrm flipH="1" flipV="1">
                  <a:off x="1785679" y="3595805"/>
                  <a:ext cx="1915" cy="2431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Oval 127"/>
                <p:cNvSpPr/>
                <p:nvPr/>
              </p:nvSpPr>
              <p:spPr>
                <a:xfrm>
                  <a:off x="2404145" y="3548056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129" name="Straight Arrow Connector 128"/>
                <p:cNvCxnSpPr>
                  <a:stCxn id="117" idx="6"/>
                  <a:endCxn id="128" idx="1"/>
                </p:cNvCxnSpPr>
                <p:nvPr/>
              </p:nvCxnSpPr>
              <p:spPr>
                <a:xfrm>
                  <a:off x="1947956" y="3426472"/>
                  <a:ext cx="503719" cy="1711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121" idx="6"/>
                  <a:endCxn id="128" idx="3"/>
                </p:cNvCxnSpPr>
                <p:nvPr/>
              </p:nvCxnSpPr>
              <p:spPr>
                <a:xfrm flipV="1">
                  <a:off x="1949871" y="3837126"/>
                  <a:ext cx="501804" cy="17118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ectangle 114"/>
              <p:cNvSpPr/>
              <p:nvPr/>
            </p:nvSpPr>
            <p:spPr>
              <a:xfrm>
                <a:off x="6705016" y="2645085"/>
                <a:ext cx="2062484" cy="95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618658" y="3654658"/>
              <a:ext cx="1299555" cy="945760"/>
              <a:chOff x="1441628" y="3090772"/>
              <a:chExt cx="1299555" cy="94576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552814" y="3116028"/>
                <a:ext cx="1105299" cy="920504"/>
                <a:chOff x="1623401" y="3116028"/>
                <a:chExt cx="1105299" cy="920504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1623401" y="311602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1625316" y="3697865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99" name="Straight Arrow Connector 98"/>
                <p:cNvCxnSpPr>
                  <a:stCxn id="98" idx="0"/>
                  <a:endCxn id="97" idx="4"/>
                </p:cNvCxnSpPr>
                <p:nvPr/>
              </p:nvCxnSpPr>
              <p:spPr>
                <a:xfrm flipH="1" flipV="1">
                  <a:off x="1785679" y="3454695"/>
                  <a:ext cx="1915" cy="2431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2404145" y="3406946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112" name="Straight Arrow Connector 111"/>
                <p:cNvCxnSpPr>
                  <a:stCxn id="97" idx="6"/>
                  <a:endCxn id="100" idx="1"/>
                </p:cNvCxnSpPr>
                <p:nvPr/>
              </p:nvCxnSpPr>
              <p:spPr>
                <a:xfrm>
                  <a:off x="1947956" y="3285362"/>
                  <a:ext cx="503719" cy="1711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98" idx="6"/>
                  <a:endCxn id="100" idx="3"/>
                </p:cNvCxnSpPr>
                <p:nvPr/>
              </p:nvCxnSpPr>
              <p:spPr>
                <a:xfrm flipV="1">
                  <a:off x="1949871" y="3696016"/>
                  <a:ext cx="501804" cy="17118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/>
              <p:cNvSpPr/>
              <p:nvPr/>
            </p:nvSpPr>
            <p:spPr>
              <a:xfrm>
                <a:off x="1441628" y="3090772"/>
                <a:ext cx="1299555" cy="94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87" name="Straight Connector 86"/>
            <p:cNvCxnSpPr>
              <a:stCxn id="115" idx="2"/>
              <a:endCxn id="96" idx="0"/>
            </p:cNvCxnSpPr>
            <p:nvPr/>
          </p:nvCxnSpPr>
          <p:spPr>
            <a:xfrm flipH="1">
              <a:off x="3268436" y="3349451"/>
              <a:ext cx="538" cy="30520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6" idx="2"/>
              <a:endCxn id="91" idx="0"/>
            </p:cNvCxnSpPr>
            <p:nvPr/>
          </p:nvCxnSpPr>
          <p:spPr>
            <a:xfrm>
              <a:off x="3268436" y="4600418"/>
              <a:ext cx="1129300" cy="658759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3708204" y="5259177"/>
              <a:ext cx="1379063" cy="1032642"/>
              <a:chOff x="2578904" y="5158905"/>
              <a:chExt cx="1379063" cy="103264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578904" y="5158905"/>
                <a:ext cx="1379063" cy="1032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099838" y="5218922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101753" y="580075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210" name="Straight Arrow Connector 209"/>
              <p:cNvCxnSpPr>
                <a:stCxn id="209" idx="0"/>
                <a:endCxn id="208" idx="4"/>
              </p:cNvCxnSpPr>
              <p:nvPr/>
            </p:nvCxnSpPr>
            <p:spPr>
              <a:xfrm flipH="1" flipV="1">
                <a:off x="3262116" y="5557589"/>
                <a:ext cx="1915" cy="2431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496333" y="2414981"/>
              <a:ext cx="2062484" cy="959871"/>
              <a:chOff x="6705016" y="2645085"/>
              <a:chExt cx="2062484" cy="959871"/>
            </a:xfrm>
          </p:grpSpPr>
          <p:grpSp>
            <p:nvGrpSpPr>
              <p:cNvPr id="228" name="Group 227"/>
              <p:cNvGrpSpPr/>
              <p:nvPr/>
            </p:nvGrpSpPr>
            <p:grpSpPr>
              <a:xfrm>
                <a:off x="6798387" y="2670341"/>
                <a:ext cx="1886042" cy="920504"/>
                <a:chOff x="842658" y="3257138"/>
                <a:chExt cx="1886042" cy="920504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842658" y="3548056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1623401" y="325713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1625316" y="3838975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233" name="Straight Arrow Connector 232"/>
                <p:cNvCxnSpPr>
                  <a:stCxn id="230" idx="7"/>
                  <a:endCxn id="231" idx="2"/>
                </p:cNvCxnSpPr>
                <p:nvPr/>
              </p:nvCxnSpPr>
              <p:spPr>
                <a:xfrm flipV="1">
                  <a:off x="1119683" y="3426472"/>
                  <a:ext cx="503718" cy="1711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>
                  <a:stCxn id="230" idx="5"/>
                  <a:endCxn id="232" idx="2"/>
                </p:cNvCxnSpPr>
                <p:nvPr/>
              </p:nvCxnSpPr>
              <p:spPr>
                <a:xfrm>
                  <a:off x="1119683" y="3837126"/>
                  <a:ext cx="505633" cy="17118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>
                  <a:stCxn id="232" idx="0"/>
                  <a:endCxn id="231" idx="4"/>
                </p:cNvCxnSpPr>
                <p:nvPr/>
              </p:nvCxnSpPr>
              <p:spPr>
                <a:xfrm flipH="1" flipV="1">
                  <a:off x="1785679" y="3595805"/>
                  <a:ext cx="1915" cy="2431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235"/>
                <p:cNvSpPr/>
                <p:nvPr/>
              </p:nvSpPr>
              <p:spPr>
                <a:xfrm>
                  <a:off x="2404145" y="3548056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d</a:t>
                  </a:r>
                </a:p>
              </p:txBody>
            </p:sp>
            <p:cxnSp>
              <p:nvCxnSpPr>
                <p:cNvPr id="237" name="Straight Arrow Connector 236"/>
                <p:cNvCxnSpPr>
                  <a:stCxn id="231" idx="6"/>
                  <a:endCxn id="236" idx="1"/>
                </p:cNvCxnSpPr>
                <p:nvPr/>
              </p:nvCxnSpPr>
              <p:spPr>
                <a:xfrm>
                  <a:off x="1947956" y="3426472"/>
                  <a:ext cx="503719" cy="1711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>
                  <a:stCxn id="232" idx="6"/>
                  <a:endCxn id="236" idx="3"/>
                </p:cNvCxnSpPr>
                <p:nvPr/>
              </p:nvCxnSpPr>
              <p:spPr>
                <a:xfrm flipV="1">
                  <a:off x="1949871" y="3837126"/>
                  <a:ext cx="501804" cy="17118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Rectangle 228"/>
              <p:cNvSpPr/>
              <p:nvPr/>
            </p:nvSpPr>
            <p:spPr>
              <a:xfrm>
                <a:off x="6705016" y="2645085"/>
                <a:ext cx="2062484" cy="95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4877259" y="3680059"/>
              <a:ext cx="1299555" cy="945760"/>
              <a:chOff x="1441628" y="3090772"/>
              <a:chExt cx="1299555" cy="945760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1464301" y="3116028"/>
                <a:ext cx="1176977" cy="920504"/>
                <a:chOff x="1534888" y="3116028"/>
                <a:chExt cx="1176977" cy="920504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2385395" y="3116028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2387310" y="3697865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</a:t>
                  </a:r>
                </a:p>
              </p:txBody>
            </p:sp>
            <p:cxnSp>
              <p:nvCxnSpPr>
                <p:cNvPr id="224" name="Straight Arrow Connector 223"/>
                <p:cNvCxnSpPr>
                  <a:stCxn id="223" idx="0"/>
                  <a:endCxn id="222" idx="4"/>
                </p:cNvCxnSpPr>
                <p:nvPr/>
              </p:nvCxnSpPr>
              <p:spPr>
                <a:xfrm flipH="1" flipV="1">
                  <a:off x="2547673" y="3454695"/>
                  <a:ext cx="1915" cy="2431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Oval 224"/>
                <p:cNvSpPr/>
                <p:nvPr/>
              </p:nvSpPr>
              <p:spPr>
                <a:xfrm>
                  <a:off x="1534888" y="3406946"/>
                  <a:ext cx="324555" cy="338667"/>
                </a:xfrm>
                <a:prstGeom prst="ellips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a</a:t>
                  </a:r>
                </a:p>
              </p:txBody>
            </p:sp>
            <p:cxnSp>
              <p:nvCxnSpPr>
                <p:cNvPr id="226" name="Straight Arrow Connector 225"/>
                <p:cNvCxnSpPr>
                  <a:stCxn id="222" idx="2"/>
                  <a:endCxn id="225" idx="7"/>
                </p:cNvCxnSpPr>
                <p:nvPr/>
              </p:nvCxnSpPr>
              <p:spPr>
                <a:xfrm flipH="1">
                  <a:off x="1811913" y="3285362"/>
                  <a:ext cx="573482" cy="1711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>
                  <a:stCxn id="223" idx="2"/>
                  <a:endCxn id="225" idx="5"/>
                </p:cNvCxnSpPr>
                <p:nvPr/>
              </p:nvCxnSpPr>
              <p:spPr>
                <a:xfrm flipH="1" flipV="1">
                  <a:off x="1811913" y="3696016"/>
                  <a:ext cx="575397" cy="17118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/>
              <p:cNvSpPr/>
              <p:nvPr/>
            </p:nvSpPr>
            <p:spPr>
              <a:xfrm>
                <a:off x="1441628" y="3090772"/>
                <a:ext cx="1299555" cy="94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218" name="Straight Connector 217"/>
            <p:cNvCxnSpPr>
              <a:stCxn id="229" idx="2"/>
              <a:endCxn id="221" idx="0"/>
            </p:cNvCxnSpPr>
            <p:nvPr/>
          </p:nvCxnSpPr>
          <p:spPr>
            <a:xfrm flipH="1">
              <a:off x="5527037" y="3374852"/>
              <a:ext cx="538" cy="30520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1" idx="2"/>
              <a:endCxn id="91" idx="0"/>
            </p:cNvCxnSpPr>
            <p:nvPr/>
          </p:nvCxnSpPr>
          <p:spPr>
            <a:xfrm flipH="1">
              <a:off x="4397736" y="4625819"/>
              <a:ext cx="1129301" cy="63335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936907" y="4063806"/>
            <a:ext cx="125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/>
                <a:cs typeface="Arial"/>
              </a:rPr>
              <a:t>b,c,a,d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984497" y="4063806"/>
            <a:ext cx="125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/>
                <a:cs typeface="Arial"/>
              </a:rPr>
              <a:t>b,c,d,a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5BB08DD-5050-2B48-B44D-587930310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637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63268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Q1: Ordering QVOs: Effects of Adaptive WCO Plans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 descr="adaptive-q3-epinion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6" y="2384057"/>
            <a:ext cx="2959100" cy="2832100"/>
          </a:xfrm>
          <a:prstGeom prst="rect">
            <a:avLst/>
          </a:prstGeom>
        </p:spPr>
      </p:pic>
      <p:pic>
        <p:nvPicPr>
          <p:cNvPr id="5" name="Picture 4" descr="adaptive-q6-amazo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52" y="2384057"/>
            <a:ext cx="2959100" cy="2832100"/>
          </a:xfrm>
          <a:prstGeom prst="rect">
            <a:avLst/>
          </a:prstGeom>
        </p:spPr>
      </p:pic>
      <p:grpSp>
        <p:nvGrpSpPr>
          <p:cNvPr id="140" name="Group 139"/>
          <p:cNvGrpSpPr/>
          <p:nvPr/>
        </p:nvGrpSpPr>
        <p:grpSpPr>
          <a:xfrm>
            <a:off x="1563085" y="971777"/>
            <a:ext cx="1886042" cy="1202724"/>
            <a:chOff x="842658" y="3257138"/>
            <a:chExt cx="1886042" cy="1202724"/>
          </a:xfrm>
        </p:grpSpPr>
        <p:sp>
          <p:nvSpPr>
            <p:cNvPr id="142" name="Oval 141"/>
            <p:cNvSpPr/>
            <p:nvPr/>
          </p:nvSpPr>
          <p:spPr>
            <a:xfrm>
              <a:off x="842658" y="3689166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43" name="Oval 142"/>
            <p:cNvSpPr/>
            <p:nvPr/>
          </p:nvSpPr>
          <p:spPr>
            <a:xfrm>
              <a:off x="1623401" y="3257138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44" name="Oval 143"/>
            <p:cNvSpPr/>
            <p:nvPr/>
          </p:nvSpPr>
          <p:spPr>
            <a:xfrm>
              <a:off x="1625316" y="4121195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145" name="Straight Arrow Connector 144"/>
            <p:cNvCxnSpPr>
              <a:stCxn id="142" idx="7"/>
              <a:endCxn id="143" idx="2"/>
            </p:cNvCxnSpPr>
            <p:nvPr/>
          </p:nvCxnSpPr>
          <p:spPr>
            <a:xfrm flipV="1">
              <a:off x="1119683" y="3426472"/>
              <a:ext cx="503718" cy="3122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2" idx="5"/>
              <a:endCxn id="144" idx="2"/>
            </p:cNvCxnSpPr>
            <p:nvPr/>
          </p:nvCxnSpPr>
          <p:spPr>
            <a:xfrm>
              <a:off x="1119683" y="3978236"/>
              <a:ext cx="505633" cy="3122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2404145" y="3689166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d</a:t>
              </a:r>
            </a:p>
          </p:txBody>
        </p:sp>
        <p:cxnSp>
          <p:nvCxnSpPr>
            <p:cNvPr id="149" name="Straight Arrow Connector 148"/>
            <p:cNvCxnSpPr>
              <a:stCxn id="143" idx="6"/>
              <a:endCxn id="148" idx="1"/>
            </p:cNvCxnSpPr>
            <p:nvPr/>
          </p:nvCxnSpPr>
          <p:spPr>
            <a:xfrm>
              <a:off x="1947956" y="3426472"/>
              <a:ext cx="503719" cy="3122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44" idx="6"/>
              <a:endCxn id="148" idx="3"/>
            </p:cNvCxnSpPr>
            <p:nvPr/>
          </p:nvCxnSpPr>
          <p:spPr>
            <a:xfrm flipV="1">
              <a:off x="1949871" y="3978236"/>
              <a:ext cx="501804" cy="3122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10181" y="1028221"/>
            <a:ext cx="1886042" cy="1146280"/>
            <a:chOff x="842658" y="3257138"/>
            <a:chExt cx="1886042" cy="1146280"/>
          </a:xfrm>
        </p:grpSpPr>
        <p:sp>
          <p:nvSpPr>
            <p:cNvPr id="206" name="Oval 205"/>
            <p:cNvSpPr/>
            <p:nvPr/>
          </p:nvSpPr>
          <p:spPr>
            <a:xfrm>
              <a:off x="842658" y="3660944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7" name="Oval 206"/>
            <p:cNvSpPr/>
            <p:nvPr/>
          </p:nvSpPr>
          <p:spPr>
            <a:xfrm>
              <a:off x="1623401" y="3257138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8" name="Oval 207"/>
            <p:cNvSpPr/>
            <p:nvPr/>
          </p:nvSpPr>
          <p:spPr>
            <a:xfrm>
              <a:off x="1625316" y="4064751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209" name="Straight Arrow Connector 208"/>
            <p:cNvCxnSpPr>
              <a:stCxn id="206" idx="7"/>
              <a:endCxn id="207" idx="2"/>
            </p:cNvCxnSpPr>
            <p:nvPr/>
          </p:nvCxnSpPr>
          <p:spPr>
            <a:xfrm flipV="1">
              <a:off x="1119683" y="3426472"/>
              <a:ext cx="503718" cy="2840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206" idx="5"/>
              <a:endCxn id="208" idx="2"/>
            </p:cNvCxnSpPr>
            <p:nvPr/>
          </p:nvCxnSpPr>
          <p:spPr>
            <a:xfrm>
              <a:off x="1119683" y="3950014"/>
              <a:ext cx="505633" cy="2840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8" idx="0"/>
              <a:endCxn id="207" idx="4"/>
            </p:cNvCxnSpPr>
            <p:nvPr/>
          </p:nvCxnSpPr>
          <p:spPr>
            <a:xfrm flipH="1" flipV="1">
              <a:off x="1785679" y="3595805"/>
              <a:ext cx="1915" cy="4689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2404145" y="3660944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d</a:t>
              </a:r>
            </a:p>
          </p:txBody>
        </p:sp>
        <p:cxnSp>
          <p:nvCxnSpPr>
            <p:cNvPr id="213" name="Straight Arrow Connector 212"/>
            <p:cNvCxnSpPr>
              <a:stCxn id="207" idx="6"/>
              <a:endCxn id="212" idx="1"/>
            </p:cNvCxnSpPr>
            <p:nvPr/>
          </p:nvCxnSpPr>
          <p:spPr>
            <a:xfrm>
              <a:off x="1947956" y="3426472"/>
              <a:ext cx="503719" cy="28406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208" idx="6"/>
              <a:endCxn id="212" idx="3"/>
            </p:cNvCxnSpPr>
            <p:nvPr/>
          </p:nvCxnSpPr>
          <p:spPr>
            <a:xfrm flipV="1">
              <a:off x="1949871" y="3950014"/>
              <a:ext cx="501804" cy="2840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>
            <a:spLocks noChangeAspect="1"/>
          </p:cNvSpPr>
          <p:nvPr/>
        </p:nvSpPr>
        <p:spPr>
          <a:xfrm>
            <a:off x="6170493" y="2465788"/>
            <a:ext cx="274828" cy="265176"/>
          </a:xfrm>
          <a:prstGeom prst="ellipse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104509" y="2465788"/>
            <a:ext cx="274828" cy="265176"/>
          </a:xfrm>
          <a:prstGeom prst="ellipse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6217" y="5337197"/>
            <a:ext cx="2459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Arial"/>
                <a:cs typeface="Arial"/>
              </a:rPr>
              <a:t>Soc-Epinions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3313" y="5337197"/>
            <a:ext cx="2459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/>
                <a:cs typeface="Arial"/>
              </a:rPr>
              <a:t>Web-Google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89088D3-5370-F740-9458-556F402B7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420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77376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Q2: How to mix BJs with Intersections?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52994" y="6388304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18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3" y="622625"/>
            <a:ext cx="9132478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600" kern="0" dirty="0">
                <a:latin typeface="Arial"/>
                <a:cs typeface="Arial"/>
              </a:rPr>
              <a:t>Cost-based DP optimization algorithm.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024653" y="704514"/>
            <a:ext cx="1886042" cy="807614"/>
            <a:chOff x="842658" y="3257138"/>
            <a:chExt cx="1886042" cy="976948"/>
          </a:xfrm>
        </p:grpSpPr>
        <p:sp>
          <p:nvSpPr>
            <p:cNvPr id="40" name="Oval 39"/>
            <p:cNvSpPr/>
            <p:nvPr/>
          </p:nvSpPr>
          <p:spPr>
            <a:xfrm>
              <a:off x="842658" y="3576278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623401" y="3257138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625316" y="3895419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43" name="Straight Arrow Connector 42"/>
            <p:cNvCxnSpPr>
              <a:stCxn id="40" idx="7"/>
              <a:endCxn id="41" idx="2"/>
            </p:cNvCxnSpPr>
            <p:nvPr/>
          </p:nvCxnSpPr>
          <p:spPr>
            <a:xfrm flipV="1">
              <a:off x="1119683" y="3426472"/>
              <a:ext cx="503718" cy="199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5"/>
              <a:endCxn id="42" idx="2"/>
            </p:cNvCxnSpPr>
            <p:nvPr/>
          </p:nvCxnSpPr>
          <p:spPr>
            <a:xfrm>
              <a:off x="1119683" y="3865348"/>
              <a:ext cx="505633" cy="1994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2" idx="0"/>
              <a:endCxn id="41" idx="4"/>
            </p:cNvCxnSpPr>
            <p:nvPr/>
          </p:nvCxnSpPr>
          <p:spPr>
            <a:xfrm flipH="1" flipV="1">
              <a:off x="1785679" y="3595805"/>
              <a:ext cx="1915" cy="2996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404145" y="3576278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d</a:t>
              </a:r>
            </a:p>
          </p:txBody>
        </p:sp>
        <p:cxnSp>
          <p:nvCxnSpPr>
            <p:cNvPr id="47" name="Straight Arrow Connector 46"/>
            <p:cNvCxnSpPr>
              <a:stCxn id="46" idx="1"/>
              <a:endCxn id="41" idx="6"/>
            </p:cNvCxnSpPr>
            <p:nvPr/>
          </p:nvCxnSpPr>
          <p:spPr>
            <a:xfrm flipH="1" flipV="1">
              <a:off x="1947956" y="3426472"/>
              <a:ext cx="503719" cy="199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6"/>
              <a:endCxn id="46" idx="3"/>
            </p:cNvCxnSpPr>
            <p:nvPr/>
          </p:nvCxnSpPr>
          <p:spPr>
            <a:xfrm flipV="1">
              <a:off x="1949871" y="3865348"/>
              <a:ext cx="501804" cy="1994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994070" y="2025605"/>
            <a:ext cx="7135881" cy="344080"/>
            <a:chOff x="994070" y="3696805"/>
            <a:chExt cx="7135881" cy="344080"/>
          </a:xfrm>
        </p:grpSpPr>
        <p:grpSp>
          <p:nvGrpSpPr>
            <p:cNvPr id="49" name="Group 48"/>
            <p:cNvGrpSpPr/>
            <p:nvPr/>
          </p:nvGrpSpPr>
          <p:grpSpPr>
            <a:xfrm>
              <a:off x="994070" y="3696805"/>
              <a:ext cx="1105298" cy="344080"/>
              <a:chOff x="842658" y="3576278"/>
              <a:chExt cx="1105298" cy="34408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23401" y="3581691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cxnSp>
            <p:nvCxnSpPr>
              <p:cNvPr id="53" name="Straight Arrow Connector 52"/>
              <p:cNvCxnSpPr>
                <a:stCxn id="50" idx="6"/>
                <a:endCxn id="51" idx="2"/>
              </p:cNvCxnSpPr>
              <p:nvPr/>
            </p:nvCxnSpPr>
            <p:spPr>
              <a:xfrm>
                <a:off x="1167213" y="3745612"/>
                <a:ext cx="456188" cy="54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2482841" y="3696805"/>
              <a:ext cx="1105298" cy="344080"/>
              <a:chOff x="842658" y="3576278"/>
              <a:chExt cx="1105298" cy="34408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623401" y="3581691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83" name="Straight Arrow Connector 82"/>
              <p:cNvCxnSpPr>
                <a:stCxn id="81" idx="6"/>
                <a:endCxn id="82" idx="2"/>
              </p:cNvCxnSpPr>
              <p:nvPr/>
            </p:nvCxnSpPr>
            <p:spPr>
              <a:xfrm>
                <a:off x="1167213" y="3745612"/>
                <a:ext cx="456188" cy="54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863763" y="3696805"/>
              <a:ext cx="1105298" cy="344080"/>
              <a:chOff x="842658" y="3576278"/>
              <a:chExt cx="1105298" cy="34408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23401" y="3581691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86" idx="2"/>
              </p:cNvCxnSpPr>
              <p:nvPr/>
            </p:nvCxnSpPr>
            <p:spPr>
              <a:xfrm>
                <a:off x="1167213" y="3745612"/>
                <a:ext cx="456188" cy="54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418808" y="3696805"/>
              <a:ext cx="1105298" cy="344080"/>
              <a:chOff x="842658" y="3576278"/>
              <a:chExt cx="1105298" cy="34408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623401" y="3581691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91" name="Straight Arrow Connector 90"/>
              <p:cNvCxnSpPr>
                <a:stCxn id="89" idx="6"/>
                <a:endCxn id="90" idx="2"/>
              </p:cNvCxnSpPr>
              <p:nvPr/>
            </p:nvCxnSpPr>
            <p:spPr>
              <a:xfrm>
                <a:off x="1167213" y="3745612"/>
                <a:ext cx="456188" cy="54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7024653" y="3696805"/>
              <a:ext cx="1105298" cy="344080"/>
              <a:chOff x="842658" y="3576278"/>
              <a:chExt cx="1105298" cy="34408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623401" y="3581691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cxnSp>
            <p:nvCxnSpPr>
              <p:cNvPr id="95" name="Straight Arrow Connector 94"/>
              <p:cNvCxnSpPr>
                <a:stCxn id="93" idx="6"/>
                <a:endCxn id="94" idx="2"/>
              </p:cNvCxnSpPr>
              <p:nvPr/>
            </p:nvCxnSpPr>
            <p:spPr>
              <a:xfrm>
                <a:off x="1167213" y="3745612"/>
                <a:ext cx="456188" cy="54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605230" y="1483098"/>
            <a:ext cx="8038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/>
                <a:cs typeface="Arial"/>
              </a:rPr>
              <a:t>Optimum Plans for all connected sub-queries with 2 q-vertices: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0536" y="2730120"/>
            <a:ext cx="8027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/>
                <a:cs typeface="Arial"/>
              </a:rPr>
              <a:t>Optimum Plans for all connected sub-queries with 3 q-vertices: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670443" y="3217305"/>
            <a:ext cx="7788823" cy="976948"/>
            <a:chOff x="667467" y="5181847"/>
            <a:chExt cx="7788823" cy="976948"/>
          </a:xfrm>
        </p:grpSpPr>
        <p:grpSp>
          <p:nvGrpSpPr>
            <p:cNvPr id="116" name="Group 115"/>
            <p:cNvGrpSpPr/>
            <p:nvPr/>
          </p:nvGrpSpPr>
          <p:grpSpPr>
            <a:xfrm>
              <a:off x="667467" y="5341418"/>
              <a:ext cx="1886042" cy="657807"/>
              <a:chOff x="842658" y="3257138"/>
              <a:chExt cx="1886042" cy="65780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623401" y="325713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cxnSp>
            <p:nvCxnSpPr>
              <p:cNvPr id="139" name="Straight Arrow Connector 138"/>
              <p:cNvCxnSpPr>
                <a:stCxn id="137" idx="7"/>
                <a:endCxn id="138" idx="2"/>
              </p:cNvCxnSpPr>
              <p:nvPr/>
            </p:nvCxnSpPr>
            <p:spPr>
              <a:xfrm flipV="1">
                <a:off x="1119683" y="3426472"/>
                <a:ext cx="503718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/>
              <p:cNvSpPr/>
              <p:nvPr/>
            </p:nvSpPr>
            <p:spPr>
              <a:xfrm>
                <a:off x="2404145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141" name="Straight Arrow Connector 140"/>
              <p:cNvCxnSpPr>
                <a:stCxn id="140" idx="1"/>
                <a:endCxn id="138" idx="6"/>
              </p:cNvCxnSpPr>
              <p:nvPr/>
            </p:nvCxnSpPr>
            <p:spPr>
              <a:xfrm flipH="1" flipV="1">
                <a:off x="1947956" y="3426472"/>
                <a:ext cx="503719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154918" y="5181847"/>
              <a:ext cx="1107213" cy="976948"/>
              <a:chOff x="842658" y="3257138"/>
              <a:chExt cx="1107213" cy="976948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23401" y="325713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625316" y="389541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134" name="Straight Arrow Connector 133"/>
              <p:cNvCxnSpPr>
                <a:stCxn id="131" idx="7"/>
                <a:endCxn id="132" idx="2"/>
              </p:cNvCxnSpPr>
              <p:nvPr/>
            </p:nvCxnSpPr>
            <p:spPr>
              <a:xfrm flipV="1">
                <a:off x="1119683" y="3426472"/>
                <a:ext cx="503718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5"/>
                <a:endCxn id="133" idx="2"/>
              </p:cNvCxnSpPr>
              <p:nvPr/>
            </p:nvCxnSpPr>
            <p:spPr>
              <a:xfrm>
                <a:off x="1119683" y="3865348"/>
                <a:ext cx="505633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33" idx="0"/>
                <a:endCxn id="132" idx="4"/>
              </p:cNvCxnSpPr>
              <p:nvPr/>
            </p:nvCxnSpPr>
            <p:spPr>
              <a:xfrm flipH="1" flipV="1">
                <a:off x="1785679" y="3595805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4863540" y="5341417"/>
              <a:ext cx="1886042" cy="657808"/>
              <a:chOff x="842658" y="3576278"/>
              <a:chExt cx="1886042" cy="657808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625316" y="389541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128" name="Straight Arrow Connector 127"/>
              <p:cNvCxnSpPr>
                <a:stCxn id="126" idx="5"/>
                <a:endCxn id="127" idx="2"/>
              </p:cNvCxnSpPr>
              <p:nvPr/>
            </p:nvCxnSpPr>
            <p:spPr>
              <a:xfrm>
                <a:off x="1119683" y="3865348"/>
                <a:ext cx="505633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/>
              <p:cNvSpPr/>
              <p:nvPr/>
            </p:nvSpPr>
            <p:spPr>
              <a:xfrm>
                <a:off x="2404145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130" name="Straight Arrow Connector 129"/>
              <p:cNvCxnSpPr>
                <a:stCxn id="127" idx="6"/>
                <a:endCxn id="129" idx="3"/>
              </p:cNvCxnSpPr>
              <p:nvPr/>
            </p:nvCxnSpPr>
            <p:spPr>
              <a:xfrm flipV="1">
                <a:off x="1949871" y="3865348"/>
                <a:ext cx="501804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7350991" y="5181847"/>
              <a:ext cx="1105299" cy="976948"/>
              <a:chOff x="1623401" y="3257138"/>
              <a:chExt cx="1105299" cy="976948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1623401" y="325713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625316" y="389541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122" name="Straight Arrow Connector 121"/>
              <p:cNvCxnSpPr>
                <a:stCxn id="121" idx="0"/>
                <a:endCxn id="120" idx="4"/>
              </p:cNvCxnSpPr>
              <p:nvPr/>
            </p:nvCxnSpPr>
            <p:spPr>
              <a:xfrm flipH="1" flipV="1">
                <a:off x="1785679" y="3595805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2404145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124" name="Straight Arrow Connector 123"/>
              <p:cNvCxnSpPr>
                <a:stCxn id="123" idx="1"/>
                <a:endCxn id="120" idx="6"/>
              </p:cNvCxnSpPr>
              <p:nvPr/>
            </p:nvCxnSpPr>
            <p:spPr>
              <a:xfrm flipH="1" flipV="1">
                <a:off x="1947956" y="3426472"/>
                <a:ext cx="503719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21" idx="6"/>
                <a:endCxn id="123" idx="3"/>
              </p:cNvCxnSpPr>
              <p:nvPr/>
            </p:nvCxnSpPr>
            <p:spPr>
              <a:xfrm flipV="1">
                <a:off x="1949871" y="3865348"/>
                <a:ext cx="501804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610536" y="4319713"/>
            <a:ext cx="8027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/>
                <a:cs typeface="Arial"/>
              </a:rPr>
              <a:t>Optimum Plans for all connected sub-queries with 4 q-vertices: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997531" y="4750600"/>
            <a:ext cx="1886042" cy="976948"/>
            <a:chOff x="842658" y="3257138"/>
            <a:chExt cx="1886042" cy="976948"/>
          </a:xfrm>
        </p:grpSpPr>
        <p:sp>
          <p:nvSpPr>
            <p:cNvPr id="75" name="Oval 74"/>
            <p:cNvSpPr/>
            <p:nvPr/>
          </p:nvSpPr>
          <p:spPr>
            <a:xfrm>
              <a:off x="842658" y="3576278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1623401" y="3257138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625316" y="3895419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78" name="Straight Arrow Connector 77"/>
            <p:cNvCxnSpPr>
              <a:stCxn id="75" idx="7"/>
              <a:endCxn id="76" idx="2"/>
            </p:cNvCxnSpPr>
            <p:nvPr/>
          </p:nvCxnSpPr>
          <p:spPr>
            <a:xfrm flipV="1">
              <a:off x="1119683" y="3426472"/>
              <a:ext cx="503718" cy="199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5" idx="5"/>
              <a:endCxn id="77" idx="2"/>
            </p:cNvCxnSpPr>
            <p:nvPr/>
          </p:nvCxnSpPr>
          <p:spPr>
            <a:xfrm>
              <a:off x="1119683" y="3865348"/>
              <a:ext cx="505633" cy="1994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7" idx="0"/>
              <a:endCxn id="76" idx="4"/>
            </p:cNvCxnSpPr>
            <p:nvPr/>
          </p:nvCxnSpPr>
          <p:spPr>
            <a:xfrm flipH="1" flipV="1">
              <a:off x="1785679" y="3595805"/>
              <a:ext cx="1915" cy="2996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2404145" y="3576278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d</a:t>
              </a:r>
            </a:p>
          </p:txBody>
        </p:sp>
        <p:cxnSp>
          <p:nvCxnSpPr>
            <p:cNvPr id="105" name="Straight Arrow Connector 104"/>
            <p:cNvCxnSpPr>
              <a:stCxn id="102" idx="1"/>
              <a:endCxn id="76" idx="6"/>
            </p:cNvCxnSpPr>
            <p:nvPr/>
          </p:nvCxnSpPr>
          <p:spPr>
            <a:xfrm flipH="1" flipV="1">
              <a:off x="1947956" y="3426472"/>
              <a:ext cx="503719" cy="199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7" idx="6"/>
              <a:endCxn id="102" idx="3"/>
            </p:cNvCxnSpPr>
            <p:nvPr/>
          </p:nvCxnSpPr>
          <p:spPr>
            <a:xfrm flipV="1">
              <a:off x="1949871" y="3865348"/>
              <a:ext cx="501804" cy="1994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82561" y="5884758"/>
            <a:ext cx="79788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latin typeface="Arial"/>
                <a:cs typeface="Arial"/>
              </a:rPr>
              <a:t>Each step: consider plans with both hash joins &amp; intersections.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5A196689-4D11-2642-B63B-BA3050F59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7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77376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 err="1">
                <a:solidFill>
                  <a:srgbClr val="000000"/>
                </a:solidFill>
                <a:latin typeface="Trebuchet MS"/>
              </a:rPr>
              <a:t>Graphflow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rebuchet MS"/>
              </a:rPr>
              <a:t>vs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 Empty-Headed Hybrid Plans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19</a:t>
            </a:fld>
            <a:endParaRPr lang="en-US"/>
          </a:p>
        </p:txBody>
      </p:sp>
      <p:grpSp>
        <p:nvGrpSpPr>
          <p:cNvPr id="417" name="Group 416"/>
          <p:cNvGrpSpPr/>
          <p:nvPr/>
        </p:nvGrpSpPr>
        <p:grpSpPr>
          <a:xfrm>
            <a:off x="155794" y="789599"/>
            <a:ext cx="2913866" cy="5539493"/>
            <a:chOff x="155793" y="789595"/>
            <a:chExt cx="2913866" cy="5539493"/>
          </a:xfrm>
        </p:grpSpPr>
        <p:grpSp>
          <p:nvGrpSpPr>
            <p:cNvPr id="45" name="Group 44"/>
            <p:cNvGrpSpPr/>
            <p:nvPr/>
          </p:nvGrpSpPr>
          <p:grpSpPr>
            <a:xfrm>
              <a:off x="707474" y="789595"/>
              <a:ext cx="1911393" cy="1595205"/>
              <a:chOff x="1500025" y="2270224"/>
              <a:chExt cx="1911393" cy="1595205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551469" y="286025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553384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95" name="Straight Arrow Connector 94"/>
              <p:cNvCxnSpPr>
                <a:stCxn id="92" idx="6"/>
                <a:endCxn id="94" idx="1"/>
              </p:cNvCxnSpPr>
              <p:nvPr/>
            </p:nvCxnSpPr>
            <p:spPr>
              <a:xfrm>
                <a:off x="1876024" y="3029593"/>
                <a:ext cx="470463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3" idx="6"/>
                <a:endCxn id="94" idx="3"/>
              </p:cNvCxnSpPr>
              <p:nvPr/>
            </p:nvCxnSpPr>
            <p:spPr>
              <a:xfrm flipV="1">
                <a:off x="1877939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3" idx="0"/>
                <a:endCxn id="92" idx="4"/>
              </p:cNvCxnSpPr>
              <p:nvPr/>
            </p:nvCxnSpPr>
            <p:spPr>
              <a:xfrm flipH="1" flipV="1">
                <a:off x="1713747" y="3198926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3042615" y="286025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e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44530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297042" y="2310341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f</a:t>
                </a:r>
              </a:p>
            </p:txBody>
          </p:sp>
          <p:cxnSp>
            <p:nvCxnSpPr>
              <p:cNvPr id="101" name="Straight Arrow Connector 100"/>
              <p:cNvCxnSpPr>
                <a:stCxn id="99" idx="0"/>
                <a:endCxn id="98" idx="4"/>
              </p:cNvCxnSpPr>
              <p:nvPr/>
            </p:nvCxnSpPr>
            <p:spPr>
              <a:xfrm flipH="1" flipV="1">
                <a:off x="3204893" y="3198926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100" idx="3"/>
                <a:endCxn id="92" idx="0"/>
              </p:cNvCxnSpPr>
              <p:nvPr/>
            </p:nvCxnSpPr>
            <p:spPr>
              <a:xfrm flipH="1">
                <a:off x="1713747" y="2599411"/>
                <a:ext cx="630825" cy="2608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0" idx="5"/>
                <a:endCxn id="98" idx="0"/>
              </p:cNvCxnSpPr>
              <p:nvPr/>
            </p:nvCxnSpPr>
            <p:spPr>
              <a:xfrm>
                <a:off x="2574067" y="2599411"/>
                <a:ext cx="630826" cy="2608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99" idx="2"/>
                <a:endCxn id="94" idx="5"/>
              </p:cNvCxnSpPr>
              <p:nvPr/>
            </p:nvCxnSpPr>
            <p:spPr>
              <a:xfrm flipH="1" flipV="1">
                <a:off x="2575982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2623512" y="3149329"/>
                <a:ext cx="466633" cy="1994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1500025" y="2270224"/>
                <a:ext cx="1911393" cy="1595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07474" y="2684422"/>
              <a:ext cx="1911393" cy="1005170"/>
              <a:chOff x="1500025" y="2832037"/>
              <a:chExt cx="1911393" cy="100517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1551469" y="286025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553384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83" name="Straight Arrow Connector 82"/>
              <p:cNvCxnSpPr>
                <a:stCxn id="80" idx="6"/>
                <a:endCxn id="82" idx="1"/>
              </p:cNvCxnSpPr>
              <p:nvPr/>
            </p:nvCxnSpPr>
            <p:spPr>
              <a:xfrm>
                <a:off x="1876024" y="3029593"/>
                <a:ext cx="470463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1" idx="6"/>
                <a:endCxn id="82" idx="3"/>
              </p:cNvCxnSpPr>
              <p:nvPr/>
            </p:nvCxnSpPr>
            <p:spPr>
              <a:xfrm flipV="1">
                <a:off x="1877939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1" idx="0"/>
                <a:endCxn id="80" idx="4"/>
              </p:cNvCxnSpPr>
              <p:nvPr/>
            </p:nvCxnSpPr>
            <p:spPr>
              <a:xfrm flipH="1" flipV="1">
                <a:off x="1713747" y="3198926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042615" y="286025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e</a:t>
                </a: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044530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88" name="Straight Arrow Connector 87"/>
              <p:cNvCxnSpPr>
                <a:stCxn id="87" idx="0"/>
                <a:endCxn id="86" idx="4"/>
              </p:cNvCxnSpPr>
              <p:nvPr/>
            </p:nvCxnSpPr>
            <p:spPr>
              <a:xfrm flipH="1" flipV="1">
                <a:off x="3204893" y="3198926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87" idx="2"/>
                <a:endCxn id="82" idx="5"/>
              </p:cNvCxnSpPr>
              <p:nvPr/>
            </p:nvCxnSpPr>
            <p:spPr>
              <a:xfrm flipH="1" flipV="1">
                <a:off x="2575982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6" idx="3"/>
                <a:endCxn id="82" idx="6"/>
              </p:cNvCxnSpPr>
              <p:nvPr/>
            </p:nvCxnSpPr>
            <p:spPr>
              <a:xfrm flipH="1">
                <a:off x="2623512" y="3149329"/>
                <a:ext cx="466633" cy="1994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1500025" y="2832037"/>
                <a:ext cx="1911393" cy="10051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48" name="Straight Connector 47"/>
            <p:cNvCxnSpPr>
              <a:stCxn id="106" idx="2"/>
              <a:endCxn id="91" idx="0"/>
            </p:cNvCxnSpPr>
            <p:nvPr/>
          </p:nvCxnSpPr>
          <p:spPr>
            <a:xfrm>
              <a:off x="1663171" y="2384800"/>
              <a:ext cx="0" cy="29962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155793" y="4311619"/>
              <a:ext cx="1213350" cy="1005170"/>
              <a:chOff x="1485915" y="2832037"/>
              <a:chExt cx="1213350" cy="100517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551469" y="286025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553384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76" name="Straight Arrow Connector 75"/>
              <p:cNvCxnSpPr>
                <a:stCxn id="73" idx="6"/>
                <a:endCxn id="75" idx="1"/>
              </p:cNvCxnSpPr>
              <p:nvPr/>
            </p:nvCxnSpPr>
            <p:spPr>
              <a:xfrm>
                <a:off x="1876024" y="3029593"/>
                <a:ext cx="470463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4" idx="6"/>
                <a:endCxn id="75" idx="3"/>
              </p:cNvCxnSpPr>
              <p:nvPr/>
            </p:nvCxnSpPr>
            <p:spPr>
              <a:xfrm flipV="1">
                <a:off x="1877939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4" idx="0"/>
                <a:endCxn id="73" idx="4"/>
              </p:cNvCxnSpPr>
              <p:nvPr/>
            </p:nvCxnSpPr>
            <p:spPr>
              <a:xfrm flipH="1" flipV="1">
                <a:off x="1713747" y="3198926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1485915" y="2832037"/>
                <a:ext cx="1213350" cy="10051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57198" y="4311619"/>
              <a:ext cx="1112461" cy="1005170"/>
              <a:chOff x="2284846" y="2832037"/>
              <a:chExt cx="1112461" cy="100517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042615" y="286025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e</a:t>
                </a: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44530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69" name="Straight Arrow Connector 68"/>
              <p:cNvCxnSpPr>
                <a:stCxn id="68" idx="0"/>
                <a:endCxn id="67" idx="4"/>
              </p:cNvCxnSpPr>
              <p:nvPr/>
            </p:nvCxnSpPr>
            <p:spPr>
              <a:xfrm flipH="1" flipV="1">
                <a:off x="3204893" y="3198926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8" idx="2"/>
                <a:endCxn id="66" idx="5"/>
              </p:cNvCxnSpPr>
              <p:nvPr/>
            </p:nvCxnSpPr>
            <p:spPr>
              <a:xfrm flipH="1" flipV="1">
                <a:off x="2575982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67" idx="3"/>
                <a:endCxn id="66" idx="6"/>
              </p:cNvCxnSpPr>
              <p:nvPr/>
            </p:nvCxnSpPr>
            <p:spPr>
              <a:xfrm flipH="1">
                <a:off x="2623512" y="3149329"/>
                <a:ext cx="466633" cy="1994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2284846" y="2832037"/>
                <a:ext cx="1112461" cy="10051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55793" y="5566141"/>
              <a:ext cx="1213350" cy="762947"/>
              <a:chOff x="1485915" y="3088371"/>
              <a:chExt cx="1213350" cy="76294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553384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64" name="Straight Arrow Connector 63"/>
              <p:cNvCxnSpPr>
                <a:stCxn id="62" idx="6"/>
                <a:endCxn id="63" idx="3"/>
              </p:cNvCxnSpPr>
              <p:nvPr/>
            </p:nvCxnSpPr>
            <p:spPr>
              <a:xfrm flipV="1">
                <a:off x="1877939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1485915" y="3088371"/>
                <a:ext cx="1213350" cy="76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53" name="Straight Connector 52"/>
            <p:cNvCxnSpPr>
              <a:stCxn id="91" idx="2"/>
              <a:endCxn id="79" idx="0"/>
            </p:cNvCxnSpPr>
            <p:nvPr/>
          </p:nvCxnSpPr>
          <p:spPr>
            <a:xfrm flipH="1">
              <a:off x="762468" y="3689592"/>
              <a:ext cx="900703" cy="62202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91" idx="2"/>
              <a:endCxn id="72" idx="0"/>
            </p:cNvCxnSpPr>
            <p:nvPr/>
          </p:nvCxnSpPr>
          <p:spPr>
            <a:xfrm>
              <a:off x="1663171" y="3689592"/>
              <a:ext cx="850258" cy="62202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0"/>
              <a:endCxn id="79" idx="2"/>
            </p:cNvCxnSpPr>
            <p:nvPr/>
          </p:nvCxnSpPr>
          <p:spPr>
            <a:xfrm flipV="1">
              <a:off x="762468" y="5316789"/>
              <a:ext cx="0" cy="2493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957198" y="5566141"/>
              <a:ext cx="1112461" cy="762947"/>
              <a:chOff x="2284846" y="3151176"/>
              <a:chExt cx="1112461" cy="76294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044530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60" name="Straight Arrow Connector 59"/>
              <p:cNvCxnSpPr>
                <a:stCxn id="59" idx="2"/>
                <a:endCxn id="58" idx="5"/>
              </p:cNvCxnSpPr>
              <p:nvPr/>
            </p:nvCxnSpPr>
            <p:spPr>
              <a:xfrm flipH="1" flipV="1">
                <a:off x="2575982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2284846" y="3151176"/>
                <a:ext cx="1112461" cy="76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57" name="Straight Connector 56"/>
            <p:cNvCxnSpPr>
              <a:stCxn id="61" idx="0"/>
              <a:endCxn id="72" idx="2"/>
            </p:cNvCxnSpPr>
            <p:nvPr/>
          </p:nvCxnSpPr>
          <p:spPr>
            <a:xfrm flipV="1">
              <a:off x="2513429" y="5316789"/>
              <a:ext cx="0" cy="2493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90583"/>
              </p:ext>
            </p:extLst>
          </p:nvPr>
        </p:nvGraphicFramePr>
        <p:xfrm>
          <a:off x="6801139" y="898763"/>
          <a:ext cx="2193340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Amzn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Web-G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&gt;5</a:t>
                      </a:r>
                      <a:r>
                        <a:rPr lang="en-US" baseline="0" dirty="0"/>
                        <a:t> 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9" name="Group 228"/>
          <p:cNvGrpSpPr/>
          <p:nvPr/>
        </p:nvGrpSpPr>
        <p:grpSpPr>
          <a:xfrm>
            <a:off x="4498145" y="782973"/>
            <a:ext cx="1911393" cy="1595205"/>
            <a:chOff x="1500025" y="2270224"/>
            <a:chExt cx="1911393" cy="1595205"/>
          </a:xfrm>
        </p:grpSpPr>
        <p:sp>
          <p:nvSpPr>
            <p:cNvPr id="274" name="Oval 273"/>
            <p:cNvSpPr/>
            <p:nvPr/>
          </p:nvSpPr>
          <p:spPr>
            <a:xfrm>
              <a:off x="1551469" y="2860259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75" name="Oval 274"/>
            <p:cNvSpPr/>
            <p:nvPr/>
          </p:nvSpPr>
          <p:spPr>
            <a:xfrm>
              <a:off x="1553384" y="3498540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6" name="Oval 275"/>
            <p:cNvSpPr/>
            <p:nvPr/>
          </p:nvSpPr>
          <p:spPr>
            <a:xfrm>
              <a:off x="2298957" y="3179399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277" name="Straight Arrow Connector 276"/>
            <p:cNvCxnSpPr>
              <a:stCxn id="274" idx="6"/>
              <a:endCxn id="276" idx="1"/>
            </p:cNvCxnSpPr>
            <p:nvPr/>
          </p:nvCxnSpPr>
          <p:spPr>
            <a:xfrm>
              <a:off x="1876024" y="3029593"/>
              <a:ext cx="470463" cy="199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5" idx="6"/>
              <a:endCxn id="276" idx="3"/>
            </p:cNvCxnSpPr>
            <p:nvPr/>
          </p:nvCxnSpPr>
          <p:spPr>
            <a:xfrm flipV="1">
              <a:off x="1877939" y="3468469"/>
              <a:ext cx="468548" cy="1994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75" idx="0"/>
              <a:endCxn id="274" idx="4"/>
            </p:cNvCxnSpPr>
            <p:nvPr/>
          </p:nvCxnSpPr>
          <p:spPr>
            <a:xfrm flipH="1" flipV="1">
              <a:off x="1713747" y="3198926"/>
              <a:ext cx="1915" cy="2996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/>
            <p:cNvSpPr/>
            <p:nvPr/>
          </p:nvSpPr>
          <p:spPr>
            <a:xfrm>
              <a:off x="3042615" y="2860259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281" name="Oval 280"/>
            <p:cNvSpPr/>
            <p:nvPr/>
          </p:nvSpPr>
          <p:spPr>
            <a:xfrm>
              <a:off x="3044530" y="3498540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2297042" y="2310341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f</a:t>
              </a:r>
            </a:p>
          </p:txBody>
        </p:sp>
        <p:cxnSp>
          <p:nvCxnSpPr>
            <p:cNvPr id="283" name="Straight Arrow Connector 282"/>
            <p:cNvCxnSpPr>
              <a:stCxn id="281" idx="0"/>
              <a:endCxn id="280" idx="4"/>
            </p:cNvCxnSpPr>
            <p:nvPr/>
          </p:nvCxnSpPr>
          <p:spPr>
            <a:xfrm flipH="1" flipV="1">
              <a:off x="3204893" y="3198926"/>
              <a:ext cx="1915" cy="2996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82" idx="3"/>
              <a:endCxn id="274" idx="0"/>
            </p:cNvCxnSpPr>
            <p:nvPr/>
          </p:nvCxnSpPr>
          <p:spPr>
            <a:xfrm flipH="1">
              <a:off x="1713747" y="2599411"/>
              <a:ext cx="630825" cy="2608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5"/>
              <a:endCxn id="280" idx="0"/>
            </p:cNvCxnSpPr>
            <p:nvPr/>
          </p:nvCxnSpPr>
          <p:spPr>
            <a:xfrm>
              <a:off x="2574067" y="2599411"/>
              <a:ext cx="630826" cy="2608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81" idx="2"/>
              <a:endCxn id="276" idx="5"/>
            </p:cNvCxnSpPr>
            <p:nvPr/>
          </p:nvCxnSpPr>
          <p:spPr>
            <a:xfrm flipH="1" flipV="1">
              <a:off x="2575982" y="3468469"/>
              <a:ext cx="468548" cy="1994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stCxn id="280" idx="3"/>
              <a:endCxn id="276" idx="6"/>
            </p:cNvCxnSpPr>
            <p:nvPr/>
          </p:nvCxnSpPr>
          <p:spPr>
            <a:xfrm flipH="1">
              <a:off x="2623512" y="3149329"/>
              <a:ext cx="466633" cy="1994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/>
            <p:cNvSpPr/>
            <p:nvPr/>
          </p:nvSpPr>
          <p:spPr>
            <a:xfrm>
              <a:off x="1500025" y="2270224"/>
              <a:ext cx="1911393" cy="159520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231" name="Straight Connector 230"/>
          <p:cNvCxnSpPr>
            <a:stCxn id="288" idx="2"/>
            <a:endCxn id="336" idx="0"/>
          </p:cNvCxnSpPr>
          <p:nvPr/>
        </p:nvCxnSpPr>
        <p:spPr>
          <a:xfrm flipH="1">
            <a:off x="4336927" y="2378172"/>
            <a:ext cx="1116914" cy="161828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336" idx="2"/>
            <a:endCxn id="352" idx="0"/>
          </p:cNvCxnSpPr>
          <p:nvPr/>
        </p:nvCxnSpPr>
        <p:spPr>
          <a:xfrm>
            <a:off x="4336929" y="4120311"/>
            <a:ext cx="0" cy="1489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320" idx="2"/>
            <a:endCxn id="362" idx="0"/>
          </p:cNvCxnSpPr>
          <p:nvPr/>
        </p:nvCxnSpPr>
        <p:spPr>
          <a:xfrm>
            <a:off x="6566201" y="4134416"/>
            <a:ext cx="1" cy="176386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5" name="Group 304"/>
          <p:cNvGrpSpPr/>
          <p:nvPr/>
        </p:nvGrpSpPr>
        <p:grpSpPr>
          <a:xfrm>
            <a:off x="6009013" y="2552504"/>
            <a:ext cx="1114376" cy="1581912"/>
            <a:chOff x="2297042" y="2270224"/>
            <a:chExt cx="1114376" cy="1581912"/>
          </a:xfrm>
        </p:grpSpPr>
        <p:sp>
          <p:nvSpPr>
            <p:cNvPr id="308" name="Oval 307"/>
            <p:cNvSpPr/>
            <p:nvPr/>
          </p:nvSpPr>
          <p:spPr>
            <a:xfrm>
              <a:off x="2298957" y="3179399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2" name="Oval 311"/>
            <p:cNvSpPr/>
            <p:nvPr/>
          </p:nvSpPr>
          <p:spPr>
            <a:xfrm>
              <a:off x="3042615" y="2860259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3044530" y="3498540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14" name="Oval 313"/>
            <p:cNvSpPr/>
            <p:nvPr/>
          </p:nvSpPr>
          <p:spPr>
            <a:xfrm>
              <a:off x="2297042" y="2310341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f</a:t>
              </a:r>
            </a:p>
          </p:txBody>
        </p:sp>
        <p:cxnSp>
          <p:nvCxnSpPr>
            <p:cNvPr id="315" name="Straight Arrow Connector 314"/>
            <p:cNvCxnSpPr>
              <a:stCxn id="313" idx="0"/>
              <a:endCxn id="312" idx="4"/>
            </p:cNvCxnSpPr>
            <p:nvPr/>
          </p:nvCxnSpPr>
          <p:spPr>
            <a:xfrm flipH="1" flipV="1">
              <a:off x="3204893" y="3198926"/>
              <a:ext cx="1915" cy="2996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314" idx="5"/>
              <a:endCxn id="312" idx="0"/>
            </p:cNvCxnSpPr>
            <p:nvPr/>
          </p:nvCxnSpPr>
          <p:spPr>
            <a:xfrm>
              <a:off x="2574067" y="2599411"/>
              <a:ext cx="630826" cy="2608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313" idx="2"/>
              <a:endCxn id="308" idx="5"/>
            </p:cNvCxnSpPr>
            <p:nvPr/>
          </p:nvCxnSpPr>
          <p:spPr>
            <a:xfrm flipH="1" flipV="1">
              <a:off x="2575982" y="3468469"/>
              <a:ext cx="468548" cy="1994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2" idx="3"/>
              <a:endCxn id="308" idx="6"/>
            </p:cNvCxnSpPr>
            <p:nvPr/>
          </p:nvCxnSpPr>
          <p:spPr>
            <a:xfrm flipH="1">
              <a:off x="2623512" y="3149329"/>
              <a:ext cx="466633" cy="1994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Rectangle 319"/>
            <p:cNvSpPr/>
            <p:nvPr/>
          </p:nvSpPr>
          <p:spPr>
            <a:xfrm>
              <a:off x="2297042" y="2270224"/>
              <a:ext cx="1114376" cy="15819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775185" y="2540006"/>
            <a:ext cx="1123487" cy="1580305"/>
            <a:chOff x="1514136" y="2327457"/>
            <a:chExt cx="1123487" cy="1580305"/>
          </a:xfrm>
        </p:grpSpPr>
        <p:sp>
          <p:nvSpPr>
            <p:cNvPr id="322" name="Oval 321"/>
            <p:cNvSpPr/>
            <p:nvPr/>
          </p:nvSpPr>
          <p:spPr>
            <a:xfrm>
              <a:off x="1551469" y="2860259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23" name="Oval 322"/>
            <p:cNvSpPr/>
            <p:nvPr/>
          </p:nvSpPr>
          <p:spPr>
            <a:xfrm>
              <a:off x="1553384" y="3498540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2298957" y="3179399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c</a:t>
              </a:r>
            </a:p>
          </p:txBody>
        </p:sp>
        <p:cxnSp>
          <p:nvCxnSpPr>
            <p:cNvPr id="325" name="Straight Arrow Connector 324"/>
            <p:cNvCxnSpPr>
              <a:stCxn id="322" idx="6"/>
              <a:endCxn id="324" idx="1"/>
            </p:cNvCxnSpPr>
            <p:nvPr/>
          </p:nvCxnSpPr>
          <p:spPr>
            <a:xfrm>
              <a:off x="1876024" y="3029593"/>
              <a:ext cx="470463" cy="199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323" idx="6"/>
              <a:endCxn id="324" idx="3"/>
            </p:cNvCxnSpPr>
            <p:nvPr/>
          </p:nvCxnSpPr>
          <p:spPr>
            <a:xfrm flipV="1">
              <a:off x="1877939" y="3468469"/>
              <a:ext cx="468548" cy="1994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323" idx="0"/>
              <a:endCxn id="322" idx="4"/>
            </p:cNvCxnSpPr>
            <p:nvPr/>
          </p:nvCxnSpPr>
          <p:spPr>
            <a:xfrm flipH="1" flipV="1">
              <a:off x="1713747" y="3198926"/>
              <a:ext cx="1915" cy="2996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/>
            <p:cNvSpPr/>
            <p:nvPr/>
          </p:nvSpPr>
          <p:spPr>
            <a:xfrm>
              <a:off x="2297042" y="2395007"/>
              <a:ext cx="324555" cy="338667"/>
            </a:xfrm>
            <a:prstGeom prst="ellipse">
              <a:avLst/>
            </a:prstGeom>
            <a:ln w="2222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f</a:t>
              </a:r>
            </a:p>
          </p:txBody>
        </p:sp>
        <p:cxnSp>
          <p:nvCxnSpPr>
            <p:cNvPr id="332" name="Straight Arrow Connector 331"/>
            <p:cNvCxnSpPr>
              <a:stCxn id="330" idx="3"/>
              <a:endCxn id="322" idx="0"/>
            </p:cNvCxnSpPr>
            <p:nvPr/>
          </p:nvCxnSpPr>
          <p:spPr>
            <a:xfrm flipH="1">
              <a:off x="1713747" y="2684077"/>
              <a:ext cx="630825" cy="1761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Rectangle 335"/>
            <p:cNvSpPr/>
            <p:nvPr/>
          </p:nvSpPr>
          <p:spPr>
            <a:xfrm>
              <a:off x="1514136" y="2327457"/>
              <a:ext cx="1123487" cy="158030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337" name="Straight Connector 336"/>
          <p:cNvCxnSpPr>
            <a:stCxn id="288" idx="2"/>
            <a:endCxn id="320" idx="0"/>
          </p:cNvCxnSpPr>
          <p:nvPr/>
        </p:nvCxnSpPr>
        <p:spPr>
          <a:xfrm>
            <a:off x="5453843" y="2378172"/>
            <a:ext cx="1112359" cy="1743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>
            <a:off x="3775185" y="4269286"/>
            <a:ext cx="3348205" cy="2094754"/>
            <a:chOff x="3775182" y="4269286"/>
            <a:chExt cx="3348205" cy="2094754"/>
          </a:xfrm>
        </p:grpSpPr>
        <p:grpSp>
          <p:nvGrpSpPr>
            <p:cNvPr id="343" name="Group 342"/>
            <p:cNvGrpSpPr/>
            <p:nvPr/>
          </p:nvGrpSpPr>
          <p:grpSpPr>
            <a:xfrm>
              <a:off x="3775182" y="4269286"/>
              <a:ext cx="1123487" cy="1047503"/>
              <a:chOff x="1514136" y="2832037"/>
              <a:chExt cx="1123487" cy="1047503"/>
            </a:xfrm>
          </p:grpSpPr>
          <p:sp>
            <p:nvSpPr>
              <p:cNvPr id="344" name="Oval 343"/>
              <p:cNvSpPr/>
              <p:nvPr/>
            </p:nvSpPr>
            <p:spPr>
              <a:xfrm>
                <a:off x="1551469" y="286025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1553384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347" name="Straight Arrow Connector 346"/>
              <p:cNvCxnSpPr>
                <a:stCxn id="344" idx="6"/>
                <a:endCxn id="346" idx="1"/>
              </p:cNvCxnSpPr>
              <p:nvPr/>
            </p:nvCxnSpPr>
            <p:spPr>
              <a:xfrm>
                <a:off x="1876024" y="3029593"/>
                <a:ext cx="470463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stCxn id="345" idx="6"/>
                <a:endCxn id="346" idx="3"/>
              </p:cNvCxnSpPr>
              <p:nvPr/>
            </p:nvCxnSpPr>
            <p:spPr>
              <a:xfrm flipV="1">
                <a:off x="1877939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>
                <a:stCxn id="345" idx="0"/>
                <a:endCxn id="344" idx="4"/>
              </p:cNvCxnSpPr>
              <p:nvPr/>
            </p:nvCxnSpPr>
            <p:spPr>
              <a:xfrm flipH="1" flipV="1">
                <a:off x="1713747" y="3198926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Rectangle 351"/>
              <p:cNvSpPr/>
              <p:nvPr/>
            </p:nvSpPr>
            <p:spPr>
              <a:xfrm>
                <a:off x="1514136" y="2832037"/>
                <a:ext cx="1123487" cy="1047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6009011" y="4310802"/>
              <a:ext cx="1114376" cy="1005987"/>
              <a:chOff x="2297042" y="2846148"/>
              <a:chExt cx="1114376" cy="1005987"/>
            </a:xfrm>
          </p:grpSpPr>
          <p:sp>
            <p:nvSpPr>
              <p:cNvPr id="354" name="Oval 353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042615" y="286025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e</a:t>
                </a: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044530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358" name="Straight Arrow Connector 357"/>
              <p:cNvCxnSpPr>
                <a:stCxn id="356" idx="0"/>
                <a:endCxn id="355" idx="4"/>
              </p:cNvCxnSpPr>
              <p:nvPr/>
            </p:nvCxnSpPr>
            <p:spPr>
              <a:xfrm flipH="1" flipV="1">
                <a:off x="3204893" y="3198926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>
                <a:stCxn id="356" idx="2"/>
                <a:endCxn id="354" idx="5"/>
              </p:cNvCxnSpPr>
              <p:nvPr/>
            </p:nvCxnSpPr>
            <p:spPr>
              <a:xfrm flipH="1" flipV="1">
                <a:off x="2575982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>
                <a:stCxn id="355" idx="3"/>
                <a:endCxn id="354" idx="6"/>
              </p:cNvCxnSpPr>
              <p:nvPr/>
            </p:nvCxnSpPr>
            <p:spPr>
              <a:xfrm flipH="1">
                <a:off x="2623512" y="3149329"/>
                <a:ext cx="466633" cy="1994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Rectangle 361"/>
              <p:cNvSpPr/>
              <p:nvPr/>
            </p:nvSpPr>
            <p:spPr>
              <a:xfrm>
                <a:off x="2297042" y="2846148"/>
                <a:ext cx="1114376" cy="1005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3775182" y="5566141"/>
              <a:ext cx="1123487" cy="797899"/>
              <a:chOff x="1514136" y="3109863"/>
              <a:chExt cx="1123487" cy="797899"/>
            </a:xfrm>
          </p:grpSpPr>
          <p:sp>
            <p:nvSpPr>
              <p:cNvPr id="371" name="Oval 370"/>
              <p:cNvSpPr/>
              <p:nvPr/>
            </p:nvSpPr>
            <p:spPr>
              <a:xfrm>
                <a:off x="1553384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374" name="Straight Arrow Connector 373"/>
              <p:cNvCxnSpPr>
                <a:stCxn id="371" idx="6"/>
                <a:endCxn id="372" idx="3"/>
              </p:cNvCxnSpPr>
              <p:nvPr/>
            </p:nvCxnSpPr>
            <p:spPr>
              <a:xfrm flipV="1">
                <a:off x="1877939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Rectangle 375"/>
              <p:cNvSpPr/>
              <p:nvPr/>
            </p:nvSpPr>
            <p:spPr>
              <a:xfrm>
                <a:off x="1514136" y="3109863"/>
                <a:ext cx="1123487" cy="7978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377" name="Straight Connector 376"/>
            <p:cNvCxnSpPr>
              <a:stCxn id="352" idx="2"/>
              <a:endCxn id="376" idx="0"/>
            </p:cNvCxnSpPr>
            <p:nvPr/>
          </p:nvCxnSpPr>
          <p:spPr>
            <a:xfrm>
              <a:off x="4336926" y="5316789"/>
              <a:ext cx="0" cy="2493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/>
            <p:cNvGrpSpPr/>
            <p:nvPr/>
          </p:nvGrpSpPr>
          <p:grpSpPr>
            <a:xfrm>
              <a:off x="6009011" y="5566141"/>
              <a:ext cx="1114376" cy="797899"/>
              <a:chOff x="2297042" y="3179399"/>
              <a:chExt cx="1114376" cy="797899"/>
            </a:xfrm>
          </p:grpSpPr>
          <p:sp>
            <p:nvSpPr>
              <p:cNvPr id="382" name="Oval 381"/>
              <p:cNvSpPr/>
              <p:nvPr/>
            </p:nvSpPr>
            <p:spPr>
              <a:xfrm>
                <a:off x="2298957" y="317939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044530" y="349854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386" name="Straight Arrow Connector 385"/>
              <p:cNvCxnSpPr>
                <a:stCxn id="384" idx="2"/>
                <a:endCxn id="382" idx="5"/>
              </p:cNvCxnSpPr>
              <p:nvPr/>
            </p:nvCxnSpPr>
            <p:spPr>
              <a:xfrm flipH="1" flipV="1">
                <a:off x="2575982" y="3468469"/>
                <a:ext cx="468548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tangle 387"/>
              <p:cNvSpPr/>
              <p:nvPr/>
            </p:nvSpPr>
            <p:spPr>
              <a:xfrm>
                <a:off x="2297042" y="3179399"/>
                <a:ext cx="1114376" cy="7978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389" name="Straight Connector 388"/>
            <p:cNvCxnSpPr>
              <a:stCxn id="362" idx="2"/>
              <a:endCxn id="388" idx="0"/>
            </p:cNvCxnSpPr>
            <p:nvPr/>
          </p:nvCxnSpPr>
          <p:spPr>
            <a:xfrm>
              <a:off x="6566199" y="5316789"/>
              <a:ext cx="0" cy="2493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Rounded Rectangle 392"/>
          <p:cNvSpPr/>
          <p:nvPr/>
        </p:nvSpPr>
        <p:spPr>
          <a:xfrm>
            <a:off x="3612663" y="2502902"/>
            <a:ext cx="1448530" cy="163591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TextBox 397"/>
          <p:cNvSpPr txBox="1"/>
          <p:nvPr/>
        </p:nvSpPr>
        <p:spPr>
          <a:xfrm>
            <a:off x="641636" y="6375413"/>
            <a:ext cx="1942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Arial"/>
                <a:cs typeface="Arial"/>
              </a:rPr>
              <a:t>Graphflow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4270857" y="6375413"/>
            <a:ext cx="2356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Arial"/>
                <a:cs typeface="Arial"/>
              </a:rPr>
              <a:t>EmptyHeaded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416" name="Rounded Rectangle 415"/>
          <p:cNvSpPr/>
          <p:nvPr/>
        </p:nvSpPr>
        <p:spPr>
          <a:xfrm>
            <a:off x="5841936" y="2484396"/>
            <a:ext cx="1448530" cy="163591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74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399" grpId="0"/>
      <p:bldP spid="4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9363" y="705597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26" y="25400"/>
            <a:ext cx="90894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200" kern="0" dirty="0" err="1">
                <a:solidFill>
                  <a:srgbClr val="000000"/>
                </a:solidFill>
                <a:latin typeface="Arial"/>
                <a:cs typeface="Arial"/>
              </a:rPr>
              <a:t>Subgraph</a:t>
            </a:r>
            <a:r>
              <a:rPr lang="en-US" sz="3200" kern="0" dirty="0">
                <a:solidFill>
                  <a:srgbClr val="000000"/>
                </a:solidFill>
                <a:latin typeface="Arial"/>
                <a:cs typeface="Arial"/>
              </a:rPr>
              <a:t> Queries = </a:t>
            </a:r>
            <a:r>
              <a:rPr lang="en-US" sz="3200" kern="0" dirty="0" err="1">
                <a:solidFill>
                  <a:srgbClr val="000000"/>
                </a:solidFill>
                <a:latin typeface="Arial"/>
                <a:cs typeface="Arial"/>
              </a:rPr>
              <a:t>Multiway</a:t>
            </a:r>
            <a:r>
              <a:rPr lang="en-US" sz="3200" kern="0" dirty="0">
                <a:solidFill>
                  <a:srgbClr val="000000"/>
                </a:solidFill>
                <a:latin typeface="Arial"/>
                <a:cs typeface="Arial"/>
              </a:rPr>
              <a:t> (Self) Join Queries</a:t>
            </a:r>
            <a:endParaRPr lang="en-US" sz="32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41140" y="1228642"/>
            <a:ext cx="324555" cy="33866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6971111" y="1221602"/>
            <a:ext cx="324555" cy="33866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6319625" y="1916323"/>
            <a:ext cx="324555" cy="33866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 flipV="1">
            <a:off x="5865694" y="1390930"/>
            <a:ext cx="1105416" cy="7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1" idx="2"/>
          </p:cNvCxnSpPr>
          <p:nvPr/>
        </p:nvCxnSpPr>
        <p:spPr>
          <a:xfrm>
            <a:off x="5818167" y="1517712"/>
            <a:ext cx="501461" cy="5679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  <a:endCxn id="20" idx="4"/>
          </p:cNvCxnSpPr>
          <p:nvPr/>
        </p:nvCxnSpPr>
        <p:spPr>
          <a:xfrm flipV="1">
            <a:off x="6644181" y="1560263"/>
            <a:ext cx="489208" cy="52539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5814" y="1223992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MATCH (a)-&gt;(b)-&gt;(c), (a)-&gt;</a:t>
            </a:r>
            <a:r>
              <a:rPr lang="de-DE" sz="2400" dirty="0">
                <a:latin typeface="Consolas"/>
                <a:cs typeface="Consolas"/>
              </a:rPr>
              <a:t>(c)</a:t>
            </a:r>
            <a:endParaRPr lang="en-US" sz="24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5817" y="2950715"/>
            <a:ext cx="2824555" cy="2737864"/>
            <a:chOff x="255814" y="2950715"/>
            <a:chExt cx="2824555" cy="2737864"/>
          </a:xfrm>
        </p:grpSpPr>
        <p:sp>
          <p:nvSpPr>
            <p:cNvPr id="30" name="Oval 29"/>
            <p:cNvSpPr/>
            <p:nvPr/>
          </p:nvSpPr>
          <p:spPr>
            <a:xfrm>
              <a:off x="255814" y="3521106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34" name="Straight Arrow Connector 33"/>
            <p:cNvCxnSpPr>
              <a:stCxn id="66" idx="2"/>
              <a:endCxn id="30" idx="7"/>
            </p:cNvCxnSpPr>
            <p:nvPr/>
          </p:nvCxnSpPr>
          <p:spPr>
            <a:xfrm flipH="1">
              <a:off x="532839" y="3120049"/>
              <a:ext cx="979758" cy="4506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68" idx="2"/>
            </p:cNvCxnSpPr>
            <p:nvPr/>
          </p:nvCxnSpPr>
          <p:spPr>
            <a:xfrm>
              <a:off x="532839" y="3810176"/>
              <a:ext cx="972975" cy="553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512597" y="2950715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755814" y="3521106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505814" y="4194677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71" name="Straight Arrow Connector 70"/>
            <p:cNvCxnSpPr>
              <a:stCxn id="66" idx="6"/>
              <a:endCxn id="67" idx="1"/>
            </p:cNvCxnSpPr>
            <p:nvPr/>
          </p:nvCxnSpPr>
          <p:spPr>
            <a:xfrm>
              <a:off x="1837152" y="3120049"/>
              <a:ext cx="966192" cy="4506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7" idx="3"/>
              <a:endCxn id="68" idx="6"/>
            </p:cNvCxnSpPr>
            <p:nvPr/>
          </p:nvCxnSpPr>
          <p:spPr>
            <a:xfrm flipH="1">
              <a:off x="1830369" y="3810176"/>
              <a:ext cx="972975" cy="553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6" idx="4"/>
              <a:endCxn id="68" idx="0"/>
            </p:cNvCxnSpPr>
            <p:nvPr/>
          </p:nvCxnSpPr>
          <p:spPr>
            <a:xfrm flipH="1">
              <a:off x="1668092" y="3289382"/>
              <a:ext cx="6783" cy="9052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1536774" y="471482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1539482" y="5349912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6</a:t>
              </a:r>
            </a:p>
          </p:txBody>
        </p:sp>
        <p:cxnSp>
          <p:nvCxnSpPr>
            <p:cNvPr id="107" name="Straight Arrow Connector 106"/>
            <p:cNvCxnSpPr>
              <a:stCxn id="30" idx="5"/>
              <a:endCxn id="104" idx="2"/>
            </p:cNvCxnSpPr>
            <p:nvPr/>
          </p:nvCxnSpPr>
          <p:spPr>
            <a:xfrm>
              <a:off x="532839" y="3810176"/>
              <a:ext cx="1003935" cy="1073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30" idx="5"/>
              <a:endCxn id="105" idx="2"/>
            </p:cNvCxnSpPr>
            <p:nvPr/>
          </p:nvCxnSpPr>
          <p:spPr>
            <a:xfrm>
              <a:off x="532839" y="3810176"/>
              <a:ext cx="1006643" cy="1709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045401" y="1057312"/>
            <a:ext cx="750059" cy="3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R1</a:t>
            </a:r>
          </a:p>
        </p:txBody>
      </p:sp>
      <p:sp>
        <p:nvSpPr>
          <p:cNvPr id="35" name="TextBox 34"/>
          <p:cNvSpPr txBox="1"/>
          <p:nvPr/>
        </p:nvSpPr>
        <p:spPr>
          <a:xfrm rot="2929958">
            <a:off x="5569569" y="1648490"/>
            <a:ext cx="75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R2</a:t>
            </a:r>
          </a:p>
        </p:txBody>
      </p:sp>
      <p:sp>
        <p:nvSpPr>
          <p:cNvPr id="37" name="TextBox 36"/>
          <p:cNvSpPr txBox="1"/>
          <p:nvPr/>
        </p:nvSpPr>
        <p:spPr>
          <a:xfrm rot="18826897">
            <a:off x="6662430" y="1731655"/>
            <a:ext cx="75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R3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4636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2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2500" y="2342177"/>
            <a:ext cx="241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Input Graph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6908346" y="1818913"/>
            <a:ext cx="510004" cy="3875"/>
          </a:xfrm>
          <a:prstGeom prst="straightConnector1">
            <a:avLst/>
          </a:prstGeom>
          <a:ln w="1270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32461" y="1609894"/>
            <a:ext cx="152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Query Edge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4928" y="5113520"/>
            <a:ext cx="79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Edge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36815" y="4841823"/>
            <a:ext cx="492075" cy="327286"/>
          </a:xfrm>
          <a:prstGeom prst="straightConnector1">
            <a:avLst/>
          </a:prstGeom>
          <a:ln w="1270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8612" y="1978392"/>
            <a:ext cx="16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Query Vertex</a:t>
            </a:r>
          </a:p>
        </p:txBody>
      </p:sp>
      <p:cxnSp>
        <p:nvCxnSpPr>
          <p:cNvPr id="55" name="Straight Arrow Connector 54"/>
          <p:cNvCxnSpPr>
            <a:endCxn id="21" idx="5"/>
          </p:cNvCxnSpPr>
          <p:nvPr/>
        </p:nvCxnSpPr>
        <p:spPr>
          <a:xfrm flipH="1">
            <a:off x="6596651" y="2205391"/>
            <a:ext cx="699015" cy="0"/>
          </a:xfrm>
          <a:prstGeom prst="straightConnector1">
            <a:avLst/>
          </a:prstGeom>
          <a:ln w="1270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0235" y="5983966"/>
            <a:ext cx="10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Vertex</a:t>
            </a:r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V="1">
            <a:off x="692678" y="5638982"/>
            <a:ext cx="894337" cy="344984"/>
          </a:xfrm>
          <a:prstGeom prst="straightConnector1">
            <a:avLst/>
          </a:prstGeom>
          <a:ln w="1270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6008"/>
              </p:ext>
            </p:extLst>
          </p:nvPr>
        </p:nvGraphicFramePr>
        <p:xfrm>
          <a:off x="3347745" y="2824347"/>
          <a:ext cx="1308100" cy="37384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382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R1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4695473" y="4249596"/>
            <a:ext cx="6963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990000"/>
                </a:solidFill>
                <a:latin typeface="Lucida Sans Unicode"/>
                <a:cs typeface="Lucida Sans Unicode"/>
              </a:rPr>
              <a:t>⋈ 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>
          <a:xfrm>
            <a:off x="6683204" y="4249596"/>
            <a:ext cx="6963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990000"/>
                </a:solidFill>
                <a:latin typeface="Lucida Sans Unicode"/>
                <a:cs typeface="Lucida Sans Unicode"/>
              </a:rPr>
              <a:t>⋈ </a:t>
            </a:r>
            <a:endParaRPr lang="en-US" sz="400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48284"/>
              </p:ext>
            </p:extLst>
          </p:nvPr>
        </p:nvGraphicFramePr>
        <p:xfrm>
          <a:off x="5357349" y="2824347"/>
          <a:ext cx="1308100" cy="37384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382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R2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83346"/>
              </p:ext>
            </p:extLst>
          </p:nvPr>
        </p:nvGraphicFramePr>
        <p:xfrm>
          <a:off x="7337997" y="2824347"/>
          <a:ext cx="1308100" cy="37384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382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R3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3347745" y="3647704"/>
            <a:ext cx="1264710" cy="424138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5357349" y="4503158"/>
            <a:ext cx="1264710" cy="424138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7337996" y="4882385"/>
            <a:ext cx="1264710" cy="424138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rot="20121146">
            <a:off x="153784" y="3209622"/>
            <a:ext cx="1826322" cy="355938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rot="16200000">
            <a:off x="849559" y="3542739"/>
            <a:ext cx="1625272" cy="355938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rot="1738131">
            <a:off x="119194" y="3787958"/>
            <a:ext cx="1837428" cy="455717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18167" y="705597"/>
            <a:ext cx="117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Query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133A96D-D5E5-BE41-8A17-E8CB5DE62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37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  <p:bldP spid="46" grpId="0"/>
      <p:bldP spid="46" grpId="1"/>
      <p:bldP spid="47" grpId="0"/>
      <p:bldP spid="47" grpId="1"/>
      <p:bldP spid="54" grpId="0"/>
      <p:bldP spid="54" grpId="1"/>
      <p:bldP spid="59" grpId="0"/>
      <p:bldP spid="59" grpId="1"/>
      <p:bldP spid="53" grpId="0"/>
      <p:bldP spid="56" grpId="0"/>
      <p:bldP spid="61" grpId="0" animBg="1"/>
      <p:bldP spid="62" grpId="0" animBg="1"/>
      <p:bldP spid="63" grpId="0" animBg="1"/>
      <p:bldP spid="64" grpId="0" animBg="1"/>
      <p:bldP spid="65" grpId="0" animBg="1"/>
      <p:bldP spid="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77376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Q3: For Which Queries are WCO, BJ, Hybrid Plans Good?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20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1114" y="780833"/>
            <a:ext cx="8286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200" dirty="0">
                <a:latin typeface="Arial"/>
                <a:cs typeface="Arial"/>
              </a:rPr>
              <a:t>Size and </a:t>
            </a:r>
            <a:r>
              <a:rPr lang="en-US" sz="2200" dirty="0" err="1">
                <a:latin typeface="Arial"/>
                <a:cs typeface="Arial"/>
              </a:rPr>
              <a:t>cyclicity</a:t>
            </a:r>
            <a:endParaRPr lang="en-US" sz="2200" dirty="0">
              <a:latin typeface="Arial"/>
              <a:cs typeface="Arial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26601" y="1376371"/>
            <a:ext cx="2605835" cy="5084675"/>
            <a:chOff x="3379890" y="1362517"/>
            <a:chExt cx="2605835" cy="5084675"/>
          </a:xfrm>
        </p:grpSpPr>
        <p:grpSp>
          <p:nvGrpSpPr>
            <p:cNvPr id="8" name="Group 7"/>
            <p:cNvGrpSpPr/>
            <p:nvPr/>
          </p:nvGrpSpPr>
          <p:grpSpPr>
            <a:xfrm>
              <a:off x="3739786" y="1362517"/>
              <a:ext cx="1886042" cy="976948"/>
              <a:chOff x="842658" y="3257138"/>
              <a:chExt cx="1886042" cy="97694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42658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23401" y="325713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625316" y="3895419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12" name="Straight Arrow Connector 11"/>
              <p:cNvCxnSpPr>
                <a:stCxn id="9" idx="7"/>
                <a:endCxn id="10" idx="2"/>
              </p:cNvCxnSpPr>
              <p:nvPr/>
            </p:nvCxnSpPr>
            <p:spPr>
              <a:xfrm flipV="1">
                <a:off x="1119683" y="3426472"/>
                <a:ext cx="503718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5"/>
                <a:endCxn id="11" idx="2"/>
              </p:cNvCxnSpPr>
              <p:nvPr/>
            </p:nvCxnSpPr>
            <p:spPr>
              <a:xfrm>
                <a:off x="1119683" y="3865348"/>
                <a:ext cx="505633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1" idx="0"/>
                <a:endCxn id="10" idx="4"/>
              </p:cNvCxnSpPr>
              <p:nvPr/>
            </p:nvCxnSpPr>
            <p:spPr>
              <a:xfrm flipH="1" flipV="1">
                <a:off x="1785679" y="3595805"/>
                <a:ext cx="1915" cy="2996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2404145" y="357627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16" name="Straight Arrow Connector 15"/>
              <p:cNvCxnSpPr>
                <a:stCxn id="10" idx="6"/>
                <a:endCxn id="15" idx="1"/>
              </p:cNvCxnSpPr>
              <p:nvPr/>
            </p:nvCxnSpPr>
            <p:spPr>
              <a:xfrm>
                <a:off x="1947956" y="3426472"/>
                <a:ext cx="503719" cy="1994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1" idx="6"/>
                <a:endCxn id="15" idx="3"/>
              </p:cNvCxnSpPr>
              <p:nvPr/>
            </p:nvCxnSpPr>
            <p:spPr>
              <a:xfrm flipV="1">
                <a:off x="1949871" y="3865348"/>
                <a:ext cx="501804" cy="199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379890" y="2482709"/>
              <a:ext cx="2605835" cy="3964483"/>
              <a:chOff x="3379890" y="2482709"/>
              <a:chExt cx="2605835" cy="3964483"/>
            </a:xfrm>
          </p:grpSpPr>
          <p:pic>
            <p:nvPicPr>
              <p:cNvPr id="5" name="Picture 4" descr="q5-epinions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9890" y="2482709"/>
                <a:ext cx="2605835" cy="3749040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3452918" y="6016305"/>
                <a:ext cx="24597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err="1">
                    <a:latin typeface="Arial"/>
                    <a:cs typeface="Arial"/>
                  </a:rPr>
                  <a:t>Soc-Epinions</a:t>
                </a:r>
                <a:endParaRPr lang="en-US" sz="22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5484041" y="1276562"/>
            <a:ext cx="2606040" cy="5224375"/>
            <a:chOff x="6349153" y="1276562"/>
            <a:chExt cx="2606040" cy="5224375"/>
          </a:xfrm>
        </p:grpSpPr>
        <p:grpSp>
          <p:nvGrpSpPr>
            <p:cNvPr id="73" name="Group 72"/>
            <p:cNvGrpSpPr/>
            <p:nvPr/>
          </p:nvGrpSpPr>
          <p:grpSpPr>
            <a:xfrm>
              <a:off x="6685387" y="1276562"/>
              <a:ext cx="1933572" cy="1148858"/>
              <a:chOff x="6800758" y="1276562"/>
              <a:chExt cx="1933572" cy="114885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800758" y="1276562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581501" y="1276562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406453" y="2086753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50" name="Straight Arrow Connector 49"/>
              <p:cNvCxnSpPr>
                <a:stCxn id="46" idx="6"/>
                <a:endCxn id="48" idx="2"/>
              </p:cNvCxnSpPr>
              <p:nvPr/>
            </p:nvCxnSpPr>
            <p:spPr>
              <a:xfrm>
                <a:off x="7125313" y="1445896"/>
                <a:ext cx="4561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8409775" y="1276562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55" name="Straight Arrow Connector 54"/>
              <p:cNvCxnSpPr>
                <a:stCxn id="48" idx="6"/>
                <a:endCxn id="54" idx="2"/>
              </p:cNvCxnSpPr>
              <p:nvPr/>
            </p:nvCxnSpPr>
            <p:spPr>
              <a:xfrm>
                <a:off x="7906056" y="1445896"/>
                <a:ext cx="50371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49" idx="0"/>
                <a:endCxn id="54" idx="4"/>
              </p:cNvCxnSpPr>
              <p:nvPr/>
            </p:nvCxnSpPr>
            <p:spPr>
              <a:xfrm flipV="1">
                <a:off x="8568731" y="1615229"/>
                <a:ext cx="3322" cy="471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6800758" y="2086753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f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581501" y="2086753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e</a:t>
                </a:r>
              </a:p>
            </p:txBody>
          </p:sp>
          <p:cxnSp>
            <p:nvCxnSpPr>
              <p:cNvPr id="70" name="Straight Arrow Connector 69"/>
              <p:cNvCxnSpPr>
                <a:stCxn id="68" idx="6"/>
                <a:endCxn id="69" idx="2"/>
              </p:cNvCxnSpPr>
              <p:nvPr/>
            </p:nvCxnSpPr>
            <p:spPr>
              <a:xfrm>
                <a:off x="7125313" y="2256087"/>
                <a:ext cx="4561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69" idx="6"/>
                <a:endCxn id="49" idx="2"/>
              </p:cNvCxnSpPr>
              <p:nvPr/>
            </p:nvCxnSpPr>
            <p:spPr>
              <a:xfrm>
                <a:off x="7906056" y="2256087"/>
                <a:ext cx="5003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6349153" y="2482709"/>
              <a:ext cx="2606040" cy="4018228"/>
              <a:chOff x="6349153" y="2482709"/>
              <a:chExt cx="2606040" cy="4018228"/>
            </a:xfrm>
          </p:grpSpPr>
          <p:pic>
            <p:nvPicPr>
              <p:cNvPr id="74" name="Picture 73" descr="q14-amazon.pdf"/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9153" y="2482709"/>
                <a:ext cx="2606040" cy="3749040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6422284" y="6070050"/>
                <a:ext cx="24597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Arial"/>
                    <a:cs typeface="Arial"/>
                  </a:rPr>
                  <a:t>Amazon</a:t>
                </a:r>
              </a:p>
            </p:txBody>
          </p:sp>
        </p:grp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772EB353-3436-2443-A8AC-E0C1E885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05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77376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6509" y="0"/>
            <a:ext cx="92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Q3: For Which Queries are WCO, BJ, Hybrid Plans Good?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21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5502" y="988404"/>
            <a:ext cx="2606040" cy="5361495"/>
            <a:chOff x="635248" y="1085697"/>
            <a:chExt cx="2606040" cy="5361495"/>
          </a:xfrm>
        </p:grpSpPr>
        <p:pic>
          <p:nvPicPr>
            <p:cNvPr id="30" name="Google Shape;5301;p1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248" y="2308513"/>
              <a:ext cx="2606040" cy="37490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" name="Group 50"/>
            <p:cNvGrpSpPr/>
            <p:nvPr/>
          </p:nvGrpSpPr>
          <p:grpSpPr>
            <a:xfrm>
              <a:off x="1049465" y="1085697"/>
              <a:ext cx="1777606" cy="982961"/>
              <a:chOff x="6069601" y="957390"/>
              <a:chExt cx="1777606" cy="982961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7522652" y="95739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e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069601" y="95739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71516" y="1601684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cxnSp>
            <p:nvCxnSpPr>
              <p:cNvPr id="37" name="Straight Arrow Connector 36"/>
              <p:cNvCxnSpPr>
                <a:stCxn id="34" idx="0"/>
                <a:endCxn id="33" idx="4"/>
              </p:cNvCxnSpPr>
              <p:nvPr/>
            </p:nvCxnSpPr>
            <p:spPr>
              <a:xfrm flipH="1" flipV="1">
                <a:off x="6231879" y="1296057"/>
                <a:ext cx="1915" cy="3056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6796126" y="1277500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39" name="Straight Arrow Connector 38"/>
              <p:cNvCxnSpPr>
                <a:stCxn id="33" idx="6"/>
                <a:endCxn id="38" idx="1"/>
              </p:cNvCxnSpPr>
              <p:nvPr/>
            </p:nvCxnSpPr>
            <p:spPr>
              <a:xfrm>
                <a:off x="6394156" y="1126724"/>
                <a:ext cx="449500" cy="2003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4" idx="6"/>
                <a:endCxn id="38" idx="3"/>
              </p:cNvCxnSpPr>
              <p:nvPr/>
            </p:nvCxnSpPr>
            <p:spPr>
              <a:xfrm flipV="1">
                <a:off x="6396071" y="1566570"/>
                <a:ext cx="447585" cy="204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7522652" y="1601684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42" name="Straight Arrow Connector 41"/>
              <p:cNvCxnSpPr>
                <a:stCxn id="41" idx="2"/>
                <a:endCxn id="38" idx="5"/>
              </p:cNvCxnSpPr>
              <p:nvPr/>
            </p:nvCxnSpPr>
            <p:spPr>
              <a:xfrm flipH="1" flipV="1">
                <a:off x="7073151" y="1566570"/>
                <a:ext cx="449501" cy="204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2" idx="2"/>
                <a:endCxn id="38" idx="7"/>
              </p:cNvCxnSpPr>
              <p:nvPr/>
            </p:nvCxnSpPr>
            <p:spPr>
              <a:xfrm flipH="1">
                <a:off x="7073151" y="1126724"/>
                <a:ext cx="449501" cy="2003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0"/>
                <a:endCxn id="32" idx="4"/>
              </p:cNvCxnSpPr>
              <p:nvPr/>
            </p:nvCxnSpPr>
            <p:spPr>
              <a:xfrm flipV="1">
                <a:off x="7684930" y="1296057"/>
                <a:ext cx="0" cy="3056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708379" y="6016305"/>
              <a:ext cx="2459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Arial"/>
                  <a:cs typeface="Arial"/>
                </a:rPr>
                <a:t>Web-Google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07179" y="936528"/>
            <a:ext cx="2837575" cy="5465246"/>
            <a:chOff x="5407179" y="891110"/>
            <a:chExt cx="2837575" cy="5465246"/>
          </a:xfrm>
        </p:grpSpPr>
        <p:grpSp>
          <p:nvGrpSpPr>
            <p:cNvPr id="92" name="Group 91"/>
            <p:cNvGrpSpPr/>
            <p:nvPr/>
          </p:nvGrpSpPr>
          <p:grpSpPr>
            <a:xfrm>
              <a:off x="5407179" y="891110"/>
              <a:ext cx="2837575" cy="1372135"/>
              <a:chOff x="5142310" y="891104"/>
              <a:chExt cx="2837575" cy="137213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655330" y="1407838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e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852984" y="905756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2310" y="1415164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  <p:cxnSp>
            <p:nvCxnSpPr>
              <p:cNvPr id="49" name="Straight Arrow Connector 48"/>
              <p:cNvCxnSpPr>
                <a:stCxn id="48" idx="7"/>
                <a:endCxn id="46" idx="3"/>
              </p:cNvCxnSpPr>
              <p:nvPr/>
            </p:nvCxnSpPr>
            <p:spPr>
              <a:xfrm flipV="1">
                <a:off x="5419335" y="1194826"/>
                <a:ext cx="481179" cy="2699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6843527" y="891104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  <p:cxnSp>
            <p:nvCxnSpPr>
              <p:cNvPr id="52" name="Straight Arrow Connector 51"/>
              <p:cNvCxnSpPr>
                <a:stCxn id="46" idx="6"/>
                <a:endCxn id="50" idx="2"/>
              </p:cNvCxnSpPr>
              <p:nvPr/>
            </p:nvCxnSpPr>
            <p:spPr>
              <a:xfrm flipV="1">
                <a:off x="6177539" y="1060438"/>
                <a:ext cx="665988" cy="146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6843527" y="1924572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d</a:t>
                </a:r>
              </a:p>
            </p:txBody>
          </p:sp>
          <p:cxnSp>
            <p:nvCxnSpPr>
              <p:cNvPr id="56" name="Straight Arrow Connector 55"/>
              <p:cNvCxnSpPr>
                <a:stCxn id="45" idx="1"/>
                <a:endCxn id="50" idx="6"/>
              </p:cNvCxnSpPr>
              <p:nvPr/>
            </p:nvCxnSpPr>
            <p:spPr>
              <a:xfrm flipH="1" flipV="1">
                <a:off x="7168082" y="1060438"/>
                <a:ext cx="534778" cy="396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4" idx="6"/>
                <a:endCxn id="45" idx="3"/>
              </p:cNvCxnSpPr>
              <p:nvPr/>
            </p:nvCxnSpPr>
            <p:spPr>
              <a:xfrm flipV="1">
                <a:off x="7168082" y="1696908"/>
                <a:ext cx="534778" cy="3969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5843577" y="1924572"/>
                <a:ext cx="324555" cy="338667"/>
              </a:xfrm>
              <a:prstGeom prst="ellipse">
                <a:avLst/>
              </a:prstGeom>
              <a:ln w="222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f</a:t>
                </a:r>
              </a:p>
            </p:txBody>
          </p:sp>
          <p:cxnSp>
            <p:nvCxnSpPr>
              <p:cNvPr id="59" name="Straight Arrow Connector 58"/>
              <p:cNvCxnSpPr>
                <a:stCxn id="58" idx="6"/>
                <a:endCxn id="54" idx="2"/>
              </p:cNvCxnSpPr>
              <p:nvPr/>
            </p:nvCxnSpPr>
            <p:spPr>
              <a:xfrm>
                <a:off x="6168132" y="2093906"/>
                <a:ext cx="6753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48" idx="5"/>
                <a:endCxn id="58" idx="2"/>
              </p:cNvCxnSpPr>
              <p:nvPr/>
            </p:nvCxnSpPr>
            <p:spPr>
              <a:xfrm>
                <a:off x="5419335" y="1704234"/>
                <a:ext cx="424242" cy="389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3" name="Picture 92" descr="q13-gnutella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3048" y="2308513"/>
              <a:ext cx="2605837" cy="374904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596077" y="5925469"/>
              <a:ext cx="2459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Arial"/>
                  <a:cs typeface="Arial"/>
                </a:rPr>
                <a:t>Gnutella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2198F0F3-798F-B346-B0AA-87B36403F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60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705597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26" y="25400"/>
            <a:ext cx="908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Trebuchet MS"/>
              </a:rPr>
              <a:t>Summary</a:t>
            </a:r>
            <a:endParaRPr lang="en-US" sz="3000" b="1" dirty="0">
              <a:solidFill>
                <a:srgbClr val="B90000"/>
              </a:solidFill>
              <a:latin typeface="Trebuchet MS"/>
              <a:cs typeface="Trebuchet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86967" y="6418195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329" y="792643"/>
            <a:ext cx="9124877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subgraph queries,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Graphflow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optimizer:</a:t>
            </a:r>
          </a:p>
          <a:p>
            <a:pPr marL="548640" lvl="1" indent="-9144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Adopts the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-cost cost metric</a:t>
            </a:r>
          </a:p>
          <a:p>
            <a:pPr marL="548640" lvl="1" indent="-9144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subgraph catalogue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-cost estimation</a:t>
            </a:r>
          </a:p>
          <a:p>
            <a:pPr marL="548640" lvl="1" indent="-9144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Seamlessly mixes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binary joins and WCO-style intersections with a dynamic programming optimizer</a:t>
            </a:r>
          </a:p>
          <a:p>
            <a:pPr marL="548640" lvl="1" indent="-9144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Adaptively changes the query vertex orderings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during runtime</a:t>
            </a:r>
          </a:p>
          <a:p>
            <a:pPr marL="91440" indent="-9144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Similar techniques for cont. subgraph matching (upcoming work)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72CB9-D405-664C-8FD7-626B353A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086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705597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26" y="25400"/>
            <a:ext cx="908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Trebuchet MS"/>
              </a:rPr>
              <a:t>Students</a:t>
            </a:r>
            <a:endParaRPr lang="en-US" sz="3000" b="1" dirty="0">
              <a:solidFill>
                <a:srgbClr val="B90000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 descr="Screen Shot 2017-08-25 at 4.30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" y="6600752"/>
            <a:ext cx="2126871" cy="2760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86967" y="6418195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5752" y="914400"/>
            <a:ext cx="2126868" cy="2553578"/>
            <a:chOff x="174349" y="914400"/>
            <a:chExt cx="2126868" cy="2553578"/>
          </a:xfrm>
        </p:grpSpPr>
        <p:pic>
          <p:nvPicPr>
            <p:cNvPr id="6" name="Picture 5" descr="chathura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95" y="914400"/>
              <a:ext cx="1828800" cy="18288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74349" y="2760092"/>
              <a:ext cx="21268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Arial"/>
                  <a:cs typeface="Arial"/>
                </a:rPr>
                <a:t>Chathura</a:t>
              </a:r>
              <a:r>
                <a:rPr lang="en-US" sz="2000" dirty="0">
                  <a:latin typeface="Arial"/>
                  <a:cs typeface="Arial"/>
                </a:rPr>
                <a:t> </a:t>
              </a:r>
              <a:r>
                <a:rPr lang="en-US" sz="2000" dirty="0" err="1">
                  <a:latin typeface="Arial"/>
                  <a:cs typeface="Arial"/>
                </a:rPr>
                <a:t>Kankanamge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51474" y="914400"/>
            <a:ext cx="1828800" cy="2589734"/>
            <a:chOff x="2540000" y="914400"/>
            <a:chExt cx="1828800" cy="2589734"/>
          </a:xfrm>
        </p:grpSpPr>
        <p:pic>
          <p:nvPicPr>
            <p:cNvPr id="9" name="Picture 8" descr="sid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0" y="914400"/>
              <a:ext cx="1828800" cy="18288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40000" y="2796248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Siddhartha</a:t>
              </a:r>
            </a:p>
            <a:p>
              <a:pPr algn="ctr"/>
              <a:r>
                <a:rPr lang="en-US" sz="2000" dirty="0" err="1">
                  <a:latin typeface="Arial"/>
                  <a:cs typeface="Arial"/>
                </a:rPr>
                <a:t>Sahu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195" y="914400"/>
            <a:ext cx="1828800" cy="2625890"/>
            <a:chOff x="4699000" y="914400"/>
            <a:chExt cx="1828800" cy="2625890"/>
          </a:xfrm>
        </p:grpSpPr>
        <p:pic>
          <p:nvPicPr>
            <p:cNvPr id="13" name="Picture 12" descr="amine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000" y="914400"/>
              <a:ext cx="1828800" cy="18288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699000" y="2832404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Amine</a:t>
              </a:r>
            </a:p>
            <a:p>
              <a:pPr algn="ctr"/>
              <a:r>
                <a:rPr lang="en-US" sz="2000" dirty="0" err="1"/>
                <a:t>Mhedhbi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9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705597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26" y="25400"/>
            <a:ext cx="908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Trebuchet MS"/>
              </a:rPr>
              <a:t>References</a:t>
            </a:r>
            <a:endParaRPr lang="en-US" sz="3000" b="1" dirty="0">
              <a:solidFill>
                <a:srgbClr val="B90000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 descr="Screen Shot 2017-08-25 at 4.30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" y="6600752"/>
            <a:ext cx="2126871" cy="2760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86967" y="6418195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329" y="792643"/>
            <a:ext cx="91248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/>
              <a:buChar char="•"/>
            </a:pPr>
            <a:r>
              <a:rPr lang="en-US" sz="1500" dirty="0"/>
              <a:t>Efficiently Updating Materialized Views, BLT, SIGMOD Record, 1986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An Efficient Distributed </a:t>
            </a:r>
            <a:r>
              <a:rPr lang="en-US" sz="1500" dirty="0" err="1"/>
              <a:t>Subgraph</a:t>
            </a:r>
            <a:r>
              <a:rPr lang="en-US" sz="1500" dirty="0"/>
              <a:t> Mining Algorithm in Extreme Large Graphs, WB, AICI, 2010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Optimizing </a:t>
            </a:r>
            <a:r>
              <a:rPr lang="en-US" sz="1500" dirty="0" err="1"/>
              <a:t>Multiway</a:t>
            </a:r>
            <a:r>
              <a:rPr lang="en-US" sz="1500" dirty="0"/>
              <a:t> Joins in a Map-Reduce Environment, AU, TKDE, 2011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Leapfrog </a:t>
            </a:r>
            <a:r>
              <a:rPr lang="en-US" sz="1500" dirty="0" err="1"/>
              <a:t>Triejoin</a:t>
            </a:r>
            <a:r>
              <a:rPr lang="en-US" sz="1500" dirty="0"/>
              <a:t>: a worst-case optimal join algorithm, </a:t>
            </a:r>
            <a:r>
              <a:rPr lang="en-US" sz="1500" dirty="0" err="1"/>
              <a:t>Veldheuizen</a:t>
            </a:r>
            <a:r>
              <a:rPr lang="en-US" sz="1500" dirty="0"/>
              <a:t>, </a:t>
            </a:r>
            <a:r>
              <a:rPr lang="en-US" sz="1500" dirty="0" err="1"/>
              <a:t>arxiv</a:t>
            </a:r>
            <a:r>
              <a:rPr lang="en-US" sz="1500" dirty="0"/>
              <a:t> 2012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Tri, Tri Again: Finding Triangles and Small </a:t>
            </a:r>
            <a:r>
              <a:rPr lang="en-US" sz="1500" dirty="0" err="1"/>
              <a:t>Subgraphs</a:t>
            </a:r>
            <a:r>
              <a:rPr lang="en-US" sz="1500" dirty="0"/>
              <a:t> in a Distributed Setting, DLP, DISC, 2012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Worst-case Optimal Join Algorithms, NPRR, PODS 2012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A Distributed Graph Engine for Web Scale RDF Data, ZYWKW, VLDB, 2013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Communication Steps for Parallel Query Processing, BKS, PODS, 2013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Incremental Maintenance for </a:t>
            </a:r>
            <a:r>
              <a:rPr lang="en-US" sz="1500" dirty="0" err="1"/>
              <a:t>LeapfrogTriejoin</a:t>
            </a:r>
            <a:r>
              <a:rPr lang="en-US" sz="1500" dirty="0"/>
              <a:t>, </a:t>
            </a:r>
            <a:r>
              <a:rPr lang="en-US" sz="1500" dirty="0" err="1"/>
              <a:t>Veldheuizen</a:t>
            </a:r>
            <a:r>
              <a:rPr lang="en-US" sz="1500" dirty="0"/>
              <a:t>, </a:t>
            </a:r>
            <a:r>
              <a:rPr lang="en-US" sz="1500" dirty="0" err="1"/>
              <a:t>arxiv</a:t>
            </a:r>
            <a:r>
              <a:rPr lang="en-US" sz="1500" dirty="0"/>
              <a:t> 2013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Naiad: A Timely Dataflow System, MMIIA, SOSP, 2013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PATRIC: A Parallel Algorithm for Counting Triangles in Massive Network, CIKM, 2013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Size Bounds and Query Plans for Relational Joins, AGM, SIAM Journal of Computing, 2013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Upper and Lower Bounds in the Cost of a Map-Reduce Computations, ASSU, VLDB, 2013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Skew Strikes Back: New Developments in the Theory of Join Algorithms, NPRR, SIGMOD Record, 2014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Anchor Points Algorithms for Hamming and Edit Distance, ADRRSU, ICDT 2014 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Arabesque: A System for Distributed Graph Mining, SOSP, 2015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Continuous Pattern Detection Over Billion-edge Graph Using Distributed Framework, CHCAF, EDBT, 2015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 err="1"/>
              <a:t>EmptyHeaded</a:t>
            </a:r>
            <a:r>
              <a:rPr lang="en-US" sz="1500" dirty="0"/>
              <a:t>: A Relational Engine for Graph Processing, ATOR, SIGMOD, 2016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PTE: enumerating trillion triangles on distributed systems, PMK, KDD, 2016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Scalable Distributed </a:t>
            </a:r>
            <a:r>
              <a:rPr lang="en-US" sz="1500" dirty="0" err="1"/>
              <a:t>Subgraph</a:t>
            </a:r>
            <a:r>
              <a:rPr lang="en-US" sz="1500" dirty="0"/>
              <a:t> Enumeration, LQLZC, VLDB, 2016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 err="1"/>
              <a:t>Graphflow</a:t>
            </a:r>
            <a:r>
              <a:rPr lang="en-US" sz="1500" dirty="0"/>
              <a:t>: An Active Graph Database, KSMCS, SIGMOD, 2017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GYM: A </a:t>
            </a:r>
            <a:r>
              <a:rPr lang="en-US" sz="1500" dirty="0" err="1"/>
              <a:t>Multiround</a:t>
            </a:r>
            <a:r>
              <a:rPr lang="en-US" sz="1500" dirty="0"/>
              <a:t> Distributed Join Algorithm, AJRSU, 2017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Distributed Evaluation of </a:t>
            </a:r>
            <a:r>
              <a:rPr lang="en-US" sz="1500" dirty="0" err="1"/>
              <a:t>Subgraph</a:t>
            </a:r>
            <a:r>
              <a:rPr lang="en-US" sz="1500" dirty="0"/>
              <a:t> Queries Using Worst-case Optimal Low-Memory </a:t>
            </a:r>
            <a:r>
              <a:rPr lang="en-US" sz="1500" dirty="0" err="1"/>
              <a:t>Dataflows</a:t>
            </a:r>
            <a:r>
              <a:rPr lang="en-US" sz="1500" dirty="0"/>
              <a:t>, AMS, VLDB, 2018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Ubiquity of Large Graphs and Surprising Challenges of Graph Processing, SMSLO, VLDB, 2018</a:t>
            </a:r>
          </a:p>
          <a:p>
            <a:pPr marL="91440" indent="-91440">
              <a:buFont typeface="Arial"/>
              <a:buChar char="•"/>
            </a:pPr>
            <a:r>
              <a:rPr lang="en-US" sz="1500" dirty="0"/>
              <a:t>Algorithmic Aspects of </a:t>
            </a:r>
            <a:r>
              <a:rPr lang="en-US" sz="1500" dirty="0" err="1"/>
              <a:t>Paralllel</a:t>
            </a:r>
            <a:r>
              <a:rPr lang="en-US" sz="1500" dirty="0"/>
              <a:t> Data Processing, KSS, F&amp;T, 2018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3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578" y="3215340"/>
            <a:ext cx="90894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 algn="ctr"/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Thank you</a:t>
            </a:r>
            <a:endParaRPr lang="en-US" sz="3200" b="1" dirty="0">
              <a:solidFill>
                <a:srgbClr val="B90000"/>
              </a:solidFill>
              <a:latin typeface="Trebuchet MS"/>
              <a:cs typeface="Trebuchet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Screen Shot 2017-08-25 at 4.30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5810122"/>
            <a:ext cx="5905500" cy="533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30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705597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26" y="25400"/>
            <a:ext cx="908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Traditionally: Binary Join Plans</a:t>
            </a:r>
            <a:endParaRPr lang="en-US" sz="30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36416"/>
              </p:ext>
            </p:extLst>
          </p:nvPr>
        </p:nvGraphicFramePr>
        <p:xfrm>
          <a:off x="135015" y="860956"/>
          <a:ext cx="1308100" cy="1662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R1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1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89476"/>
              </p:ext>
            </p:extLst>
          </p:nvPr>
        </p:nvGraphicFramePr>
        <p:xfrm>
          <a:off x="182769" y="2932612"/>
          <a:ext cx="1308100" cy="16821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736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R2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1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6" name="Straight Connector 35"/>
          <p:cNvCxnSpPr>
            <a:stCxn id="18" idx="3"/>
          </p:cNvCxnSpPr>
          <p:nvPr/>
        </p:nvCxnSpPr>
        <p:spPr>
          <a:xfrm flipV="1">
            <a:off x="1490870" y="3134866"/>
            <a:ext cx="1126287" cy="638814"/>
          </a:xfrm>
          <a:prstGeom prst="line">
            <a:avLst/>
          </a:prstGeom>
          <a:ln w="50800"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" idx="3"/>
          </p:cNvCxnSpPr>
          <p:nvPr/>
        </p:nvCxnSpPr>
        <p:spPr>
          <a:xfrm flipH="1" flipV="1">
            <a:off x="1443114" y="1692008"/>
            <a:ext cx="1174042" cy="1442858"/>
          </a:xfrm>
          <a:prstGeom prst="line">
            <a:avLst/>
          </a:prstGeom>
          <a:ln w="50800"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7255072" y="838194"/>
            <a:ext cx="1754526" cy="1033392"/>
            <a:chOff x="7255072" y="795861"/>
            <a:chExt cx="1754526" cy="1033392"/>
          </a:xfrm>
        </p:grpSpPr>
        <p:sp>
          <p:nvSpPr>
            <p:cNvPr id="73" name="Oval 72"/>
            <p:cNvSpPr/>
            <p:nvPr/>
          </p:nvSpPr>
          <p:spPr>
            <a:xfrm>
              <a:off x="7255072" y="802901"/>
              <a:ext cx="324555" cy="338667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685043" y="795861"/>
              <a:ext cx="324555" cy="338667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033558" y="1490586"/>
              <a:ext cx="324555" cy="338667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76" name="Straight Arrow Connector 75"/>
            <p:cNvCxnSpPr>
              <a:stCxn id="73" idx="6"/>
              <a:endCxn id="74" idx="2"/>
            </p:cNvCxnSpPr>
            <p:nvPr/>
          </p:nvCxnSpPr>
          <p:spPr>
            <a:xfrm flipV="1">
              <a:off x="7579627" y="965195"/>
              <a:ext cx="1105416" cy="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5"/>
              <a:endCxn id="75" idx="2"/>
            </p:cNvCxnSpPr>
            <p:nvPr/>
          </p:nvCxnSpPr>
          <p:spPr>
            <a:xfrm>
              <a:off x="7532097" y="1091971"/>
              <a:ext cx="501461" cy="567949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6"/>
              <a:endCxn id="74" idx="4"/>
            </p:cNvCxnSpPr>
            <p:nvPr/>
          </p:nvCxnSpPr>
          <p:spPr>
            <a:xfrm flipV="1">
              <a:off x="8358113" y="1134528"/>
              <a:ext cx="489208" cy="525392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12454"/>
              </p:ext>
            </p:extLst>
          </p:nvPr>
        </p:nvGraphicFramePr>
        <p:xfrm>
          <a:off x="2617155" y="1808986"/>
          <a:ext cx="1705074" cy="23664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6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232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1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1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1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31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31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31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flipH="1" flipV="1">
            <a:off x="4322229" y="3134866"/>
            <a:ext cx="1449216" cy="638814"/>
          </a:xfrm>
          <a:prstGeom prst="line">
            <a:avLst/>
          </a:prstGeom>
          <a:ln w="50800"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490869" y="3773686"/>
            <a:ext cx="4280576" cy="2084877"/>
          </a:xfrm>
          <a:prstGeom prst="line">
            <a:avLst/>
          </a:prstGeom>
          <a:ln w="50800"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32195"/>
              </p:ext>
            </p:extLst>
          </p:nvPr>
        </p:nvGraphicFramePr>
        <p:xfrm>
          <a:off x="5857204" y="3087885"/>
          <a:ext cx="1705074" cy="137160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6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59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97464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3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986449" y="761226"/>
            <a:ext cx="2155711" cy="1178382"/>
          </a:xfrm>
          <a:custGeom>
            <a:avLst/>
            <a:gdLst>
              <a:gd name="connsiteX0" fmla="*/ 1852862 w 2155711"/>
              <a:gd name="connsiteY0" fmla="*/ 32902 h 1331129"/>
              <a:gd name="connsiteX1" fmla="*/ 108093 w 2155711"/>
              <a:gd name="connsiteY1" fmla="*/ 58557 h 1331129"/>
              <a:gd name="connsiteX2" fmla="*/ 300531 w 2155711"/>
              <a:gd name="connsiteY2" fmla="*/ 571664 h 1331129"/>
              <a:gd name="connsiteX3" fmla="*/ 1237061 w 2155711"/>
              <a:gd name="connsiteY3" fmla="*/ 1315670 h 1331129"/>
              <a:gd name="connsiteX4" fmla="*/ 1532132 w 2155711"/>
              <a:gd name="connsiteY4" fmla="*/ 1033461 h 1331129"/>
              <a:gd name="connsiteX5" fmla="*/ 839356 w 2155711"/>
              <a:gd name="connsiteY5" fmla="*/ 533181 h 1331129"/>
              <a:gd name="connsiteX6" fmla="*/ 2070958 w 2155711"/>
              <a:gd name="connsiteY6" fmla="*/ 558837 h 1331129"/>
              <a:gd name="connsiteX7" fmla="*/ 2019641 w 2155711"/>
              <a:gd name="connsiteY7" fmla="*/ 122695 h 1331129"/>
              <a:gd name="connsiteX8" fmla="*/ 1788716 w 2155711"/>
              <a:gd name="connsiteY8" fmla="*/ 20074 h 133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5711" h="1331129">
                <a:moveTo>
                  <a:pt x="1852862" y="32902"/>
                </a:moveTo>
                <a:cubicBezTo>
                  <a:pt x="1109838" y="832"/>
                  <a:pt x="366815" y="-31237"/>
                  <a:pt x="108093" y="58557"/>
                </a:cubicBezTo>
                <a:cubicBezTo>
                  <a:pt x="-150629" y="148351"/>
                  <a:pt x="112370" y="362145"/>
                  <a:pt x="300531" y="571664"/>
                </a:cubicBezTo>
                <a:cubicBezTo>
                  <a:pt x="488692" y="781183"/>
                  <a:pt x="1031794" y="1238704"/>
                  <a:pt x="1237061" y="1315670"/>
                </a:cubicBezTo>
                <a:cubicBezTo>
                  <a:pt x="1442328" y="1392636"/>
                  <a:pt x="1598416" y="1163876"/>
                  <a:pt x="1532132" y="1033461"/>
                </a:cubicBezTo>
                <a:cubicBezTo>
                  <a:pt x="1465848" y="903046"/>
                  <a:pt x="749552" y="612285"/>
                  <a:pt x="839356" y="533181"/>
                </a:cubicBezTo>
                <a:cubicBezTo>
                  <a:pt x="929160" y="454077"/>
                  <a:pt x="1874244" y="627251"/>
                  <a:pt x="2070958" y="558837"/>
                </a:cubicBezTo>
                <a:cubicBezTo>
                  <a:pt x="2267672" y="490423"/>
                  <a:pt x="2066681" y="212489"/>
                  <a:pt x="2019641" y="122695"/>
                </a:cubicBezTo>
                <a:cubicBezTo>
                  <a:pt x="1972601" y="32901"/>
                  <a:pt x="1807960" y="45729"/>
                  <a:pt x="1788716" y="20074"/>
                </a:cubicBezTo>
              </a:path>
            </a:pathLst>
          </a:cu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5914"/>
              </p:ext>
            </p:extLst>
          </p:nvPr>
        </p:nvGraphicFramePr>
        <p:xfrm>
          <a:off x="182769" y="5017489"/>
          <a:ext cx="1308100" cy="16821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736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R3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7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1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777202" y="689720"/>
            <a:ext cx="750059" cy="3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Trebuchet MS"/>
                <a:cs typeface="Trebuchet MS"/>
              </a:rPr>
              <a:t>R1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20653" y="1255073"/>
            <a:ext cx="597659" cy="3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Trebuchet MS"/>
                <a:cs typeface="Trebuchet MS"/>
              </a:rPr>
              <a:t>R2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0825" y="1275280"/>
            <a:ext cx="750059" cy="3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Trebuchet MS"/>
                <a:cs typeface="Trebuchet MS"/>
              </a:rPr>
              <a:t>R3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3068" y="949638"/>
            <a:ext cx="51373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457200"/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Table(s)/Q-Edge(s)-at-a-time Joins</a:t>
            </a:r>
            <a:endParaRPr lang="en-US" sz="25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963" y="1174291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0682" y="52246"/>
            <a:ext cx="9089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 algn="ctr"/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Recent Developments (AGM ‘08, NPRR ’12): </a:t>
            </a:r>
          </a:p>
          <a:p>
            <a:pPr marL="274320" indent="-457200" algn="ctr"/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BJ Plans are Not (even) Worst-case Optimal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682" y="6394507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40510" y="2748314"/>
            <a:ext cx="1855562" cy="1106205"/>
            <a:chOff x="7255071" y="795861"/>
            <a:chExt cx="1855562" cy="1106205"/>
          </a:xfrm>
        </p:grpSpPr>
        <p:sp>
          <p:nvSpPr>
            <p:cNvPr id="9" name="Oval 8"/>
            <p:cNvSpPr/>
            <p:nvPr/>
          </p:nvSpPr>
          <p:spPr>
            <a:xfrm>
              <a:off x="7255071" y="802901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699153" y="795861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033557" y="1490586"/>
              <a:ext cx="411480" cy="411480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stCxn id="9" idx="6"/>
              <a:endCxn id="11" idx="2"/>
            </p:cNvCxnSpPr>
            <p:nvPr/>
          </p:nvCxnSpPr>
          <p:spPr>
            <a:xfrm flipV="1">
              <a:off x="7666551" y="1001601"/>
              <a:ext cx="1032602" cy="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5"/>
              <a:endCxn id="12" idx="2"/>
            </p:cNvCxnSpPr>
            <p:nvPr/>
          </p:nvCxnSpPr>
          <p:spPr>
            <a:xfrm>
              <a:off x="7606291" y="1154121"/>
              <a:ext cx="427266" cy="542205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6"/>
              <a:endCxn id="11" idx="4"/>
            </p:cNvCxnSpPr>
            <p:nvPr/>
          </p:nvCxnSpPr>
          <p:spPr>
            <a:xfrm flipV="1">
              <a:off x="8445037" y="1207341"/>
              <a:ext cx="459856" cy="488985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260499" y="5191028"/>
            <a:ext cx="8623002" cy="12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700" dirty="0">
                <a:solidFill>
                  <a:prstClr val="black"/>
                </a:solidFill>
                <a:latin typeface="Arial"/>
                <a:cs typeface="Arial"/>
              </a:rPr>
              <a:t>Any BJ Plan will take O(m</a:t>
            </a:r>
            <a:r>
              <a:rPr lang="en-US" sz="2700" baseline="300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2700" dirty="0">
                <a:solidFill>
                  <a:prstClr val="black"/>
                </a:solidFill>
                <a:latin typeface="Arial"/>
                <a:cs typeface="Arial"/>
              </a:rPr>
              <a:t>) time.</a:t>
            </a:r>
          </a:p>
          <a:p>
            <a:pPr algn="ctr">
              <a:lnSpc>
                <a:spcPct val="150000"/>
              </a:lnSpc>
            </a:pPr>
            <a:r>
              <a:rPr lang="en-US" sz="2700" dirty="0">
                <a:solidFill>
                  <a:prstClr val="black"/>
                </a:solidFill>
                <a:latin typeface="Arial"/>
                <a:cs typeface="Arial"/>
              </a:rPr>
              <a:t>But max output is: m</a:t>
            </a:r>
            <a:r>
              <a:rPr lang="en-US" sz="2700" baseline="30000" dirty="0">
                <a:solidFill>
                  <a:prstClr val="black"/>
                </a:solidFill>
                <a:latin typeface="Arial"/>
                <a:cs typeface="Arial"/>
              </a:rPr>
              <a:t>3/2</a:t>
            </a:r>
            <a:r>
              <a:rPr lang="en-US" sz="2700" dirty="0">
                <a:solidFill>
                  <a:prstClr val="black"/>
                </a:solidFill>
                <a:latin typeface="Arial"/>
                <a:cs typeface="Arial"/>
              </a:rPr>
              <a:t> (AGM Bound of Triangle Query)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611672" y="1644568"/>
            <a:ext cx="3227544" cy="3259942"/>
            <a:chOff x="4738671" y="1131948"/>
            <a:chExt cx="3227544" cy="3653387"/>
          </a:xfrm>
        </p:grpSpPr>
        <p:sp>
          <p:nvSpPr>
            <p:cNvPr id="25" name="Oval 24"/>
            <p:cNvSpPr/>
            <p:nvPr/>
          </p:nvSpPr>
          <p:spPr>
            <a:xfrm>
              <a:off x="6167041" y="2457218"/>
              <a:ext cx="548640" cy="54864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</a:t>
              </a:r>
            </a:p>
          </p:txBody>
        </p:sp>
        <p:cxnSp>
          <p:nvCxnSpPr>
            <p:cNvPr id="27" name="Straight Arrow Connector 26"/>
            <p:cNvCxnSpPr>
              <a:stCxn id="24" idx="6"/>
              <a:endCxn id="25" idx="1"/>
            </p:cNvCxnSpPr>
            <p:nvPr/>
          </p:nvCxnSpPr>
          <p:spPr>
            <a:xfrm>
              <a:off x="5402169" y="1406268"/>
              <a:ext cx="845218" cy="1131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6"/>
              <a:endCxn id="25" idx="2"/>
            </p:cNvCxnSpPr>
            <p:nvPr/>
          </p:nvCxnSpPr>
          <p:spPr>
            <a:xfrm>
              <a:off x="5402169" y="2174021"/>
              <a:ext cx="764872" cy="55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853529" y="1131948"/>
              <a:ext cx="548640" cy="54864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853529" y="1899701"/>
              <a:ext cx="548640" cy="54864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4853529" y="2667454"/>
              <a:ext cx="548640" cy="54864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738671" y="4236695"/>
              <a:ext cx="778371" cy="548640"/>
              <a:chOff x="4843727" y="4063620"/>
              <a:chExt cx="778371" cy="54864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958585" y="4063620"/>
                <a:ext cx="548640" cy="54864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4843727" y="4153274"/>
                <a:ext cx="778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n-1</a:t>
                </a: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7375242" y="1899701"/>
              <a:ext cx="548640" cy="54864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7375242" y="2667454"/>
              <a:ext cx="548640" cy="54864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47020" y="4236695"/>
              <a:ext cx="612191" cy="548640"/>
              <a:chOff x="7452076" y="4063620"/>
              <a:chExt cx="612191" cy="54864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7480298" y="4063620"/>
                <a:ext cx="548640" cy="54864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2076" y="4153274"/>
                <a:ext cx="61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2n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6"/>
            </p:cNvCxnSpPr>
            <p:nvPr/>
          </p:nvCxnSpPr>
          <p:spPr>
            <a:xfrm flipV="1">
              <a:off x="5402169" y="2825776"/>
              <a:ext cx="804672" cy="115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1" idx="6"/>
              <a:endCxn id="25" idx="3"/>
            </p:cNvCxnSpPr>
            <p:nvPr/>
          </p:nvCxnSpPr>
          <p:spPr>
            <a:xfrm flipV="1">
              <a:off x="5402169" y="2925512"/>
              <a:ext cx="845218" cy="158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7347020" y="1131948"/>
              <a:ext cx="619195" cy="548640"/>
              <a:chOff x="7452076" y="958873"/>
              <a:chExt cx="619195" cy="54864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480298" y="958873"/>
                <a:ext cx="548640" cy="54864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452076" y="1006194"/>
                <a:ext cx="619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n+1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781004" y="3544895"/>
              <a:ext cx="77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dirty="0"/>
                <a:t>…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25" idx="7"/>
              <a:endCxn id="34" idx="2"/>
            </p:cNvCxnSpPr>
            <p:nvPr/>
          </p:nvCxnSpPr>
          <p:spPr>
            <a:xfrm flipV="1">
              <a:off x="6635335" y="1406268"/>
              <a:ext cx="739907" cy="1131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5" idx="6"/>
              <a:endCxn id="35" idx="2"/>
            </p:cNvCxnSpPr>
            <p:nvPr/>
          </p:nvCxnSpPr>
          <p:spPr>
            <a:xfrm flipV="1">
              <a:off x="6715681" y="2174021"/>
              <a:ext cx="659561" cy="55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5" idx="6"/>
              <a:endCxn id="36" idx="2"/>
            </p:cNvCxnSpPr>
            <p:nvPr/>
          </p:nvCxnSpPr>
          <p:spPr>
            <a:xfrm>
              <a:off x="6715681" y="2731538"/>
              <a:ext cx="659561" cy="2102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25" idx="5"/>
              <a:endCxn id="39" idx="2"/>
            </p:cNvCxnSpPr>
            <p:nvPr/>
          </p:nvCxnSpPr>
          <p:spPr>
            <a:xfrm>
              <a:off x="6635335" y="2925512"/>
              <a:ext cx="739907" cy="158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180840" y="3544895"/>
              <a:ext cx="77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dirty="0"/>
                <a:t>…</a:t>
              </a:r>
              <a:endParaRPr lang="en-US" dirty="0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5964294" y="1472175"/>
            <a:ext cx="1975069" cy="3525246"/>
          </a:xfrm>
          <a:prstGeom prst="rect">
            <a:avLst/>
          </a:prstGeom>
          <a:noFill/>
          <a:ln w="222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ś</a:t>
            </a:r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>
            <a:off x="1079836" y="2635420"/>
            <a:ext cx="2155711" cy="1309200"/>
          </a:xfrm>
          <a:custGeom>
            <a:avLst/>
            <a:gdLst>
              <a:gd name="connsiteX0" fmla="*/ 1852862 w 2155711"/>
              <a:gd name="connsiteY0" fmla="*/ 32902 h 1331129"/>
              <a:gd name="connsiteX1" fmla="*/ 108093 w 2155711"/>
              <a:gd name="connsiteY1" fmla="*/ 58557 h 1331129"/>
              <a:gd name="connsiteX2" fmla="*/ 300531 w 2155711"/>
              <a:gd name="connsiteY2" fmla="*/ 571664 h 1331129"/>
              <a:gd name="connsiteX3" fmla="*/ 1237061 w 2155711"/>
              <a:gd name="connsiteY3" fmla="*/ 1315670 h 1331129"/>
              <a:gd name="connsiteX4" fmla="*/ 1532132 w 2155711"/>
              <a:gd name="connsiteY4" fmla="*/ 1033461 h 1331129"/>
              <a:gd name="connsiteX5" fmla="*/ 839356 w 2155711"/>
              <a:gd name="connsiteY5" fmla="*/ 533181 h 1331129"/>
              <a:gd name="connsiteX6" fmla="*/ 2070958 w 2155711"/>
              <a:gd name="connsiteY6" fmla="*/ 558837 h 1331129"/>
              <a:gd name="connsiteX7" fmla="*/ 2019641 w 2155711"/>
              <a:gd name="connsiteY7" fmla="*/ 122695 h 1331129"/>
              <a:gd name="connsiteX8" fmla="*/ 1788716 w 2155711"/>
              <a:gd name="connsiteY8" fmla="*/ 20074 h 133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5711" h="1331129">
                <a:moveTo>
                  <a:pt x="1852862" y="32902"/>
                </a:moveTo>
                <a:cubicBezTo>
                  <a:pt x="1109838" y="832"/>
                  <a:pt x="366815" y="-31237"/>
                  <a:pt x="108093" y="58557"/>
                </a:cubicBezTo>
                <a:cubicBezTo>
                  <a:pt x="-150629" y="148351"/>
                  <a:pt x="112370" y="362145"/>
                  <a:pt x="300531" y="571664"/>
                </a:cubicBezTo>
                <a:cubicBezTo>
                  <a:pt x="488692" y="781183"/>
                  <a:pt x="1031794" y="1238704"/>
                  <a:pt x="1237061" y="1315670"/>
                </a:cubicBezTo>
                <a:cubicBezTo>
                  <a:pt x="1442328" y="1392636"/>
                  <a:pt x="1598416" y="1163876"/>
                  <a:pt x="1532132" y="1033461"/>
                </a:cubicBezTo>
                <a:cubicBezTo>
                  <a:pt x="1465848" y="903046"/>
                  <a:pt x="749552" y="612285"/>
                  <a:pt x="839356" y="533181"/>
                </a:cubicBezTo>
                <a:cubicBezTo>
                  <a:pt x="929160" y="454077"/>
                  <a:pt x="1874244" y="627251"/>
                  <a:pt x="2070958" y="558837"/>
                </a:cubicBezTo>
                <a:cubicBezTo>
                  <a:pt x="2267672" y="490423"/>
                  <a:pt x="2066681" y="212489"/>
                  <a:pt x="2019641" y="122695"/>
                </a:cubicBezTo>
                <a:cubicBezTo>
                  <a:pt x="1972601" y="32901"/>
                  <a:pt x="1807960" y="45729"/>
                  <a:pt x="1788716" y="20074"/>
                </a:cubicBezTo>
              </a:path>
            </a:pathLst>
          </a:cu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EB7ED-C834-9A4E-B457-CCA788DAE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63" y="6542949"/>
            <a:ext cx="1885947" cy="301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90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35042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84976"/>
              </p:ext>
            </p:extLst>
          </p:nvPr>
        </p:nvGraphicFramePr>
        <p:xfrm>
          <a:off x="135015" y="73395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7092795" y="916908"/>
            <a:ext cx="1754526" cy="1033392"/>
            <a:chOff x="7255072" y="795861"/>
            <a:chExt cx="1754526" cy="1033392"/>
          </a:xfrm>
        </p:grpSpPr>
        <p:sp>
          <p:nvSpPr>
            <p:cNvPr id="73" name="Oval 72"/>
            <p:cNvSpPr/>
            <p:nvPr/>
          </p:nvSpPr>
          <p:spPr>
            <a:xfrm>
              <a:off x="7255072" y="80290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685043" y="79586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033558" y="1490586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76" name="Straight Arrow Connector 75"/>
            <p:cNvCxnSpPr>
              <a:stCxn id="73" idx="6"/>
              <a:endCxn id="74" idx="2"/>
            </p:cNvCxnSpPr>
            <p:nvPr/>
          </p:nvCxnSpPr>
          <p:spPr>
            <a:xfrm flipV="1">
              <a:off x="7579627" y="965195"/>
              <a:ext cx="1105416" cy="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5"/>
              <a:endCxn id="75" idx="2"/>
            </p:cNvCxnSpPr>
            <p:nvPr/>
          </p:nvCxnSpPr>
          <p:spPr>
            <a:xfrm>
              <a:off x="7532097" y="1091971"/>
              <a:ext cx="501461" cy="567949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6"/>
              <a:endCxn id="74" idx="4"/>
            </p:cNvCxnSpPr>
            <p:nvPr/>
          </p:nvCxnSpPr>
          <p:spPr>
            <a:xfrm flipV="1">
              <a:off x="8358113" y="1134528"/>
              <a:ext cx="489208" cy="525392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120527"/>
              </p:ext>
            </p:extLst>
          </p:nvPr>
        </p:nvGraphicFramePr>
        <p:xfrm>
          <a:off x="140436" y="2805043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79107"/>
              </p:ext>
            </p:extLst>
          </p:nvPr>
        </p:nvGraphicFramePr>
        <p:xfrm>
          <a:off x="140436" y="487994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18130"/>
              </p:ext>
            </p:extLst>
          </p:nvPr>
        </p:nvGraphicFramePr>
        <p:xfrm>
          <a:off x="2763616" y="2364710"/>
          <a:ext cx="664190" cy="8307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6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35014" y="1021963"/>
            <a:ext cx="604695" cy="1662707"/>
          </a:xfrm>
          <a:prstGeom prst="roundRect">
            <a:avLst/>
          </a:prstGeom>
          <a:noFill/>
          <a:ln w="476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33" idx="3"/>
          </p:cNvCxnSpPr>
          <p:nvPr/>
        </p:nvCxnSpPr>
        <p:spPr>
          <a:xfrm flipV="1">
            <a:off x="686340" y="2805049"/>
            <a:ext cx="1187770" cy="1098979"/>
          </a:xfrm>
          <a:prstGeom prst="line">
            <a:avLst/>
          </a:prstGeom>
          <a:ln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3"/>
          </p:cNvCxnSpPr>
          <p:nvPr/>
        </p:nvCxnSpPr>
        <p:spPr>
          <a:xfrm>
            <a:off x="739711" y="1853317"/>
            <a:ext cx="1134401" cy="951726"/>
          </a:xfrm>
          <a:prstGeom prst="line">
            <a:avLst/>
          </a:prstGeom>
          <a:ln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0978" y="2450517"/>
            <a:ext cx="65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  <a:latin typeface="Trebuchet MS"/>
                <a:cs typeface="Trebuchet MS"/>
              </a:rPr>
              <a:t>∩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90037" y="3062644"/>
            <a:ext cx="496302" cy="1682755"/>
          </a:xfrm>
          <a:prstGeom prst="roundRect">
            <a:avLst/>
          </a:prstGeom>
          <a:noFill/>
          <a:ln w="476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5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14" y="25400"/>
            <a:ext cx="9265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Generic Join: A WCO Algorithm (NPRR, 2013)</a:t>
            </a:r>
            <a:endParaRPr lang="en-US" sz="30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28650" y="860838"/>
            <a:ext cx="457200" cy="457200"/>
          </a:xfrm>
          <a:prstGeom prst="ellipse">
            <a:avLst/>
          </a:prstGeom>
          <a:noFill/>
          <a:ln w="22225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61560" y="679382"/>
            <a:ext cx="4033125" cy="1214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u="sng" kern="0" dirty="0">
                <a:solidFill>
                  <a:srgbClr val="000000"/>
                </a:solidFill>
                <a:latin typeface="Arial"/>
                <a:cs typeface="Arial"/>
              </a:rPr>
              <a:t>Column/Q-Vertex-at-a-time</a:t>
            </a:r>
          </a:p>
          <a:p>
            <a:pPr algn="ctr">
              <a:lnSpc>
                <a:spcPct val="150000"/>
              </a:lnSpc>
            </a:pP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Order q-vertices: say: </a:t>
            </a:r>
            <a:r>
              <a:rPr lang="en-US" sz="2500" kern="0" dirty="0" err="1">
                <a:solidFill>
                  <a:srgbClr val="800000"/>
                </a:solidFill>
                <a:latin typeface="Arial"/>
                <a:cs typeface="Arial"/>
              </a:rPr>
              <a:t>a,b,c</a:t>
            </a: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5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/>
      <p:bldP spid="33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35042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46538"/>
              </p:ext>
            </p:extLst>
          </p:nvPr>
        </p:nvGraphicFramePr>
        <p:xfrm>
          <a:off x="135015" y="73395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6512277" y="916908"/>
            <a:ext cx="2335044" cy="1033392"/>
            <a:chOff x="6674554" y="795861"/>
            <a:chExt cx="2335044" cy="1033392"/>
          </a:xfrm>
        </p:grpSpPr>
        <p:sp>
          <p:nvSpPr>
            <p:cNvPr id="73" name="Oval 72"/>
            <p:cNvSpPr/>
            <p:nvPr/>
          </p:nvSpPr>
          <p:spPr>
            <a:xfrm>
              <a:off x="7255072" y="80290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685043" y="79586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033558" y="1490586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76" name="Straight Arrow Connector 75"/>
            <p:cNvCxnSpPr>
              <a:stCxn id="73" idx="6"/>
              <a:endCxn id="74" idx="2"/>
            </p:cNvCxnSpPr>
            <p:nvPr/>
          </p:nvCxnSpPr>
          <p:spPr>
            <a:xfrm flipV="1">
              <a:off x="7579627" y="965195"/>
              <a:ext cx="1105416" cy="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5"/>
              <a:endCxn id="75" idx="2"/>
            </p:cNvCxnSpPr>
            <p:nvPr/>
          </p:nvCxnSpPr>
          <p:spPr>
            <a:xfrm>
              <a:off x="7532097" y="1091971"/>
              <a:ext cx="501461" cy="567949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6"/>
              <a:endCxn id="74" idx="4"/>
            </p:cNvCxnSpPr>
            <p:nvPr/>
          </p:nvCxnSpPr>
          <p:spPr>
            <a:xfrm flipV="1">
              <a:off x="8358113" y="1134528"/>
              <a:ext cx="489208" cy="525392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674554" y="993417"/>
              <a:ext cx="8062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  <a:latin typeface="Trebuchet MS"/>
                  <a:cs typeface="Trebuchet MS"/>
                </a:rPr>
                <a:t>Q = 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18136"/>
              </p:ext>
            </p:extLst>
          </p:nvPr>
        </p:nvGraphicFramePr>
        <p:xfrm>
          <a:off x="140436" y="2805043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01177"/>
              </p:ext>
            </p:extLst>
          </p:nvPr>
        </p:nvGraphicFramePr>
        <p:xfrm>
          <a:off x="140436" y="487994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50021"/>
              </p:ext>
            </p:extLst>
          </p:nvPr>
        </p:nvGraphicFramePr>
        <p:xfrm>
          <a:off x="2763616" y="2364710"/>
          <a:ext cx="654050" cy="20769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19952"/>
              </p:ext>
            </p:extLst>
          </p:nvPr>
        </p:nvGraphicFramePr>
        <p:xfrm>
          <a:off x="2763616" y="2364710"/>
          <a:ext cx="664190" cy="8307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6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03370"/>
              </p:ext>
            </p:extLst>
          </p:nvPr>
        </p:nvGraphicFramePr>
        <p:xfrm>
          <a:off x="4507203" y="2364710"/>
          <a:ext cx="1308100" cy="8307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382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14" y="25400"/>
            <a:ext cx="9265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Generic Join: A WCO Algorithm (NPRR, 2013)</a:t>
            </a:r>
            <a:endParaRPr lang="en-US" sz="30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28650" y="860838"/>
            <a:ext cx="457200" cy="4572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41481" y="886494"/>
            <a:ext cx="1818671" cy="42680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61560" y="679382"/>
            <a:ext cx="4033125" cy="1214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u="sng" kern="0" dirty="0">
                <a:solidFill>
                  <a:srgbClr val="000000"/>
                </a:solidFill>
                <a:latin typeface="Arial"/>
                <a:cs typeface="Arial"/>
              </a:rPr>
              <a:t>Column/Q-Vertex-at-a-time</a:t>
            </a:r>
          </a:p>
          <a:p>
            <a:pPr algn="ctr">
              <a:lnSpc>
                <a:spcPct val="150000"/>
              </a:lnSpc>
            </a:pP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Order q-vertices: say: </a:t>
            </a:r>
            <a:r>
              <a:rPr lang="en-US" sz="2500" kern="0" dirty="0" err="1">
                <a:solidFill>
                  <a:srgbClr val="800000"/>
                </a:solidFill>
                <a:latin typeface="Arial"/>
                <a:cs typeface="Arial"/>
              </a:rPr>
              <a:t>a,b,c</a:t>
            </a: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4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35042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99743"/>
              </p:ext>
            </p:extLst>
          </p:nvPr>
        </p:nvGraphicFramePr>
        <p:xfrm>
          <a:off x="135015" y="73395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6512277" y="916908"/>
            <a:ext cx="2335044" cy="1033392"/>
            <a:chOff x="6674554" y="795861"/>
            <a:chExt cx="2335044" cy="1033392"/>
          </a:xfrm>
        </p:grpSpPr>
        <p:sp>
          <p:nvSpPr>
            <p:cNvPr id="73" name="Oval 72"/>
            <p:cNvSpPr/>
            <p:nvPr/>
          </p:nvSpPr>
          <p:spPr>
            <a:xfrm>
              <a:off x="7255072" y="80290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685043" y="79586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033558" y="1490586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76" name="Straight Arrow Connector 75"/>
            <p:cNvCxnSpPr>
              <a:stCxn id="73" idx="6"/>
              <a:endCxn id="74" idx="2"/>
            </p:cNvCxnSpPr>
            <p:nvPr/>
          </p:nvCxnSpPr>
          <p:spPr>
            <a:xfrm flipV="1">
              <a:off x="7579627" y="965195"/>
              <a:ext cx="1105416" cy="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5"/>
              <a:endCxn id="75" idx="2"/>
            </p:cNvCxnSpPr>
            <p:nvPr/>
          </p:nvCxnSpPr>
          <p:spPr>
            <a:xfrm>
              <a:off x="7532097" y="1091971"/>
              <a:ext cx="501461" cy="567949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6"/>
              <a:endCxn id="74" idx="4"/>
            </p:cNvCxnSpPr>
            <p:nvPr/>
          </p:nvCxnSpPr>
          <p:spPr>
            <a:xfrm flipV="1">
              <a:off x="8358113" y="1134528"/>
              <a:ext cx="489208" cy="525392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674554" y="993417"/>
              <a:ext cx="8062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800000"/>
                  </a:solidFill>
                  <a:latin typeface="Trebuchet MS"/>
                  <a:cs typeface="Trebuchet MS"/>
                </a:rPr>
                <a:t>Q = 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0900"/>
              </p:ext>
            </p:extLst>
          </p:nvPr>
        </p:nvGraphicFramePr>
        <p:xfrm>
          <a:off x="140436" y="2805043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66695"/>
              </p:ext>
            </p:extLst>
          </p:nvPr>
        </p:nvGraphicFramePr>
        <p:xfrm>
          <a:off x="140436" y="487994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2857"/>
              </p:ext>
            </p:extLst>
          </p:nvPr>
        </p:nvGraphicFramePr>
        <p:xfrm>
          <a:off x="2763616" y="2364710"/>
          <a:ext cx="664190" cy="20769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6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845042" y="3195480"/>
            <a:ext cx="496302" cy="385383"/>
          </a:xfrm>
          <a:prstGeom prst="roundRect">
            <a:avLst/>
          </a:prstGeom>
          <a:noFill/>
          <a:ln w="476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26088" y="1021964"/>
            <a:ext cx="604695" cy="676656"/>
          </a:xfrm>
          <a:prstGeom prst="roundRect">
            <a:avLst/>
          </a:prstGeom>
          <a:noFill/>
          <a:ln w="476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76074" y="3580857"/>
            <a:ext cx="1345997" cy="2361718"/>
          </a:xfrm>
          <a:prstGeom prst="line">
            <a:avLst/>
          </a:prstGeom>
          <a:ln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3"/>
          </p:cNvCxnSpPr>
          <p:nvPr/>
        </p:nvCxnSpPr>
        <p:spPr>
          <a:xfrm>
            <a:off x="1430783" y="1360292"/>
            <a:ext cx="578955" cy="2232894"/>
          </a:xfrm>
          <a:prstGeom prst="line">
            <a:avLst/>
          </a:prstGeom>
          <a:ln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112" y="3257697"/>
            <a:ext cx="65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  <a:latin typeface="Trebuchet MS"/>
                <a:cs typeface="Trebuchet MS"/>
              </a:rPr>
              <a:t>∩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83858"/>
              </p:ext>
            </p:extLst>
          </p:nvPr>
        </p:nvGraphicFramePr>
        <p:xfrm>
          <a:off x="4507203" y="2364710"/>
          <a:ext cx="1308100" cy="8307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382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ounded Rectangle 33"/>
          <p:cNvSpPr/>
          <p:nvPr/>
        </p:nvSpPr>
        <p:spPr>
          <a:xfrm>
            <a:off x="179769" y="5147911"/>
            <a:ext cx="496302" cy="1682755"/>
          </a:xfrm>
          <a:prstGeom prst="roundRect">
            <a:avLst/>
          </a:prstGeom>
          <a:noFill/>
          <a:ln w="476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33034"/>
              </p:ext>
            </p:extLst>
          </p:nvPr>
        </p:nvGraphicFramePr>
        <p:xfrm>
          <a:off x="4507203" y="2356762"/>
          <a:ext cx="1308100" cy="16615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382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7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014" y="25400"/>
            <a:ext cx="9265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Generic Join: A WCO Algorithm (NPRR, 2013)</a:t>
            </a:r>
            <a:endParaRPr lang="en-US" sz="30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41481" y="886494"/>
            <a:ext cx="1818671" cy="426802"/>
          </a:xfrm>
          <a:prstGeom prst="roundRect">
            <a:avLst/>
          </a:prstGeom>
          <a:noFill/>
          <a:ln w="222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61560" y="679382"/>
            <a:ext cx="4033125" cy="1214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u="sng" kern="0" dirty="0">
                <a:solidFill>
                  <a:srgbClr val="000000"/>
                </a:solidFill>
                <a:latin typeface="Arial"/>
                <a:cs typeface="Arial"/>
              </a:rPr>
              <a:t>Column/Q-Vertex-at-a-time</a:t>
            </a:r>
          </a:p>
          <a:p>
            <a:pPr algn="ctr">
              <a:lnSpc>
                <a:spcPct val="150000"/>
              </a:lnSpc>
            </a:pP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Order q-vertices: say: </a:t>
            </a:r>
            <a:r>
              <a:rPr lang="en-US" sz="2500" kern="0" dirty="0" err="1">
                <a:solidFill>
                  <a:srgbClr val="800000"/>
                </a:solidFill>
                <a:latin typeface="Arial"/>
                <a:cs typeface="Arial"/>
              </a:rPr>
              <a:t>a,b,c</a:t>
            </a: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1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35042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89468"/>
              </p:ext>
            </p:extLst>
          </p:nvPr>
        </p:nvGraphicFramePr>
        <p:xfrm>
          <a:off x="135015" y="73395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6512277" y="916908"/>
            <a:ext cx="2335044" cy="1033392"/>
            <a:chOff x="6674554" y="795861"/>
            <a:chExt cx="2335044" cy="1033392"/>
          </a:xfrm>
        </p:grpSpPr>
        <p:sp>
          <p:nvSpPr>
            <p:cNvPr id="73" name="Oval 72"/>
            <p:cNvSpPr/>
            <p:nvPr/>
          </p:nvSpPr>
          <p:spPr>
            <a:xfrm>
              <a:off x="7255072" y="80290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685043" y="79586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033558" y="1490586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76" name="Straight Arrow Connector 75"/>
            <p:cNvCxnSpPr>
              <a:stCxn id="73" idx="6"/>
              <a:endCxn id="74" idx="2"/>
            </p:cNvCxnSpPr>
            <p:nvPr/>
          </p:nvCxnSpPr>
          <p:spPr>
            <a:xfrm flipV="1">
              <a:off x="7579627" y="965195"/>
              <a:ext cx="1105416" cy="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5"/>
              <a:endCxn id="75" idx="2"/>
            </p:cNvCxnSpPr>
            <p:nvPr/>
          </p:nvCxnSpPr>
          <p:spPr>
            <a:xfrm>
              <a:off x="7532097" y="1091971"/>
              <a:ext cx="501461" cy="567949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6"/>
              <a:endCxn id="74" idx="4"/>
            </p:cNvCxnSpPr>
            <p:nvPr/>
          </p:nvCxnSpPr>
          <p:spPr>
            <a:xfrm flipV="1">
              <a:off x="8358113" y="1134528"/>
              <a:ext cx="489208" cy="525392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674554" y="993417"/>
              <a:ext cx="8062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800000"/>
                  </a:solidFill>
                  <a:latin typeface="Trebuchet MS"/>
                  <a:cs typeface="Trebuchet MS"/>
                </a:rPr>
                <a:t>Q = 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03002"/>
              </p:ext>
            </p:extLst>
          </p:nvPr>
        </p:nvGraphicFramePr>
        <p:xfrm>
          <a:off x="140436" y="2805043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31468"/>
              </p:ext>
            </p:extLst>
          </p:nvPr>
        </p:nvGraphicFramePr>
        <p:xfrm>
          <a:off x="140436" y="487994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55787"/>
              </p:ext>
            </p:extLst>
          </p:nvPr>
        </p:nvGraphicFramePr>
        <p:xfrm>
          <a:off x="2763616" y="2364710"/>
          <a:ext cx="664190" cy="20769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6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507992" y="3151308"/>
            <a:ext cx="1308100" cy="385383"/>
          </a:xfrm>
          <a:prstGeom prst="roundRect">
            <a:avLst/>
          </a:prstGeom>
          <a:noFill/>
          <a:ln w="476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26088" y="3032937"/>
            <a:ext cx="604695" cy="781503"/>
          </a:xfrm>
          <a:prstGeom prst="roundRect">
            <a:avLst/>
          </a:prstGeom>
          <a:noFill/>
          <a:ln w="476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1347050" y="4879941"/>
            <a:ext cx="662688" cy="1309212"/>
          </a:xfrm>
          <a:prstGeom prst="line">
            <a:avLst/>
          </a:prstGeom>
          <a:ln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3"/>
            <a:endCxn id="10" idx="1"/>
          </p:cNvCxnSpPr>
          <p:nvPr/>
        </p:nvCxnSpPr>
        <p:spPr>
          <a:xfrm>
            <a:off x="1430783" y="3423683"/>
            <a:ext cx="578955" cy="1456258"/>
          </a:xfrm>
          <a:prstGeom prst="line">
            <a:avLst/>
          </a:prstGeom>
          <a:ln>
            <a:solidFill>
              <a:srgbClr val="8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09741" y="4556781"/>
            <a:ext cx="65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  <a:latin typeface="Trebuchet MS"/>
                <a:cs typeface="Trebuchet MS"/>
              </a:rPr>
              <a:t>∩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63078" y="5880933"/>
            <a:ext cx="496302" cy="715081"/>
          </a:xfrm>
          <a:prstGeom prst="roundRect">
            <a:avLst/>
          </a:prstGeom>
          <a:noFill/>
          <a:ln w="476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18932"/>
              </p:ext>
            </p:extLst>
          </p:nvPr>
        </p:nvGraphicFramePr>
        <p:xfrm>
          <a:off x="4507992" y="2368296"/>
          <a:ext cx="1308100" cy="3021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73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16285"/>
              </p:ext>
            </p:extLst>
          </p:nvPr>
        </p:nvGraphicFramePr>
        <p:xfrm>
          <a:off x="6780889" y="2358741"/>
          <a:ext cx="1621584" cy="8427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382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13EC-677E-384F-B278-2939878C589F}" type="slidenum">
              <a:rPr lang="en-US" smtClean="0"/>
              <a:t>8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14" y="25400"/>
            <a:ext cx="9265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Generic Join: A WCO Algorithm (NPRR, 2013)</a:t>
            </a:r>
            <a:endParaRPr lang="en-US" sz="30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67139" y="886494"/>
            <a:ext cx="1818671" cy="1063806"/>
          </a:xfrm>
          <a:prstGeom prst="roundRect">
            <a:avLst/>
          </a:prstGeom>
          <a:noFill/>
          <a:ln w="222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041481" y="886494"/>
            <a:ext cx="1818671" cy="426802"/>
          </a:xfrm>
          <a:prstGeom prst="roundRect">
            <a:avLst/>
          </a:prstGeom>
          <a:noFill/>
          <a:ln w="222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61560" y="679382"/>
            <a:ext cx="4033125" cy="1214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u="sng" kern="0" dirty="0">
                <a:solidFill>
                  <a:srgbClr val="000000"/>
                </a:solidFill>
                <a:latin typeface="Arial"/>
                <a:cs typeface="Arial"/>
              </a:rPr>
              <a:t>Column/Q-Vertex-at-a-time</a:t>
            </a:r>
          </a:p>
          <a:p>
            <a:pPr algn="ctr">
              <a:lnSpc>
                <a:spcPct val="150000"/>
              </a:lnSpc>
            </a:pP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Order q-vertices: say: </a:t>
            </a:r>
            <a:r>
              <a:rPr lang="en-US" sz="2500" kern="0" dirty="0" err="1">
                <a:solidFill>
                  <a:srgbClr val="800000"/>
                </a:solidFill>
                <a:latin typeface="Arial"/>
                <a:cs typeface="Arial"/>
              </a:rPr>
              <a:t>a,b,c</a:t>
            </a: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10" grpId="0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6509" y="635042"/>
            <a:ext cx="9144000" cy="0"/>
          </a:xfrm>
          <a:prstGeom prst="line">
            <a:avLst/>
          </a:prstGeom>
          <a:ln w="571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19132"/>
              </p:ext>
            </p:extLst>
          </p:nvPr>
        </p:nvGraphicFramePr>
        <p:xfrm>
          <a:off x="135015" y="73395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6512277" y="916908"/>
            <a:ext cx="2335044" cy="1033392"/>
            <a:chOff x="6674554" y="795861"/>
            <a:chExt cx="2335044" cy="1033392"/>
          </a:xfrm>
        </p:grpSpPr>
        <p:sp>
          <p:nvSpPr>
            <p:cNvPr id="73" name="Oval 72"/>
            <p:cNvSpPr/>
            <p:nvPr/>
          </p:nvSpPr>
          <p:spPr>
            <a:xfrm>
              <a:off x="7255072" y="80290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685043" y="795861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033558" y="1490586"/>
              <a:ext cx="324555" cy="33866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76" name="Straight Arrow Connector 75"/>
            <p:cNvCxnSpPr>
              <a:stCxn id="73" idx="6"/>
              <a:endCxn id="74" idx="2"/>
            </p:cNvCxnSpPr>
            <p:nvPr/>
          </p:nvCxnSpPr>
          <p:spPr>
            <a:xfrm flipV="1">
              <a:off x="7579627" y="965195"/>
              <a:ext cx="1105416" cy="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5"/>
              <a:endCxn id="75" idx="2"/>
            </p:cNvCxnSpPr>
            <p:nvPr/>
          </p:nvCxnSpPr>
          <p:spPr>
            <a:xfrm>
              <a:off x="7532097" y="1091971"/>
              <a:ext cx="501461" cy="567949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6"/>
              <a:endCxn id="74" idx="4"/>
            </p:cNvCxnSpPr>
            <p:nvPr/>
          </p:nvCxnSpPr>
          <p:spPr>
            <a:xfrm flipV="1">
              <a:off x="8358113" y="1134528"/>
              <a:ext cx="489208" cy="525392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674554" y="993417"/>
              <a:ext cx="8062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800000"/>
                  </a:solidFill>
                  <a:latin typeface="Trebuchet MS"/>
                  <a:cs typeface="Trebuchet MS"/>
                </a:rPr>
                <a:t>Q =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14" y="25400"/>
            <a:ext cx="9265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457200"/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</a:rPr>
              <a:t>Generic Join: A WCO Algorithm (NPRR, 2013)</a:t>
            </a:r>
            <a:endParaRPr lang="en-US" sz="3000" b="1" dirty="0">
              <a:solidFill>
                <a:srgbClr val="B90000"/>
              </a:solidFill>
              <a:latin typeface="Arial"/>
              <a:cs typeface="Arial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98803"/>
              </p:ext>
            </p:extLst>
          </p:nvPr>
        </p:nvGraphicFramePr>
        <p:xfrm>
          <a:off x="140436" y="2805043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29812"/>
              </p:ext>
            </p:extLst>
          </p:nvPr>
        </p:nvGraphicFramePr>
        <p:xfrm>
          <a:off x="140436" y="4879941"/>
          <a:ext cx="1308100" cy="195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16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38339"/>
              </p:ext>
            </p:extLst>
          </p:nvPr>
        </p:nvGraphicFramePr>
        <p:xfrm>
          <a:off x="2763616" y="2360864"/>
          <a:ext cx="664190" cy="20769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6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60975"/>
              </p:ext>
            </p:extLst>
          </p:nvPr>
        </p:nvGraphicFramePr>
        <p:xfrm>
          <a:off x="4507992" y="2364450"/>
          <a:ext cx="1308100" cy="3021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73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2200" b="0" u="none" baseline="-25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19585"/>
              </p:ext>
            </p:extLst>
          </p:nvPr>
        </p:nvGraphicFramePr>
        <p:xfrm>
          <a:off x="6780889" y="2359158"/>
          <a:ext cx="1621584" cy="125809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382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7698"/>
              </p:ext>
            </p:extLst>
          </p:nvPr>
        </p:nvGraphicFramePr>
        <p:xfrm>
          <a:off x="6780889" y="2358741"/>
          <a:ext cx="1621584" cy="16734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382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2200" b="0" u="none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03327" y="6389780"/>
            <a:ext cx="2133600" cy="365125"/>
          </a:xfrm>
        </p:spPr>
        <p:txBody>
          <a:bodyPr/>
          <a:lstStyle/>
          <a:p>
            <a:fld id="{65CC13EC-677E-384F-B278-2939878C589F}" type="slidenum">
              <a:rPr lang="en-US" smtClean="0"/>
              <a:t>9</a:t>
            </a:fld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067139" y="886494"/>
            <a:ext cx="1818671" cy="1063806"/>
          </a:xfrm>
          <a:prstGeom prst="roundRect">
            <a:avLst/>
          </a:prstGeom>
          <a:noFill/>
          <a:ln w="2222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7153" y="5478759"/>
            <a:ext cx="7268244" cy="1236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Theorem (GJ is WCO): Runtime of GJ ≤ AGM</a:t>
            </a:r>
          </a:p>
          <a:p>
            <a:pPr algn="ctr">
              <a:lnSpc>
                <a:spcPct val="150000"/>
              </a:lnSpc>
            </a:pP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(for </a:t>
            </a:r>
            <a:r>
              <a:rPr lang="en-US" sz="2500" i="1" kern="0" dirty="0">
                <a:solidFill>
                  <a:srgbClr val="800000"/>
                </a:solidFill>
                <a:latin typeface="Arial"/>
                <a:cs typeface="Arial"/>
              </a:rPr>
              <a:t>any query</a:t>
            </a:r>
            <a:r>
              <a:rPr lang="en-US" sz="25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&amp; </a:t>
            </a:r>
            <a:r>
              <a:rPr lang="en-US" sz="2500" i="1" kern="0" dirty="0">
                <a:solidFill>
                  <a:srgbClr val="800000"/>
                </a:solidFill>
                <a:latin typeface="Arial"/>
                <a:cs typeface="Arial"/>
              </a:rPr>
              <a:t>any q-vertex ordering</a:t>
            </a: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61560" y="679382"/>
            <a:ext cx="4033125" cy="1214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u="sng" kern="0" dirty="0">
                <a:solidFill>
                  <a:srgbClr val="000000"/>
                </a:solidFill>
                <a:latin typeface="Arial"/>
                <a:cs typeface="Arial"/>
              </a:rPr>
              <a:t>Column/Q-Vertex-at-a-time</a:t>
            </a:r>
          </a:p>
          <a:p>
            <a:pPr algn="ctr">
              <a:lnSpc>
                <a:spcPct val="150000"/>
              </a:lnSpc>
            </a:pP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Order q-vertices: say: </a:t>
            </a:r>
            <a:r>
              <a:rPr lang="en-US" sz="2500" kern="0" dirty="0" err="1">
                <a:solidFill>
                  <a:srgbClr val="800000"/>
                </a:solidFill>
                <a:latin typeface="Arial"/>
                <a:cs typeface="Arial"/>
              </a:rPr>
              <a:t>a,b,c</a:t>
            </a:r>
            <a:r>
              <a:rPr lang="en-US" sz="2500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5" name="Slide Number Placeholder 5"/>
          <p:cNvSpPr txBox="1">
            <a:spLocks/>
          </p:cNvSpPr>
          <p:nvPr/>
        </p:nvSpPr>
        <p:spPr>
          <a:xfrm>
            <a:off x="6705600" y="6551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C13EC-677E-384F-B278-2939878C589F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7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5|8|6.3|7.6|0.5|73.2|8|8.2|22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63382</TotalTime>
  <Words>1947</Words>
  <Application>Microsoft Macintosh PowerPoint</Application>
  <PresentationFormat>On-screen Show (4:3)</PresentationFormat>
  <Paragraphs>946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Lucida Sans Unicode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Semih Salihoglu</dc:creator>
  <cp:lastModifiedBy>Semih Salihoglu</cp:lastModifiedBy>
  <cp:revision>4664</cp:revision>
  <dcterms:created xsi:type="dcterms:W3CDTF">2017-03-06T20:01:57Z</dcterms:created>
  <dcterms:modified xsi:type="dcterms:W3CDTF">2019-07-05T15:35:24Z</dcterms:modified>
</cp:coreProperties>
</file>