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4"/>
  </p:notesMasterIdLst>
  <p:sldIdLst>
    <p:sldId id="278" r:id="rId2"/>
    <p:sldId id="279" r:id="rId3"/>
    <p:sldId id="280" r:id="rId4"/>
    <p:sldId id="281" r:id="rId5"/>
    <p:sldId id="288" r:id="rId6"/>
    <p:sldId id="302" r:id="rId7"/>
    <p:sldId id="303" r:id="rId8"/>
    <p:sldId id="296" r:id="rId9"/>
    <p:sldId id="297" r:id="rId10"/>
    <p:sldId id="298" r:id="rId11"/>
    <p:sldId id="301" r:id="rId12"/>
    <p:sldId id="293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67" d="100"/>
          <a:sy n="67" d="100"/>
        </p:scale>
        <p:origin x="644" y="4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ramamurthy7@dedalus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1" y="533400"/>
            <a:ext cx="5712333" cy="2085975"/>
          </a:xfrm>
        </p:spPr>
        <p:txBody>
          <a:bodyPr/>
          <a:lstStyle/>
          <a:p>
            <a:r>
              <a:rPr lang="en-US" dirty="0"/>
              <a:t> Pharmacy Management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9901" y="1885950"/>
            <a:ext cx="6391274" cy="247682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Saravanan Ramamurthy</a:t>
            </a:r>
          </a:p>
          <a:p>
            <a:r>
              <a:rPr lang="en-US" dirty="0"/>
              <a:t>Dedalus</a:t>
            </a:r>
          </a:p>
          <a:p>
            <a:r>
              <a:rPr lang="en-I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sramamurthy7@dedalus.com</a:t>
            </a:r>
            <a:endParaRPr lang="en-US" dirty="0"/>
          </a:p>
          <a:p>
            <a:r>
              <a:rPr lang="en-US" dirty="0"/>
              <a:t>9841345710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81BA6D-E126-B969-D886-8BC75E165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649" y="1509268"/>
            <a:ext cx="8277225" cy="768096"/>
          </a:xfrm>
        </p:spPr>
        <p:txBody>
          <a:bodyPr/>
          <a:lstStyle/>
          <a:p>
            <a:pPr algn="ctr"/>
            <a:r>
              <a:rPr lang="en-US" dirty="0"/>
              <a:t>Template Driven Form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49AD49-1250-9658-D0D0-10C41BF33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0728" y="2915284"/>
            <a:ext cx="6766560" cy="2704466"/>
          </a:xfrm>
        </p:spPr>
        <p:txBody>
          <a:bodyPr/>
          <a:lstStyle/>
          <a:p>
            <a:r>
              <a:rPr lang="en-US" dirty="0"/>
              <a:t>A template-driven form is the simplest way to build a form in Angular. It uses Agular's two-way data-binding directive (ngModel) to create and manage the underlying form instance.</a:t>
            </a:r>
          </a:p>
          <a:p>
            <a:endParaRPr lang="en-US" dirty="0"/>
          </a:p>
          <a:p>
            <a:r>
              <a:rPr lang="en-US" dirty="0"/>
              <a:t>Login component , new drug creation forms  and new dispensing creations forms are based on template-driven form in this project.</a:t>
            </a:r>
          </a:p>
          <a:p>
            <a:endParaRPr lang="en-US" dirty="0"/>
          </a:p>
          <a:p>
            <a:r>
              <a:rPr lang="en-US" dirty="0"/>
              <a:t>we need to specify behaviors/validations using directives and attributes in our template form 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9764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81BA6D-E126-B969-D886-8BC75E165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322961"/>
            <a:ext cx="8772525" cy="1382014"/>
          </a:xfrm>
        </p:spPr>
        <p:txBody>
          <a:bodyPr/>
          <a:lstStyle/>
          <a:p>
            <a:pPr algn="ctr"/>
            <a:r>
              <a:rPr lang="en-US" sz="4000" dirty="0"/>
              <a:t>Built IN DIRECTIVES and INPUT VARIABLE</a:t>
            </a:r>
            <a:endParaRPr lang="en-IN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49AD49-1250-9658-D0D0-10C41BF33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0728" y="1952625"/>
            <a:ext cx="6766560" cy="3810000"/>
          </a:xfrm>
        </p:spPr>
        <p:txBody>
          <a:bodyPr/>
          <a:lstStyle/>
          <a:p>
            <a:r>
              <a:rPr lang="en-US" sz="1600" dirty="0"/>
              <a:t>Built in directives and INPUT variable are used in the project to pass the communication between parent and child component and modify the template. </a:t>
            </a:r>
          </a:p>
          <a:p>
            <a:endParaRPr lang="en-US" sz="1600" dirty="0"/>
          </a:p>
          <a:p>
            <a:r>
              <a:rPr lang="en-US" dirty="0"/>
              <a:t>Drug  service boxes and Dispensing service boxes are dynamically created using built in directive ngFor</a:t>
            </a:r>
          </a:p>
          <a:p>
            <a:endParaRPr lang="en-US" dirty="0"/>
          </a:p>
          <a:p>
            <a:r>
              <a:rPr lang="en-US" dirty="0"/>
              <a:t>Built in Uppercase pipe is used to display the Drug code, Drug Name, Patient Prn and Patient name in capital 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1345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5123" y="3095244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3314700"/>
            <a:ext cx="5693664" cy="2578100"/>
          </a:xfrm>
        </p:spPr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Environment Setup</a:t>
            </a:r>
          </a:p>
          <a:p>
            <a:r>
              <a:rPr lang="en-US" dirty="0"/>
              <a:t>Workflow</a:t>
            </a:r>
          </a:p>
          <a:p>
            <a:r>
              <a:rPr lang="en-US" dirty="0"/>
              <a:t>​Features</a:t>
            </a:r>
          </a:p>
          <a:p>
            <a:r>
              <a:rPr lang="en-US" dirty="0"/>
              <a:t>​​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3222752"/>
            <a:ext cx="6766560" cy="215887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Pharmacy Management Project mainly used to save the drug master and the patient dispensing system in JSON format.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Main purpose of this project is to showcase or explore the Angular features taught during training period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Environment SETUP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uter | History, Parts, Networking, Operating Systems, &amp; Facts |  Britannica">
            <a:extLst>
              <a:ext uri="{FF2B5EF4-FFF2-40B4-BE49-F238E27FC236}">
                <a16:creationId xmlns:a16="http://schemas.microsoft.com/office/drawing/2014/main" id="{B064C047-E26F-98E8-0537-B5D477462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6" y="2238374"/>
            <a:ext cx="2881312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566FDB-0539-EA91-73A0-2A38FCA5B749}"/>
              </a:ext>
            </a:extLst>
          </p:cNvPr>
          <p:cNvSpPr/>
          <p:nvPr/>
        </p:nvSpPr>
        <p:spPr>
          <a:xfrm>
            <a:off x="5395913" y="4682273"/>
            <a:ext cx="2581275" cy="522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Development Laptop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8" name="Picture 4" descr="Server Images - Free Download on Freepik">
            <a:extLst>
              <a:ext uri="{FF2B5EF4-FFF2-40B4-BE49-F238E27FC236}">
                <a16:creationId xmlns:a16="http://schemas.microsoft.com/office/drawing/2014/main" id="{A08281B9-CECC-B2CF-B739-EB5EF97F5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70" y="3443288"/>
            <a:ext cx="1281112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Server Images - Free Download on Freepik">
            <a:extLst>
              <a:ext uri="{FF2B5EF4-FFF2-40B4-BE49-F238E27FC236}">
                <a16:creationId xmlns:a16="http://schemas.microsoft.com/office/drawing/2014/main" id="{8B75A4D9-8261-4C40-133D-509B774A1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9" y="1490662"/>
            <a:ext cx="1281112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007902-FB49-E2A5-D448-938454975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7812" y="2686050"/>
            <a:ext cx="2462213" cy="13668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EA4653-57D4-8F69-0AA2-4E7AFE17CB02}"/>
              </a:ext>
            </a:extLst>
          </p:cNvPr>
          <p:cNvSpPr/>
          <p:nvPr/>
        </p:nvSpPr>
        <p:spPr>
          <a:xfrm>
            <a:off x="1335883" y="1895475"/>
            <a:ext cx="2359818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Sabon Next LT (Body)"/>
              </a:rPr>
              <a:t>Images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Sabon Next LT (Body)"/>
              </a:rPr>
              <a:t>Nginx Server </a:t>
            </a:r>
          </a:p>
          <a:p>
            <a:pPr algn="ctr"/>
            <a:r>
              <a:rPr lang="en-IN" sz="1400" b="0" dirty="0">
                <a:solidFill>
                  <a:schemeClr val="tx1"/>
                </a:solidFill>
                <a:effectLst/>
                <a:latin typeface="Sabon Next LT (Body)"/>
              </a:rPr>
              <a:t>http://localhost:8081/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24F15F-F2C9-5ED2-3204-47EC57D67FF1}"/>
              </a:ext>
            </a:extLst>
          </p:cNvPr>
          <p:cNvSpPr/>
          <p:nvPr/>
        </p:nvSpPr>
        <p:spPr>
          <a:xfrm>
            <a:off x="1421607" y="3667126"/>
            <a:ext cx="3083718" cy="116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Sabon Next LT (Body)"/>
              </a:rPr>
              <a:t>Data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Sabon Next LT (Body)"/>
              </a:rPr>
              <a:t>json-server-auth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Sabon Next LT (Body)"/>
              </a:rPr>
              <a:t>json-server-auth --port 4500 data.json</a:t>
            </a:r>
          </a:p>
          <a:p>
            <a:pPr algn="ctr"/>
            <a:r>
              <a:rPr lang="en-IN" sz="1400" b="0" dirty="0">
                <a:solidFill>
                  <a:schemeClr val="tx1"/>
                </a:solidFill>
                <a:effectLst/>
                <a:latin typeface="Sabon Next LT (Body)"/>
              </a:rPr>
              <a:t>http://localhost:4500/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8B8758-0F22-3650-E414-EC7C6079E272}"/>
              </a:ext>
            </a:extLst>
          </p:cNvPr>
          <p:cNvSpPr/>
          <p:nvPr/>
        </p:nvSpPr>
        <p:spPr>
          <a:xfrm>
            <a:off x="9120188" y="4348898"/>
            <a:ext cx="2581275" cy="522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 – Browser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http://localhost:4200/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195743D-204B-C974-FC10-48F70731F3A5}"/>
              </a:ext>
            </a:extLst>
          </p:cNvPr>
          <p:cNvCxnSpPr>
            <a:stCxn id="6" idx="3"/>
          </p:cNvCxnSpPr>
          <p:nvPr/>
        </p:nvCxnSpPr>
        <p:spPr>
          <a:xfrm>
            <a:off x="3695701" y="2338388"/>
            <a:ext cx="1575196" cy="6238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618FEC7-6774-B922-E357-06F6AD65E51C}"/>
              </a:ext>
            </a:extLst>
          </p:cNvPr>
          <p:cNvCxnSpPr>
            <a:stCxn id="12" idx="3"/>
          </p:cNvCxnSpPr>
          <p:nvPr/>
        </p:nvCxnSpPr>
        <p:spPr>
          <a:xfrm flipV="1">
            <a:off x="4505325" y="3667126"/>
            <a:ext cx="759620" cy="5810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471D08-B1E1-FE6D-C106-5007FA31324C}"/>
              </a:ext>
            </a:extLst>
          </p:cNvPr>
          <p:cNvCxnSpPr>
            <a:stCxn id="1026" idx="3"/>
            <a:endCxn id="5" idx="1"/>
          </p:cNvCxnSpPr>
          <p:nvPr/>
        </p:nvCxnSpPr>
        <p:spPr>
          <a:xfrm flipV="1">
            <a:off x="8186738" y="3369469"/>
            <a:ext cx="981074" cy="7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5D45A3E-8E8D-BDCA-6F27-9F5C566C3001}"/>
              </a:ext>
            </a:extLst>
          </p:cNvPr>
          <p:cNvSpPr txBox="1"/>
          <p:nvPr/>
        </p:nvSpPr>
        <p:spPr>
          <a:xfrm>
            <a:off x="4914902" y="762000"/>
            <a:ext cx="336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Environment SETUP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049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Workflow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19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lide Number Placeholder 373">
            <a:extLst>
              <a:ext uri="{FF2B5EF4-FFF2-40B4-BE49-F238E27FC236}">
                <a16:creationId xmlns:a16="http://schemas.microsoft.com/office/drawing/2014/main" id="{049B2870-98EC-2977-8CE4-A7AA3009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3468" y="419100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3" name="Flowchart: Terminator 52">
            <a:extLst>
              <a:ext uri="{FF2B5EF4-FFF2-40B4-BE49-F238E27FC236}">
                <a16:creationId xmlns:a16="http://schemas.microsoft.com/office/drawing/2014/main" id="{ADB6B9BC-7965-DFCE-D035-587B1D47C727}"/>
              </a:ext>
            </a:extLst>
          </p:cNvPr>
          <p:cNvSpPr/>
          <p:nvPr/>
        </p:nvSpPr>
        <p:spPr>
          <a:xfrm>
            <a:off x="4548781" y="331470"/>
            <a:ext cx="2238375" cy="381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78877017-141D-0821-CADC-8B0B10BE6768}"/>
              </a:ext>
            </a:extLst>
          </p:cNvPr>
          <p:cNvSpPr/>
          <p:nvPr/>
        </p:nvSpPr>
        <p:spPr>
          <a:xfrm>
            <a:off x="4676775" y="1009650"/>
            <a:ext cx="1982389" cy="12763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 0r 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  <a:endParaRPr lang="en-IN" dirty="0"/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C34DB497-FC9D-26CD-B2FB-E4A1E1665711}"/>
              </a:ext>
            </a:extLst>
          </p:cNvPr>
          <p:cNvSpPr/>
          <p:nvPr/>
        </p:nvSpPr>
        <p:spPr>
          <a:xfrm>
            <a:off x="7839074" y="331469"/>
            <a:ext cx="1638301" cy="4000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 user</a:t>
            </a:r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00EA65BA-92B3-B71C-C513-E92BD07D9AB0}"/>
              </a:ext>
            </a:extLst>
          </p:cNvPr>
          <p:cNvSpPr/>
          <p:nvPr/>
        </p:nvSpPr>
        <p:spPr>
          <a:xfrm>
            <a:off x="144947" y="2627341"/>
            <a:ext cx="1982389" cy="5254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 module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D31C5943-FF21-1FC9-C722-5E4613B3318E}"/>
              </a:ext>
            </a:extLst>
          </p:cNvPr>
          <p:cNvSpPr/>
          <p:nvPr/>
        </p:nvSpPr>
        <p:spPr>
          <a:xfrm>
            <a:off x="9992273" y="2623358"/>
            <a:ext cx="1982389" cy="4357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module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DCD136DD-E940-2976-930B-AFF4627FE178}"/>
              </a:ext>
            </a:extLst>
          </p:cNvPr>
          <p:cNvSpPr/>
          <p:nvPr/>
        </p:nvSpPr>
        <p:spPr>
          <a:xfrm>
            <a:off x="2190749" y="4126809"/>
            <a:ext cx="2358029" cy="9988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 down the Dispensing saved using user type User </a:t>
            </a:r>
            <a:endParaRPr lang="en-IN" sz="1600" dirty="0"/>
          </a:p>
        </p:txBody>
      </p:sp>
      <p:sp>
        <p:nvSpPr>
          <p:cNvPr id="257" name="Flowchart: Terminator 256">
            <a:extLst>
              <a:ext uri="{FF2B5EF4-FFF2-40B4-BE49-F238E27FC236}">
                <a16:creationId xmlns:a16="http://schemas.microsoft.com/office/drawing/2014/main" id="{B1FE00FC-2814-D247-128D-45EC508FF72F}"/>
              </a:ext>
            </a:extLst>
          </p:cNvPr>
          <p:cNvSpPr/>
          <p:nvPr/>
        </p:nvSpPr>
        <p:spPr>
          <a:xfrm>
            <a:off x="5014912" y="6145530"/>
            <a:ext cx="2238375" cy="381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Logout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D57B1DC1-1EE1-E864-42A2-092C18843A09}"/>
              </a:ext>
            </a:extLst>
          </p:cNvPr>
          <p:cNvCxnSpPr>
            <a:stCxn id="53" idx="3"/>
            <a:endCxn id="55" idx="1"/>
          </p:cNvCxnSpPr>
          <p:nvPr/>
        </p:nvCxnSpPr>
        <p:spPr>
          <a:xfrm>
            <a:off x="6787156" y="521970"/>
            <a:ext cx="1051918" cy="95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8A55594-6C84-8483-F12D-C16CB315E464}"/>
              </a:ext>
            </a:extLst>
          </p:cNvPr>
          <p:cNvCxnSpPr>
            <a:stCxn id="53" idx="2"/>
            <a:endCxn id="54" idx="0"/>
          </p:cNvCxnSpPr>
          <p:nvPr/>
        </p:nvCxnSpPr>
        <p:spPr>
          <a:xfrm rot="16200000" flipH="1">
            <a:off x="5519379" y="861059"/>
            <a:ext cx="29718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9142FA6-7936-1BA8-13E5-A185B0B93B61}"/>
              </a:ext>
            </a:extLst>
          </p:cNvPr>
          <p:cNvCxnSpPr>
            <a:stCxn id="54" idx="1"/>
            <a:endCxn id="57" idx="0"/>
          </p:cNvCxnSpPr>
          <p:nvPr/>
        </p:nvCxnSpPr>
        <p:spPr>
          <a:xfrm rot="10800000" flipV="1">
            <a:off x="1136143" y="1647825"/>
            <a:ext cx="3540633" cy="9795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E627CB7-F4D3-6261-3CB1-182BFFBC299B}"/>
              </a:ext>
            </a:extLst>
          </p:cNvPr>
          <p:cNvCxnSpPr>
            <a:stCxn id="54" idx="3"/>
            <a:endCxn id="58" idx="0"/>
          </p:cNvCxnSpPr>
          <p:nvPr/>
        </p:nvCxnSpPr>
        <p:spPr>
          <a:xfrm>
            <a:off x="6659164" y="1647825"/>
            <a:ext cx="4324304" cy="9755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1F21ED6-4DA9-2F6C-8502-FD461DEA9A69}"/>
              </a:ext>
            </a:extLst>
          </p:cNvPr>
          <p:cNvSpPr txBox="1"/>
          <p:nvPr/>
        </p:nvSpPr>
        <p:spPr>
          <a:xfrm>
            <a:off x="2127336" y="1381125"/>
            <a:ext cx="1034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Admin</a:t>
            </a:r>
            <a:endParaRPr lang="en-IN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8D2A69-3360-EBD1-89ED-70A1B289A05D}"/>
              </a:ext>
            </a:extLst>
          </p:cNvPr>
          <p:cNvSpPr txBox="1"/>
          <p:nvPr/>
        </p:nvSpPr>
        <p:spPr>
          <a:xfrm>
            <a:off x="8442411" y="1388030"/>
            <a:ext cx="1034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</a:t>
            </a:r>
            <a:endParaRPr lang="en-IN" sz="1400" b="1" dirty="0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A50987DE-714E-D1A7-0053-EFA6E17A0876}"/>
              </a:ext>
            </a:extLst>
          </p:cNvPr>
          <p:cNvSpPr/>
          <p:nvPr/>
        </p:nvSpPr>
        <p:spPr>
          <a:xfrm>
            <a:off x="2171699" y="3192459"/>
            <a:ext cx="1999105" cy="7258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err="1">
                <a:solidFill>
                  <a:schemeClr val="tx1"/>
                </a:solidFill>
              </a:rPr>
              <a:t>DispenseList</a:t>
            </a:r>
            <a:r>
              <a:rPr lang="en-IN" sz="1600" b="1" dirty="0">
                <a:solidFill>
                  <a:schemeClr val="tx1"/>
                </a:solidFill>
              </a:rPr>
              <a:t> </a:t>
            </a:r>
            <a:r>
              <a:rPr lang="en-IN" sz="1600" b="1" dirty="0" err="1">
                <a:solidFill>
                  <a:schemeClr val="tx1"/>
                </a:solidFill>
              </a:rPr>
              <a:t>BoxComponen</a:t>
            </a:r>
            <a:r>
              <a:rPr lang="en-IN" sz="1600" dirty="0" err="1">
                <a:solidFill>
                  <a:schemeClr val="tx1"/>
                </a:solidFill>
              </a:rPr>
              <a:t>t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9344607C-CCDB-1D46-FFA5-55B92C67F5BD}"/>
              </a:ext>
            </a:extLst>
          </p:cNvPr>
          <p:cNvSpPr/>
          <p:nvPr/>
        </p:nvSpPr>
        <p:spPr>
          <a:xfrm>
            <a:off x="162928" y="3349280"/>
            <a:ext cx="1964407" cy="8156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 err="1">
                <a:solidFill>
                  <a:schemeClr val="tx1"/>
                </a:solidFill>
                <a:effectLst/>
              </a:rPr>
              <a:t>DrugComponent</a:t>
            </a:r>
            <a:r>
              <a:rPr lang="en-IN" sz="1600" b="1" dirty="0">
                <a:solidFill>
                  <a:schemeClr val="tx1"/>
                </a:solidFill>
                <a:effectLst/>
              </a:rPr>
              <a:t> to save Drug Detail</a:t>
            </a:r>
          </a:p>
          <a:p>
            <a:pPr algn="ctr"/>
            <a:endParaRPr lang="en-IN" dirty="0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CA6CB909-3243-1F4D-E6D6-4E3ADAC033E8}"/>
              </a:ext>
            </a:extLst>
          </p:cNvPr>
          <p:cNvSpPr/>
          <p:nvPr/>
        </p:nvSpPr>
        <p:spPr>
          <a:xfrm>
            <a:off x="7594170" y="3387380"/>
            <a:ext cx="2902380" cy="5594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 err="1">
                <a:solidFill>
                  <a:schemeClr val="tx1"/>
                </a:solidFill>
                <a:effectLst/>
              </a:rPr>
              <a:t>DispensingComponent</a:t>
            </a:r>
            <a:endParaRPr lang="en-IN" sz="1600" b="1" dirty="0">
              <a:solidFill>
                <a:schemeClr val="tx1"/>
              </a:solidFill>
              <a:effectLst/>
            </a:endParaRPr>
          </a:p>
          <a:p>
            <a:pPr algn="ctr"/>
            <a:endParaRPr lang="en-IN" sz="16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E4050C-5BD3-CE9B-0E38-3C6E2771060E}"/>
              </a:ext>
            </a:extLst>
          </p:cNvPr>
          <p:cNvCxnSpPr>
            <a:cxnSpLocks/>
          </p:cNvCxnSpPr>
          <p:nvPr/>
        </p:nvCxnSpPr>
        <p:spPr>
          <a:xfrm>
            <a:off x="1155192" y="3133725"/>
            <a:ext cx="0" cy="23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E0FDE01-44EF-C6C5-3EE0-035AF880A99D}"/>
              </a:ext>
            </a:extLst>
          </p:cNvPr>
          <p:cNvCxnSpPr>
            <a:cxnSpLocks/>
            <a:stCxn id="57" idx="3"/>
            <a:endCxn id="20" idx="0"/>
          </p:cNvCxnSpPr>
          <p:nvPr/>
        </p:nvCxnSpPr>
        <p:spPr>
          <a:xfrm>
            <a:off x="2127336" y="2890058"/>
            <a:ext cx="1043916" cy="3024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C26F462-B9D6-F89B-7AA6-EF3E6FB2DBCF}"/>
              </a:ext>
            </a:extLst>
          </p:cNvPr>
          <p:cNvCxnSpPr>
            <a:cxnSpLocks/>
            <a:stCxn id="58" idx="2"/>
            <a:endCxn id="25" idx="0"/>
          </p:cNvCxnSpPr>
          <p:nvPr/>
        </p:nvCxnSpPr>
        <p:spPr>
          <a:xfrm rot="5400000">
            <a:off x="9850266" y="2254177"/>
            <a:ext cx="328297" cy="19381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6C94F07C-5927-A459-2337-B4C2BC889338}"/>
              </a:ext>
            </a:extLst>
          </p:cNvPr>
          <p:cNvSpPr/>
          <p:nvPr/>
        </p:nvSpPr>
        <p:spPr>
          <a:xfrm>
            <a:off x="138020" y="4302298"/>
            <a:ext cx="1982388" cy="9344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err="1">
                <a:solidFill>
                  <a:schemeClr val="tx1"/>
                </a:solidFill>
                <a:effectLst/>
              </a:rPr>
              <a:t>DrugBoxComponent</a:t>
            </a:r>
            <a:endParaRPr lang="en-IN" sz="1600" b="1" dirty="0">
              <a:solidFill>
                <a:schemeClr val="tx1"/>
              </a:solidFill>
              <a:effectLst/>
            </a:endParaRPr>
          </a:p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Listing</a:t>
            </a:r>
            <a:endParaRPr lang="en-IN" sz="1600" dirty="0"/>
          </a:p>
        </p:txBody>
      </p:sp>
      <p:sp>
        <p:nvSpPr>
          <p:cNvPr id="260" name="Flowchart: Process 259">
            <a:extLst>
              <a:ext uri="{FF2B5EF4-FFF2-40B4-BE49-F238E27FC236}">
                <a16:creationId xmlns:a16="http://schemas.microsoft.com/office/drawing/2014/main" id="{6C3415DB-48C3-C63D-8B5C-0A01793CDFA9}"/>
              </a:ext>
            </a:extLst>
          </p:cNvPr>
          <p:cNvSpPr/>
          <p:nvPr/>
        </p:nvSpPr>
        <p:spPr>
          <a:xfrm>
            <a:off x="8621129" y="4164909"/>
            <a:ext cx="2902380" cy="5594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 err="1">
                <a:solidFill>
                  <a:schemeClr val="tx1"/>
                </a:solidFill>
                <a:effectLst/>
              </a:rPr>
              <a:t>DispensingBoxComponent</a:t>
            </a:r>
            <a:endParaRPr lang="en-IN" sz="16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262" name="Flowchart: Process 261">
            <a:extLst>
              <a:ext uri="{FF2B5EF4-FFF2-40B4-BE49-F238E27FC236}">
                <a16:creationId xmlns:a16="http://schemas.microsoft.com/office/drawing/2014/main" id="{9F2EBD19-34CC-E91F-A2E3-BDDC175DA85A}"/>
              </a:ext>
            </a:extLst>
          </p:cNvPr>
          <p:cNvSpPr/>
          <p:nvPr/>
        </p:nvSpPr>
        <p:spPr>
          <a:xfrm>
            <a:off x="8630653" y="4755459"/>
            <a:ext cx="2892855" cy="5594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 down the Dispensing saved using user type User </a:t>
            </a:r>
            <a:endParaRPr lang="en-IN" sz="1600" dirty="0"/>
          </a:p>
        </p:txBody>
      </p: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F4D8F158-D4C5-0354-0686-83F8D5105E37}"/>
              </a:ext>
            </a:extLst>
          </p:cNvPr>
          <p:cNvCxnSpPr>
            <a:cxnSpLocks/>
            <a:stCxn id="21" idx="2"/>
            <a:endCxn id="46" idx="0"/>
          </p:cNvCxnSpPr>
          <p:nvPr/>
        </p:nvCxnSpPr>
        <p:spPr>
          <a:xfrm rot="5400000">
            <a:off x="1068479" y="4225644"/>
            <a:ext cx="137389" cy="159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Connector: Elbow 265">
            <a:extLst>
              <a:ext uri="{FF2B5EF4-FFF2-40B4-BE49-F238E27FC236}">
                <a16:creationId xmlns:a16="http://schemas.microsoft.com/office/drawing/2014/main" id="{62318166-1606-F084-D7B2-CE09C88DE716}"/>
              </a:ext>
            </a:extLst>
          </p:cNvPr>
          <p:cNvCxnSpPr>
            <a:cxnSpLocks/>
            <a:stCxn id="20" idx="2"/>
            <a:endCxn id="59" idx="0"/>
          </p:cNvCxnSpPr>
          <p:nvPr/>
        </p:nvCxnSpPr>
        <p:spPr>
          <a:xfrm rot="16200000" flipH="1">
            <a:off x="3166252" y="3923296"/>
            <a:ext cx="208513" cy="1985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Connector: Elbow 267">
            <a:extLst>
              <a:ext uri="{FF2B5EF4-FFF2-40B4-BE49-F238E27FC236}">
                <a16:creationId xmlns:a16="http://schemas.microsoft.com/office/drawing/2014/main" id="{30A89A11-9047-8EC0-0984-20942AACF05D}"/>
              </a:ext>
            </a:extLst>
          </p:cNvPr>
          <p:cNvCxnSpPr>
            <a:cxnSpLocks/>
            <a:stCxn id="25" idx="2"/>
            <a:endCxn id="260" idx="0"/>
          </p:cNvCxnSpPr>
          <p:nvPr/>
        </p:nvCxnSpPr>
        <p:spPr>
          <a:xfrm rot="16200000" flipH="1">
            <a:off x="9449820" y="3542410"/>
            <a:ext cx="218038" cy="10269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Connector: Elbow 272">
            <a:extLst>
              <a:ext uri="{FF2B5EF4-FFF2-40B4-BE49-F238E27FC236}">
                <a16:creationId xmlns:a16="http://schemas.microsoft.com/office/drawing/2014/main" id="{0FC6E28D-AA5B-2DA7-9475-ECA3D21E8EB5}"/>
              </a:ext>
            </a:extLst>
          </p:cNvPr>
          <p:cNvCxnSpPr>
            <a:cxnSpLocks/>
            <a:endCxn id="257" idx="1"/>
          </p:cNvCxnSpPr>
          <p:nvPr/>
        </p:nvCxnSpPr>
        <p:spPr>
          <a:xfrm rot="16200000" flipH="1">
            <a:off x="2829795" y="4150912"/>
            <a:ext cx="484537" cy="3885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Connector: Elbow 274">
            <a:extLst>
              <a:ext uri="{FF2B5EF4-FFF2-40B4-BE49-F238E27FC236}">
                <a16:creationId xmlns:a16="http://schemas.microsoft.com/office/drawing/2014/main" id="{CB5D4BED-1102-C3DE-727A-B5EB736CE6BC}"/>
              </a:ext>
            </a:extLst>
          </p:cNvPr>
          <p:cNvCxnSpPr>
            <a:cxnSpLocks/>
            <a:endCxn id="257" idx="1"/>
          </p:cNvCxnSpPr>
          <p:nvPr/>
        </p:nvCxnSpPr>
        <p:spPr>
          <a:xfrm>
            <a:off x="2776537" y="5125655"/>
            <a:ext cx="2238375" cy="12103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F2ABC1E7-7EDB-FF6C-082E-E97DA2B88F31}"/>
              </a:ext>
            </a:extLst>
          </p:cNvPr>
          <p:cNvCxnSpPr>
            <a:cxnSpLocks/>
            <a:stCxn id="262" idx="2"/>
            <a:endCxn id="257" idx="3"/>
          </p:cNvCxnSpPr>
          <p:nvPr/>
        </p:nvCxnSpPr>
        <p:spPr>
          <a:xfrm rot="5400000">
            <a:off x="8154644" y="4413593"/>
            <a:ext cx="1021080" cy="2823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532B92-0C16-AB6C-1376-B430C3C0F8D3}"/>
              </a:ext>
            </a:extLst>
          </p:cNvPr>
          <p:cNvCxnSpPr>
            <a:cxnSpLocks/>
            <a:stCxn id="46" idx="2"/>
          </p:cNvCxnSpPr>
          <p:nvPr/>
        </p:nvCxnSpPr>
        <p:spPr>
          <a:xfrm rot="5400000">
            <a:off x="619540" y="5725819"/>
            <a:ext cx="998709" cy="206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02B405E-0C14-2AEB-DE43-172ED2F04C29}"/>
              </a:ext>
            </a:extLst>
          </p:cNvPr>
          <p:cNvCxnSpPr/>
          <p:nvPr/>
        </p:nvCxnSpPr>
        <p:spPr>
          <a:xfrm flipV="1">
            <a:off x="2644818" y="4724400"/>
            <a:ext cx="0" cy="21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22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Features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64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81BA6D-E126-B969-D886-8BC75E165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451993"/>
            <a:ext cx="6766560" cy="768096"/>
          </a:xfrm>
        </p:spPr>
        <p:txBody>
          <a:bodyPr/>
          <a:lstStyle/>
          <a:p>
            <a:pPr algn="ctr"/>
            <a:r>
              <a:rPr lang="en-US" dirty="0"/>
              <a:t>Lazy LOADING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49AD49-1250-9658-D0D0-10C41BF33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0728" y="1200784"/>
            <a:ext cx="6766560" cy="5205223"/>
          </a:xfrm>
        </p:spPr>
        <p:txBody>
          <a:bodyPr/>
          <a:lstStyle/>
          <a:p>
            <a:r>
              <a:rPr lang="en-US" dirty="0"/>
              <a:t>Login is an entry page that requires user identification and authentication, regularly performed by entering a username and password combination. 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L</a:t>
            </a:r>
            <a:r>
              <a:rPr lang="en-US" dirty="0"/>
              <a:t>azy loading is a technology of angular that allows you to load JavaScript components when a specific route is activated. It improves application load time speed by splitting the application into many bundles.</a:t>
            </a:r>
          </a:p>
          <a:p>
            <a:endParaRPr lang="en-US" dirty="0"/>
          </a:p>
          <a:p>
            <a:r>
              <a:rPr lang="en-US" dirty="0"/>
              <a:t>Login component decides the login person is administer or user type. Based on the type of user the specific route will be activated.</a:t>
            </a:r>
          </a:p>
          <a:p>
            <a:endParaRPr lang="en-US" dirty="0"/>
          </a:p>
          <a:p>
            <a:r>
              <a:rPr lang="en-US" sz="2000" dirty="0"/>
              <a:t>Admin login</a:t>
            </a:r>
            <a:r>
              <a:rPr lang="en-US" sz="2000" b="1" dirty="0"/>
              <a:t> saratest1@gmail.com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b="1" dirty="0"/>
              <a:t>User login saratest2@gmail.com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134D4E-1164-C8C2-F547-B91D5D459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512" y="4381500"/>
            <a:ext cx="3133725" cy="4762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B249C1-B5F5-5068-55FF-188304991D2D}"/>
              </a:ext>
            </a:extLst>
          </p:cNvPr>
          <p:cNvCxnSpPr>
            <a:cxnSpLocks/>
          </p:cNvCxnSpPr>
          <p:nvPr/>
        </p:nvCxnSpPr>
        <p:spPr>
          <a:xfrm flipV="1">
            <a:off x="4152900" y="4876800"/>
            <a:ext cx="7058025" cy="95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E8A718D-6985-6144-80F0-1D581720E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812" y="5619750"/>
            <a:ext cx="2905125" cy="4572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EEBB94-C720-1DA8-018A-A3DD476E55F0}"/>
              </a:ext>
            </a:extLst>
          </p:cNvPr>
          <p:cNvCxnSpPr>
            <a:cxnSpLocks/>
          </p:cNvCxnSpPr>
          <p:nvPr/>
        </p:nvCxnSpPr>
        <p:spPr>
          <a:xfrm flipV="1">
            <a:off x="4171950" y="6143625"/>
            <a:ext cx="7058025" cy="95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0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{5CC46092-BAB5-46FB-9643-C49E90EDA1EE}tf78438558_win32</Template>
  <TotalTime>0</TotalTime>
  <Words>387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Google Sans</vt:lpstr>
      <vt:lpstr>Sabon Next LT</vt:lpstr>
      <vt:lpstr>Sabon Next LT (Body)</vt:lpstr>
      <vt:lpstr>Office Theme</vt:lpstr>
      <vt:lpstr> Pharmacy Management Project </vt:lpstr>
      <vt:lpstr>AGENDA</vt:lpstr>
      <vt:lpstr>Introduction</vt:lpstr>
      <vt:lpstr>Environment SETUP</vt:lpstr>
      <vt:lpstr>PowerPoint Presentation</vt:lpstr>
      <vt:lpstr>Workflow</vt:lpstr>
      <vt:lpstr>PowerPoint Presentation</vt:lpstr>
      <vt:lpstr>Features</vt:lpstr>
      <vt:lpstr>Lazy LOADING</vt:lpstr>
      <vt:lpstr>Template Driven Form</vt:lpstr>
      <vt:lpstr>Built IN DIRECTIVES and INPUT VARIABLE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Health MANAGEMENT PROJECT</dc:title>
  <dc:subject/>
  <dc:creator>Kothandarajan Duraiswamy Rajaram</dc:creator>
  <cp:lastModifiedBy>Saravanan Ramamurthy</cp:lastModifiedBy>
  <cp:revision>9</cp:revision>
  <dcterms:created xsi:type="dcterms:W3CDTF">2023-06-29T13:42:33Z</dcterms:created>
  <dcterms:modified xsi:type="dcterms:W3CDTF">2023-07-03T14:38:04Z</dcterms:modified>
</cp:coreProperties>
</file>