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95" r:id="rId4"/>
    <p:sldId id="297" r:id="rId5"/>
    <p:sldId id="302" r:id="rId6"/>
    <p:sldId id="299" r:id="rId7"/>
    <p:sldId id="259" r:id="rId8"/>
    <p:sldId id="298" r:id="rId9"/>
    <p:sldId id="258" r:id="rId10"/>
    <p:sldId id="275" r:id="rId11"/>
    <p:sldId id="260" r:id="rId12"/>
    <p:sldId id="261" r:id="rId13"/>
    <p:sldId id="303" r:id="rId14"/>
    <p:sldId id="304" r:id="rId15"/>
    <p:sldId id="262" r:id="rId16"/>
    <p:sldId id="277" r:id="rId17"/>
    <p:sldId id="263" r:id="rId18"/>
    <p:sldId id="264" r:id="rId19"/>
    <p:sldId id="265" r:id="rId20"/>
    <p:sldId id="266" r:id="rId21"/>
    <p:sldId id="279" r:id="rId22"/>
    <p:sldId id="280" r:id="rId23"/>
    <p:sldId id="281" r:id="rId24"/>
    <p:sldId id="268" r:id="rId25"/>
    <p:sldId id="311" r:id="rId26"/>
    <p:sldId id="312" r:id="rId27"/>
    <p:sldId id="278" r:id="rId28"/>
    <p:sldId id="318" r:id="rId29"/>
    <p:sldId id="287" r:id="rId30"/>
    <p:sldId id="274" r:id="rId31"/>
    <p:sldId id="288" r:id="rId32"/>
    <p:sldId id="269" r:id="rId33"/>
    <p:sldId id="267" r:id="rId34"/>
    <p:sldId id="286" r:id="rId35"/>
    <p:sldId id="272" r:id="rId36"/>
    <p:sldId id="276" r:id="rId37"/>
    <p:sldId id="282" r:id="rId38"/>
    <p:sldId id="285" r:id="rId39"/>
    <p:sldId id="289" r:id="rId40"/>
    <p:sldId id="270" r:id="rId41"/>
    <p:sldId id="290" r:id="rId42"/>
    <p:sldId id="291" r:id="rId43"/>
    <p:sldId id="292" r:id="rId44"/>
    <p:sldId id="300" r:id="rId45"/>
    <p:sldId id="317" r:id="rId46"/>
    <p:sldId id="316" r:id="rId47"/>
    <p:sldId id="314" r:id="rId48"/>
    <p:sldId id="313" r:id="rId49"/>
    <p:sldId id="305" r:id="rId50"/>
    <p:sldId id="306" r:id="rId51"/>
    <p:sldId id="315" r:id="rId52"/>
    <p:sldId id="307" r:id="rId53"/>
    <p:sldId id="31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3E1BC-B5CF-6F45-BD82-2BDF08625CD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5344F-8BF1-AF42-B46A-C086EC9D3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169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CDEEB-D32B-49AD-8706-9B5E5AF8561B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E24C8-E062-4B5A-910C-7828CF79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46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 http://www.cis.upenn.edu/~nets212/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E24C8-E062-4B5A-910C-7828CF7997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67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 http://www.borthakur.com/ftp/hdfs_high_availability.pdf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E24C8-E062-4B5A-910C-7828CF79979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61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Reference: http://www.cis.upenn.edu/~nets212/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E24C8-E062-4B5A-910C-7828CF79979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87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Hortonworks.com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E24C8-E062-4B5A-910C-7828CF7997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4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http://www.borthakur.com/ftp/hdfs_high_availability.pdf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E24C8-E062-4B5A-910C-7828CF7997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02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Reference: “The Hadoop</a:t>
            </a:r>
            <a:r>
              <a:rPr lang="en-US" baseline="0" dirty="0"/>
              <a:t> Definitive Guide”, Tom White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E24C8-E062-4B5A-910C-7828CF7997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89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Reference: “The Hadoop Distributed File System”,</a:t>
            </a:r>
            <a:r>
              <a:rPr lang="en-US" baseline="0" dirty="0"/>
              <a:t> K. </a:t>
            </a:r>
            <a:r>
              <a:rPr lang="en-US" baseline="0" dirty="0" err="1"/>
              <a:t>Shvachko</a:t>
            </a:r>
            <a:r>
              <a:rPr lang="en-US" baseline="0" dirty="0"/>
              <a:t>, H. </a:t>
            </a:r>
            <a:r>
              <a:rPr lang="en-US" baseline="0" dirty="0" err="1"/>
              <a:t>Kuang</a:t>
            </a:r>
            <a:r>
              <a:rPr lang="en-US" baseline="0" dirty="0"/>
              <a:t>, S. </a:t>
            </a:r>
            <a:r>
              <a:rPr lang="en-US" baseline="0" dirty="0" err="1"/>
              <a:t>Radia</a:t>
            </a:r>
            <a:r>
              <a:rPr lang="en-US" baseline="0" dirty="0"/>
              <a:t>, R. </a:t>
            </a:r>
            <a:r>
              <a:rPr lang="en-US" baseline="0" dirty="0" err="1"/>
              <a:t>Chansler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E24C8-E062-4B5A-910C-7828CF7997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48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Reference: “The Hadoop Distributed File System”,</a:t>
            </a:r>
            <a:r>
              <a:rPr lang="en-US" baseline="0" dirty="0"/>
              <a:t> K. </a:t>
            </a:r>
            <a:r>
              <a:rPr lang="en-US" baseline="0" dirty="0" err="1"/>
              <a:t>Shvachko</a:t>
            </a:r>
            <a:r>
              <a:rPr lang="en-US" baseline="0" dirty="0"/>
              <a:t>, H. </a:t>
            </a:r>
            <a:r>
              <a:rPr lang="en-US" baseline="0" dirty="0" err="1"/>
              <a:t>Kuang</a:t>
            </a:r>
            <a:r>
              <a:rPr lang="en-US" baseline="0" dirty="0"/>
              <a:t>, S. </a:t>
            </a:r>
            <a:r>
              <a:rPr lang="en-US" baseline="0" dirty="0" err="1"/>
              <a:t>Radia</a:t>
            </a:r>
            <a:r>
              <a:rPr lang="en-US" baseline="0" dirty="0"/>
              <a:t>, R. </a:t>
            </a:r>
            <a:r>
              <a:rPr lang="en-US" baseline="0" dirty="0" err="1"/>
              <a:t>Chansler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E24C8-E062-4B5A-910C-7828CF7997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16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 “The Hadoop</a:t>
            </a:r>
            <a:r>
              <a:rPr lang="en-US" baseline="0" dirty="0"/>
              <a:t> Definitive Guide”, Tom White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E24C8-E062-4B5A-910C-7828CF7997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49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 “The Hadoop Distributed File System”,</a:t>
            </a:r>
            <a:r>
              <a:rPr lang="en-US" baseline="0" dirty="0"/>
              <a:t> K. </a:t>
            </a:r>
            <a:r>
              <a:rPr lang="en-US" baseline="0" dirty="0" err="1"/>
              <a:t>Shvachko</a:t>
            </a:r>
            <a:r>
              <a:rPr lang="en-US" baseline="0" dirty="0"/>
              <a:t>, H. </a:t>
            </a:r>
            <a:r>
              <a:rPr lang="en-US" baseline="0" dirty="0" err="1"/>
              <a:t>Kuang</a:t>
            </a:r>
            <a:r>
              <a:rPr lang="en-US" baseline="0" dirty="0"/>
              <a:t>, S. </a:t>
            </a:r>
            <a:r>
              <a:rPr lang="en-US" baseline="0" dirty="0" err="1"/>
              <a:t>Radia</a:t>
            </a:r>
            <a:r>
              <a:rPr lang="en-US" baseline="0" dirty="0"/>
              <a:t>, R. </a:t>
            </a:r>
            <a:r>
              <a:rPr lang="en-US" baseline="0" dirty="0" err="1"/>
              <a:t>Chansler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E24C8-E062-4B5A-910C-7828CF79979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09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 http://stackoverflow.com/questions/19923196/cap-with-distributed-system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E24C8-E062-4B5A-910C-7828CF79979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0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559C5F9-0491-B443-BA74-507DB0830A7C}" type="datetime1">
              <a:rPr lang="en-GB" smtClean="0"/>
              <a:t>05/05/2022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1F5EB11-77AB-436E-A66B-55914F9EE089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FCEE-9C12-B54E-88E7-318D7FF07CA3}" type="datetime1">
              <a:rPr lang="en-GB" smtClean="0"/>
              <a:t>05/05/2022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B478-564F-EE4D-9B49-C746425808C6}" type="datetime1">
              <a:rPr lang="en-GB" smtClean="0"/>
              <a:t>05/05/2022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76D1-58F5-9342-B247-BCE90A908FA4}" type="datetime1">
              <a:rPr lang="en-GB" smtClean="0"/>
              <a:t>05/05/2022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81C6-F7D5-B84B-9738-5CD79E3A9F06}" type="datetime1">
              <a:rPr lang="en-GB" smtClean="0"/>
              <a:t>05/05/2022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280B-BC41-4946-8E87-D87A50D74667}" type="datetime1">
              <a:rPr lang="en-GB" smtClean="0"/>
              <a:t>05/05/2022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0552-42B5-2846-AA54-B27BAE495B41}" type="datetime1">
              <a:rPr lang="en-GB" smtClean="0"/>
              <a:t>05/05/2022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A607-D1CA-0D42-AFF4-2AD529B80357}" type="datetime1">
              <a:rPr lang="en-GB" smtClean="0"/>
              <a:t>05/05/2022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E1C9-C39F-9549-9FA7-EC3B36059F74}" type="datetime1">
              <a:rPr lang="en-GB" smtClean="0"/>
              <a:t>05/05/2022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01C8-8A43-2F4D-AA27-3E26CC6F5163}" type="datetime1">
              <a:rPr lang="en-GB" smtClean="0"/>
              <a:t>05/05/2022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CA39-3E12-704C-BF58-F08AA6A4FD6C}" type="datetime1">
              <a:rPr lang="en-GB" smtClean="0"/>
              <a:t>05/05/2022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289CD9E-9683-D14D-896E-EDAFBB2E2F22}" type="datetime1">
              <a:rPr lang="en-GB" smtClean="0"/>
              <a:t>05/05/2022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1F5EB11-77AB-436E-A66B-55914F9EE0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2.4.1/hadoop-project-dist/hadoop-common/FileSystemShell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Hadoop Distributed File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</a:t>
            </a:r>
            <a:r>
              <a:rPr lang="en-US" b="1" dirty="0"/>
              <a:t>by</a:t>
            </a:r>
          </a:p>
          <a:p>
            <a:r>
              <a:rPr lang="en-US" b="1" dirty="0" err="1"/>
              <a:t>Swathi</a:t>
            </a:r>
            <a:r>
              <a:rPr lang="en-US" b="1" dirty="0"/>
              <a:t> </a:t>
            </a:r>
            <a:r>
              <a:rPr lang="en-US" b="1" dirty="0" err="1"/>
              <a:t>Vangala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072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patterned after UNIX file system</a:t>
            </a:r>
          </a:p>
          <a:p>
            <a:r>
              <a:rPr lang="en-US" dirty="0"/>
              <a:t>File system metadata and application data stored separately</a:t>
            </a:r>
          </a:p>
          <a:p>
            <a:r>
              <a:rPr lang="en-US" dirty="0"/>
              <a:t>Metadata is on dedicated server called </a:t>
            </a:r>
            <a:r>
              <a:rPr lang="en-US" dirty="0" err="1"/>
              <a:t>Namenode</a:t>
            </a:r>
            <a:endParaRPr lang="en-US" dirty="0"/>
          </a:p>
          <a:p>
            <a:r>
              <a:rPr lang="en-US" dirty="0"/>
              <a:t>Application data on data nodes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5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HDFS is good for</a:t>
            </a:r>
          </a:p>
          <a:p>
            <a:pPr lvl="1"/>
            <a:r>
              <a:rPr lang="en-US" dirty="0"/>
              <a:t>Very large files</a:t>
            </a:r>
          </a:p>
          <a:p>
            <a:pPr lvl="1"/>
            <a:r>
              <a:rPr lang="en-US" dirty="0"/>
              <a:t>Streaming data access</a:t>
            </a:r>
          </a:p>
          <a:p>
            <a:pPr lvl="1"/>
            <a:r>
              <a:rPr lang="en-US" dirty="0"/>
              <a:t>Commodity hardware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59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HDFS is not good for</a:t>
            </a:r>
          </a:p>
          <a:p>
            <a:pPr lvl="1"/>
            <a:r>
              <a:rPr lang="en-US" dirty="0"/>
              <a:t>Low-latency data access</a:t>
            </a:r>
          </a:p>
          <a:p>
            <a:pPr lvl="1"/>
            <a:r>
              <a:rPr lang="en-US" dirty="0"/>
              <a:t>Lots of small files</a:t>
            </a:r>
          </a:p>
          <a:p>
            <a:pPr lvl="1"/>
            <a:r>
              <a:rPr lang="en-US" dirty="0"/>
              <a:t>Multiple writers, arbitrary file modifications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98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from GFS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Single writer per file</a:t>
            </a:r>
          </a:p>
          <a:p>
            <a:r>
              <a:rPr lang="en-US" dirty="0"/>
              <a:t>Open 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37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590800"/>
            <a:ext cx="7024744" cy="1143000"/>
          </a:xfrm>
        </p:spPr>
        <p:txBody>
          <a:bodyPr/>
          <a:lstStyle/>
          <a:p>
            <a:r>
              <a:rPr lang="en-US" dirty="0"/>
              <a:t>        HDFS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  <a:p>
            <a:r>
              <a:rPr lang="en-US" dirty="0"/>
              <a:t>Blocks</a:t>
            </a:r>
          </a:p>
          <a:p>
            <a:r>
              <a:rPr lang="en-US" dirty="0" err="1"/>
              <a:t>Namenodes</a:t>
            </a:r>
            <a:r>
              <a:rPr lang="en-US" dirty="0"/>
              <a:t> and </a:t>
            </a:r>
            <a:r>
              <a:rPr lang="en-US" dirty="0" err="1"/>
              <a:t>Datanodes</a:t>
            </a:r>
            <a:endParaRPr lang="en-US" dirty="0"/>
          </a:p>
          <a:p>
            <a:r>
              <a:rPr lang="en-US" dirty="0"/>
              <a:t>Secondary </a:t>
            </a:r>
            <a:r>
              <a:rPr lang="en-US" dirty="0" err="1"/>
              <a:t>Namenode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8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Hierarchy of files and directories</a:t>
            </a:r>
          </a:p>
          <a:p>
            <a:r>
              <a:rPr lang="en-US" dirty="0"/>
              <a:t>In RAM</a:t>
            </a:r>
          </a:p>
          <a:p>
            <a:r>
              <a:rPr lang="en-US" dirty="0"/>
              <a:t>Represented on </a:t>
            </a:r>
            <a:r>
              <a:rPr lang="en-US" dirty="0" err="1"/>
              <a:t>Namenode</a:t>
            </a:r>
            <a:r>
              <a:rPr lang="en-US" dirty="0"/>
              <a:t> by </a:t>
            </a:r>
            <a:r>
              <a:rPr lang="en-US" dirty="0" err="1"/>
              <a:t>inodes</a:t>
            </a:r>
            <a:endParaRPr lang="en-US" dirty="0"/>
          </a:p>
          <a:p>
            <a:r>
              <a:rPr lang="en-US" dirty="0"/>
              <a:t>Attributes- permissions, modification and access times, namespace and disk space quotas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85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HDFS blocks are either 64MB or 128MB</a:t>
            </a:r>
          </a:p>
          <a:p>
            <a:r>
              <a:rPr lang="en-US" dirty="0"/>
              <a:t>Large blocks-minimize the cost of seeks</a:t>
            </a:r>
          </a:p>
          <a:p>
            <a:r>
              <a:rPr lang="en-US" dirty="0"/>
              <a:t>Benefits-can take advantage of any disks in the cluster</a:t>
            </a:r>
          </a:p>
          <a:p>
            <a:r>
              <a:rPr lang="en-US" dirty="0"/>
              <a:t>Simplifies the storage subsystem-amount of metadata storage per file is reduced</a:t>
            </a:r>
          </a:p>
          <a:p>
            <a:r>
              <a:rPr lang="en-US" dirty="0"/>
              <a:t>Fit well with replication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09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Namenodes</a:t>
            </a:r>
            <a:r>
              <a:rPr lang="en-US" dirty="0"/>
              <a:t> and </a:t>
            </a:r>
            <a:r>
              <a:rPr lang="en-US" dirty="0" err="1"/>
              <a:t>Datanodes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Master-worker pattern</a:t>
            </a:r>
          </a:p>
          <a:p>
            <a:r>
              <a:rPr lang="en-US" dirty="0"/>
              <a:t>Single </a:t>
            </a:r>
            <a:r>
              <a:rPr lang="en-US" dirty="0" err="1"/>
              <a:t>Namenode</a:t>
            </a:r>
            <a:r>
              <a:rPr lang="en-US" dirty="0"/>
              <a:t>-master server</a:t>
            </a:r>
          </a:p>
          <a:p>
            <a:r>
              <a:rPr lang="en-US" dirty="0"/>
              <a:t>Number of </a:t>
            </a:r>
            <a:r>
              <a:rPr lang="en-US" dirty="0" err="1"/>
              <a:t>Datanodes</a:t>
            </a:r>
            <a:r>
              <a:rPr lang="en-US" dirty="0"/>
              <a:t>-usually one per node in the cluster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5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Master</a:t>
            </a:r>
          </a:p>
          <a:p>
            <a:r>
              <a:rPr lang="en-US" dirty="0"/>
              <a:t>Manages </a:t>
            </a:r>
            <a:r>
              <a:rPr lang="en-US" dirty="0" err="1"/>
              <a:t>filesystem</a:t>
            </a:r>
            <a:r>
              <a:rPr lang="en-US" dirty="0"/>
              <a:t> namespace</a:t>
            </a:r>
          </a:p>
          <a:p>
            <a:r>
              <a:rPr lang="en-US" dirty="0"/>
              <a:t>Maintains </a:t>
            </a:r>
            <a:r>
              <a:rPr lang="en-US" dirty="0" err="1"/>
              <a:t>filesystem</a:t>
            </a:r>
            <a:r>
              <a:rPr lang="en-US" dirty="0"/>
              <a:t> tree and metadata-persistently on two files-namespace image and </a:t>
            </a:r>
            <a:r>
              <a:rPr lang="en-US" dirty="0" err="1"/>
              <a:t>editlog</a:t>
            </a:r>
            <a:endParaRPr lang="en-US" dirty="0"/>
          </a:p>
          <a:p>
            <a:r>
              <a:rPr lang="en-US" dirty="0"/>
              <a:t>Stores locations of blocks-but not persistently</a:t>
            </a:r>
          </a:p>
          <a:p>
            <a:r>
              <a:rPr lang="en-US" dirty="0"/>
              <a:t>Metadata – </a:t>
            </a:r>
            <a:r>
              <a:rPr lang="en-US" dirty="0" err="1"/>
              <a:t>inode</a:t>
            </a:r>
            <a:r>
              <a:rPr lang="en-US" dirty="0"/>
              <a:t> data and the list of blocks of each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0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File System</a:t>
            </a:r>
          </a:p>
          <a:p>
            <a:r>
              <a:rPr lang="en-US" dirty="0"/>
              <a:t>History of HDFS</a:t>
            </a:r>
          </a:p>
          <a:p>
            <a:r>
              <a:rPr lang="en-US" dirty="0"/>
              <a:t>What is HDFS</a:t>
            </a:r>
          </a:p>
          <a:p>
            <a:r>
              <a:rPr lang="en-US" dirty="0"/>
              <a:t>HDFS Architecture</a:t>
            </a:r>
          </a:p>
          <a:p>
            <a:r>
              <a:rPr lang="en-US" dirty="0"/>
              <a:t>File commands</a:t>
            </a:r>
          </a:p>
          <a:p>
            <a:r>
              <a:rPr lang="en-US" dirty="0"/>
              <a:t>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26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Workhorses of the </a:t>
            </a:r>
            <a:r>
              <a:rPr lang="en-US" dirty="0" err="1"/>
              <a:t>filesystem</a:t>
            </a:r>
            <a:endParaRPr lang="en-US" dirty="0"/>
          </a:p>
          <a:p>
            <a:r>
              <a:rPr lang="en-US" dirty="0"/>
              <a:t>Store and retrieve blocks</a:t>
            </a:r>
          </a:p>
          <a:p>
            <a:r>
              <a:rPr lang="en-US" dirty="0"/>
              <a:t>Send </a:t>
            </a:r>
            <a:r>
              <a:rPr lang="en-US" dirty="0" err="1"/>
              <a:t>blockreports</a:t>
            </a:r>
            <a:r>
              <a:rPr lang="en-US" dirty="0"/>
              <a:t> to </a:t>
            </a:r>
            <a:r>
              <a:rPr lang="en-US" dirty="0" err="1"/>
              <a:t>Namenode</a:t>
            </a:r>
            <a:endParaRPr lang="en-US" dirty="0"/>
          </a:p>
          <a:p>
            <a:r>
              <a:rPr lang="en-US" dirty="0"/>
              <a:t>Do not use data protection mechanisms like RAID…use replication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72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files-one for data, other for block’s metadata including checksums and generation stamp</a:t>
            </a:r>
          </a:p>
          <a:p>
            <a:r>
              <a:rPr lang="en-US" dirty="0"/>
              <a:t>Size of data file equals actual length of block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05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Startup-handshake: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        Namespace ID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        Software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92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handshake: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        Registration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        Storage ID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        Block Report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        Heartbeats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06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8001000" cy="4918075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56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</a:t>
            </a:r>
            <a:r>
              <a:rPr lang="en-US" dirty="0" err="1"/>
              <a:t>Namenode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</a:t>
            </a:r>
            <a:r>
              <a:rPr lang="en-US" sz="2000" dirty="0" err="1"/>
              <a:t>namenode</a:t>
            </a:r>
            <a:r>
              <a:rPr lang="en-US" sz="2000" dirty="0"/>
              <a:t> fails, the </a:t>
            </a:r>
            <a:r>
              <a:rPr lang="en-US" sz="2000" dirty="0" err="1"/>
              <a:t>filesystem</a:t>
            </a:r>
            <a:r>
              <a:rPr lang="en-US" sz="2000" dirty="0"/>
              <a:t> cannot be used</a:t>
            </a:r>
          </a:p>
          <a:p>
            <a:r>
              <a:rPr lang="en-US" sz="2000" dirty="0"/>
              <a:t>Two ways to make it resilient to failure: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000" dirty="0"/>
              <a:t>      Backup of files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2000" dirty="0"/>
              <a:t>      Secondary </a:t>
            </a:r>
            <a:r>
              <a:rPr lang="en-US" sz="2000" dirty="0" err="1"/>
              <a:t>Namenode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15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</a:t>
            </a:r>
            <a:r>
              <a:rPr lang="en-US" dirty="0" err="1"/>
              <a:t>Namenode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Periodically merge namespace image with </a:t>
            </a:r>
            <a:r>
              <a:rPr lang="en-US" sz="2000" dirty="0" err="1"/>
              <a:t>editlog</a:t>
            </a:r>
            <a:endParaRPr lang="en-US" sz="2000" dirty="0"/>
          </a:p>
          <a:p>
            <a:r>
              <a:rPr lang="en-US" sz="2000" dirty="0"/>
              <a:t>Runs on separate physical machine</a:t>
            </a:r>
          </a:p>
          <a:p>
            <a:r>
              <a:rPr lang="en-US" sz="2000" dirty="0"/>
              <a:t>Has a copy of metadata, which can be used to reconstruct state of the </a:t>
            </a:r>
            <a:r>
              <a:rPr lang="en-US" sz="2000" dirty="0" err="1"/>
              <a:t>namenode</a:t>
            </a:r>
            <a:endParaRPr lang="en-US" sz="2000" dirty="0"/>
          </a:p>
          <a:p>
            <a:r>
              <a:rPr lang="en-US" sz="2000" dirty="0"/>
              <a:t>Disadvantage: state lags that of the primary </a:t>
            </a:r>
            <a:r>
              <a:rPr lang="en-US" sz="2000" dirty="0" err="1"/>
              <a:t>namenode</a:t>
            </a:r>
            <a:endParaRPr lang="en-US" sz="2000" dirty="0"/>
          </a:p>
          <a:p>
            <a:r>
              <a:rPr lang="en-US" sz="2000" dirty="0"/>
              <a:t>Renamed as </a:t>
            </a:r>
            <a:r>
              <a:rPr lang="en-US" sz="2000" dirty="0" err="1"/>
              <a:t>CheckpointNode</a:t>
            </a:r>
            <a:r>
              <a:rPr lang="en-US" sz="2000" dirty="0"/>
              <a:t> (CN) in 0.21 release[1]</a:t>
            </a:r>
          </a:p>
          <a:p>
            <a:r>
              <a:rPr lang="en-US" sz="2000" dirty="0"/>
              <a:t>Periodic and is not continuous </a:t>
            </a:r>
          </a:p>
          <a:p>
            <a:r>
              <a:rPr lang="en-US" sz="2000" dirty="0"/>
              <a:t>If the </a:t>
            </a:r>
            <a:r>
              <a:rPr lang="en-US" sz="2000" dirty="0" err="1"/>
              <a:t>NameNode</a:t>
            </a:r>
            <a:r>
              <a:rPr lang="en-US" sz="2000" dirty="0"/>
              <a:t> dies, it does not take over the responsibilities of the NN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45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library that exports the HDFS file system interface</a:t>
            </a:r>
          </a:p>
          <a:p>
            <a:r>
              <a:rPr lang="en-US" dirty="0"/>
              <a:t>Allows user applications to access the file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51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438400"/>
            <a:ext cx="7024744" cy="1143000"/>
          </a:xfrm>
        </p:spPr>
        <p:txBody>
          <a:bodyPr/>
          <a:lstStyle/>
          <a:p>
            <a:r>
              <a:rPr lang="en-US" dirty="0"/>
              <a:t>         File I/O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18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written, cannot be altered, only append</a:t>
            </a:r>
          </a:p>
          <a:p>
            <a:r>
              <a:rPr lang="en-US" dirty="0"/>
              <a:t>HDFS Client-lease for the file</a:t>
            </a:r>
          </a:p>
          <a:p>
            <a:r>
              <a:rPr lang="en-US" dirty="0"/>
              <a:t>Renewal of lease</a:t>
            </a:r>
          </a:p>
          <a:p>
            <a:r>
              <a:rPr lang="en-US" dirty="0"/>
              <a:t>Lease – soft limit, hard limit</a:t>
            </a:r>
          </a:p>
          <a:p>
            <a:r>
              <a:rPr lang="en-US" dirty="0"/>
              <a:t>Single-writer multiple-reader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9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Hold a large amount of data </a:t>
            </a:r>
          </a:p>
          <a:p>
            <a:r>
              <a:rPr lang="en-US" dirty="0"/>
              <a:t>Clients distributed across a network</a:t>
            </a:r>
          </a:p>
          <a:p>
            <a:r>
              <a:rPr lang="en-US" dirty="0"/>
              <a:t>Network File System(NFS)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Straightforward design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remote access- single machine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 Constraints</a:t>
            </a:r>
          </a:p>
          <a:p>
            <a:pPr marL="68580" indent="0">
              <a:buNone/>
            </a:pPr>
            <a:r>
              <a:rPr lang="en-US" dirty="0"/>
              <a:t>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34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96336"/>
          </a:xfrm>
        </p:spPr>
        <p:txBody>
          <a:bodyPr>
            <a:normAutofit fontScale="90000"/>
          </a:bodyPr>
          <a:lstStyle/>
          <a:p>
            <a:r>
              <a:rPr lang="en-US" dirty="0"/>
              <a:t>HDFS Write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76400"/>
            <a:ext cx="7162800" cy="43434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05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allocation</a:t>
            </a:r>
          </a:p>
          <a:p>
            <a:r>
              <a:rPr lang="en-US" dirty="0" err="1"/>
              <a:t>Hflush</a:t>
            </a:r>
            <a:r>
              <a:rPr lang="en-US" dirty="0"/>
              <a:t> operation</a:t>
            </a:r>
          </a:p>
          <a:p>
            <a:r>
              <a:rPr lang="en-US" dirty="0"/>
              <a:t>Renewal of lease</a:t>
            </a:r>
          </a:p>
          <a:p>
            <a:r>
              <a:rPr lang="en-US" dirty="0"/>
              <a:t>Lease – soft limit, hard limit</a:t>
            </a:r>
          </a:p>
          <a:p>
            <a:r>
              <a:rPr lang="en-US" dirty="0"/>
              <a:t>Single-writer multiple-reader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25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024744" cy="722864"/>
          </a:xfrm>
        </p:spPr>
        <p:txBody>
          <a:bodyPr>
            <a:normAutofit/>
          </a:bodyPr>
          <a:lstStyle/>
          <a:p>
            <a:r>
              <a:rPr lang="en-US" sz="2400" dirty="0"/>
              <a:t>Data pipeline during block construction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00200"/>
            <a:ext cx="5105399" cy="42672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50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7162800" cy="43434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33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47800" y="5562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Creation of new file</a:t>
            </a:r>
          </a:p>
        </p:txBody>
      </p:sp>
    </p:spTree>
    <p:extLst>
      <p:ext uri="{BB962C8B-B14F-4D97-AF65-F5344CB8AC3E}">
        <p14:creationId xmlns:p14="http://schemas.microsoft.com/office/powerpoint/2010/main" val="2047662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</a:t>
            </a:r>
          </a:p>
          <a:p>
            <a:r>
              <a:rPr lang="en-US" dirty="0"/>
              <a:t>Verification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31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Read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716" y="2324100"/>
            <a:ext cx="5915581" cy="35083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33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nodes for reliability</a:t>
            </a:r>
          </a:p>
          <a:p>
            <a:r>
              <a:rPr lang="en-US" dirty="0"/>
              <a:t>Additionally, data transfer bandwidth is multiplied</a:t>
            </a:r>
          </a:p>
          <a:p>
            <a:r>
              <a:rPr lang="en-US" dirty="0"/>
              <a:t>Computation is near the data</a:t>
            </a:r>
          </a:p>
          <a:p>
            <a:r>
              <a:rPr lang="en-US" dirty="0"/>
              <a:t>Replication factor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90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and Journal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sz="2000" dirty="0"/>
              <a:t>State is stored in two files:</a:t>
            </a:r>
          </a:p>
          <a:p>
            <a:r>
              <a:rPr lang="en-US" sz="2000" dirty="0" err="1"/>
              <a:t>fsimage</a:t>
            </a:r>
            <a:r>
              <a:rPr lang="en-US" sz="2000" dirty="0"/>
              <a:t>: Snapshot of file system metadata</a:t>
            </a:r>
          </a:p>
          <a:p>
            <a:r>
              <a:rPr lang="en-US" sz="2000" dirty="0" err="1"/>
              <a:t>editlog</a:t>
            </a:r>
            <a:r>
              <a:rPr lang="en-US" sz="2000" dirty="0"/>
              <a:t>: Changes since last snapshot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sz="2000" dirty="0"/>
              <a:t>Normal Operation:</a:t>
            </a:r>
          </a:p>
          <a:p>
            <a:pPr marL="68580" indent="0">
              <a:buNone/>
            </a:pPr>
            <a:r>
              <a:rPr lang="en-US" sz="2000" dirty="0"/>
              <a:t>  When </a:t>
            </a:r>
            <a:r>
              <a:rPr lang="en-US" sz="2000" dirty="0" err="1"/>
              <a:t>namenode</a:t>
            </a:r>
            <a:r>
              <a:rPr lang="en-US" sz="2000" dirty="0"/>
              <a:t> starts, it reads </a:t>
            </a:r>
            <a:r>
              <a:rPr lang="en-US" sz="2000" dirty="0" err="1"/>
              <a:t>fsimage</a:t>
            </a:r>
            <a:r>
              <a:rPr lang="en-US" sz="2000" dirty="0"/>
              <a:t> and then applies all the changes from edits sequentially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8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Persistently save current state</a:t>
            </a:r>
          </a:p>
          <a:p>
            <a:r>
              <a:rPr lang="en-US" dirty="0"/>
              <a:t>Instruction during handshake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89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spread across multiple racks</a:t>
            </a:r>
          </a:p>
          <a:p>
            <a:r>
              <a:rPr lang="en-US" dirty="0"/>
              <a:t>Nodes of rack share a switch</a:t>
            </a:r>
          </a:p>
          <a:p>
            <a:r>
              <a:rPr lang="en-US" dirty="0"/>
              <a:t>Placement of replicas critical for reliability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4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667000"/>
            <a:ext cx="7024744" cy="1143000"/>
          </a:xfrm>
        </p:spPr>
        <p:txBody>
          <a:bodyPr/>
          <a:lstStyle/>
          <a:p>
            <a:r>
              <a:rPr lang="en-US" dirty="0"/>
              <a:t>                 History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13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7086600" cy="44196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8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Replication factor</a:t>
            </a:r>
          </a:p>
          <a:p>
            <a:r>
              <a:rPr lang="en-US" dirty="0"/>
              <a:t>Under-replication</a:t>
            </a:r>
          </a:p>
          <a:p>
            <a:r>
              <a:rPr lang="en-US" dirty="0"/>
              <a:t>Over-replication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03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Balance disk space usage</a:t>
            </a:r>
          </a:p>
          <a:p>
            <a:r>
              <a:rPr lang="en-US" dirty="0"/>
              <a:t>Optimize by minimizing the inter-rack data copying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78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Periodically scan and verify checksums</a:t>
            </a:r>
          </a:p>
          <a:p>
            <a:r>
              <a:rPr lang="en-US" dirty="0"/>
              <a:t>Verification succeeded?</a:t>
            </a:r>
          </a:p>
          <a:p>
            <a:r>
              <a:rPr lang="en-US" dirty="0"/>
              <a:t>Corrupt block?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33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Decommisioning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Removal of nodes without data loss</a:t>
            </a:r>
          </a:p>
          <a:p>
            <a:r>
              <a:rPr lang="en-US" dirty="0"/>
              <a:t>Retired on a schedule</a:t>
            </a:r>
          </a:p>
          <a:p>
            <a:r>
              <a:rPr lang="en-US" dirty="0"/>
              <a:t>No blocks are entirely replicated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701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HDFS –What does it choose in 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Tolerance – can handle loosing data nodes</a:t>
            </a:r>
          </a:p>
          <a:p>
            <a:r>
              <a:rPr lang="en-US" dirty="0"/>
              <a:t>Consistency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Steps towards Availability: Backup Node</a:t>
            </a:r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928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990600"/>
            <a:ext cx="7024744" cy="875264"/>
          </a:xfrm>
        </p:spPr>
        <p:txBody>
          <a:bodyPr/>
          <a:lstStyle/>
          <a:p>
            <a:r>
              <a:rPr lang="en-US" dirty="0"/>
              <a:t>Backup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81200"/>
            <a:ext cx="6777317" cy="4343400"/>
          </a:xfrm>
        </p:spPr>
        <p:txBody>
          <a:bodyPr>
            <a:normAutofit fontScale="92500"/>
          </a:bodyPr>
          <a:lstStyle/>
          <a:p>
            <a:r>
              <a:rPr lang="en-US" sz="2000" dirty="0" err="1"/>
              <a:t>NameNode</a:t>
            </a:r>
            <a:r>
              <a:rPr lang="en-US" sz="2000" dirty="0"/>
              <a:t> streams transaction log to </a:t>
            </a:r>
            <a:r>
              <a:rPr lang="en-US" sz="2000" dirty="0" err="1"/>
              <a:t>BackupNode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BackupNode</a:t>
            </a:r>
            <a:r>
              <a:rPr lang="en-US" sz="2000" dirty="0"/>
              <a:t> applies log to in-memory and disk image </a:t>
            </a:r>
          </a:p>
          <a:p>
            <a:r>
              <a:rPr lang="en-US" sz="2000" dirty="0"/>
              <a:t>Always commit to disk before success to </a:t>
            </a:r>
            <a:r>
              <a:rPr lang="en-US" sz="2000" dirty="0" err="1"/>
              <a:t>NameNode</a:t>
            </a:r>
            <a:r>
              <a:rPr lang="en-US" sz="2000" dirty="0"/>
              <a:t> </a:t>
            </a:r>
          </a:p>
          <a:p>
            <a:r>
              <a:rPr lang="en-US" sz="2000" dirty="0"/>
              <a:t>If it restarts, it has to catch up with </a:t>
            </a:r>
            <a:r>
              <a:rPr lang="en-US" sz="2000" dirty="0" err="1"/>
              <a:t>NameNode</a:t>
            </a:r>
            <a:r>
              <a:rPr lang="en-US" sz="2000" dirty="0"/>
              <a:t> </a:t>
            </a:r>
          </a:p>
          <a:p>
            <a:r>
              <a:rPr lang="en-US" sz="2000" dirty="0"/>
              <a:t>Available in HDFS 0.21 release </a:t>
            </a:r>
          </a:p>
          <a:p>
            <a:r>
              <a:rPr lang="en-US" sz="2000" dirty="0"/>
              <a:t>Limitations: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Maximum of one per </a:t>
            </a:r>
            <a:r>
              <a:rPr lang="en-US" sz="1800" dirty="0" err="1"/>
              <a:t>Namenode</a:t>
            </a: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/>
              <a:t>Namenode</a:t>
            </a:r>
            <a:r>
              <a:rPr lang="en-US" sz="1800" dirty="0"/>
              <a:t> does not forward Block Reports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Time to restart from 2 GB image, 20M files + 40 M blocks </a:t>
            </a:r>
          </a:p>
          <a:p>
            <a:pPr marL="1136142" lvl="3" indent="-285750">
              <a:buFont typeface="Wingdings" panose="05000000000000000000" pitchFamily="2" charset="2"/>
              <a:buChar char="q"/>
            </a:pPr>
            <a:r>
              <a:rPr lang="en-US" sz="1400" dirty="0"/>
              <a:t>3 – 5 minutes to read the image from disk </a:t>
            </a:r>
          </a:p>
          <a:p>
            <a:pPr marL="1136142" lvl="3" indent="-285750">
              <a:buFont typeface="Wingdings" panose="05000000000000000000" pitchFamily="2" charset="2"/>
              <a:buChar char="q"/>
            </a:pPr>
            <a:r>
              <a:rPr lang="en-US" sz="1400" dirty="0"/>
              <a:t>30 min to process block reports </a:t>
            </a:r>
          </a:p>
          <a:p>
            <a:pPr marL="1136142" lvl="3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BackupNode</a:t>
            </a:r>
            <a:r>
              <a:rPr lang="en-US" sz="1400" dirty="0"/>
              <a:t> will still take 30 minutes to failover!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349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438400"/>
            <a:ext cx="7024744" cy="1143000"/>
          </a:xfrm>
        </p:spPr>
        <p:txBody>
          <a:bodyPr/>
          <a:lstStyle/>
          <a:p>
            <a:r>
              <a:rPr lang="en-US" dirty="0"/>
              <a:t>             Files in HDFS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274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types:</a:t>
            </a:r>
          </a:p>
          <a:p>
            <a:pPr lvl="1"/>
            <a:r>
              <a:rPr lang="en-US" dirty="0"/>
              <a:t>Read permission (r)</a:t>
            </a:r>
          </a:p>
          <a:p>
            <a:pPr lvl="1"/>
            <a:r>
              <a:rPr lang="en-US" dirty="0"/>
              <a:t>Write permission (w)</a:t>
            </a:r>
          </a:p>
          <a:p>
            <a:pPr lvl="1"/>
            <a:r>
              <a:rPr lang="en-US" dirty="0"/>
              <a:t>Execute Permission (x)</a:t>
            </a:r>
          </a:p>
          <a:p>
            <a:r>
              <a:rPr lang="en-US" dirty="0"/>
              <a:t>Owner</a:t>
            </a:r>
          </a:p>
          <a:p>
            <a:r>
              <a:rPr lang="en-US" dirty="0"/>
              <a:t>Group</a:t>
            </a:r>
          </a:p>
          <a:p>
            <a:r>
              <a:rPr lang="en-US" dirty="0"/>
              <a:t>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481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5146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Command Line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9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Nutch</a:t>
            </a:r>
            <a:r>
              <a:rPr lang="en-US" dirty="0"/>
              <a:t> – open source web engine-2002</a:t>
            </a:r>
          </a:p>
          <a:p>
            <a:r>
              <a:rPr lang="en-US" dirty="0"/>
              <a:t>Scaling issue </a:t>
            </a:r>
          </a:p>
          <a:p>
            <a:r>
              <a:rPr lang="en-US" dirty="0"/>
              <a:t>Publication of GFS paper in 2003-addressed </a:t>
            </a:r>
            <a:r>
              <a:rPr lang="en-US" dirty="0" err="1"/>
              <a:t>Nutch’s</a:t>
            </a:r>
            <a:r>
              <a:rPr lang="en-US" dirty="0"/>
              <a:t> scaling issues</a:t>
            </a:r>
          </a:p>
          <a:p>
            <a:r>
              <a:rPr lang="en-US" dirty="0"/>
              <a:t>2004 – </a:t>
            </a:r>
            <a:r>
              <a:rPr lang="en-US" dirty="0" err="1"/>
              <a:t>Nutch</a:t>
            </a:r>
            <a:r>
              <a:rPr lang="en-US" dirty="0"/>
              <a:t> distributed File System</a:t>
            </a:r>
          </a:p>
          <a:p>
            <a:r>
              <a:rPr lang="en-US" dirty="0"/>
              <a:t>2006 – Apache Hadoop – </a:t>
            </a:r>
            <a:r>
              <a:rPr lang="en-US" dirty="0" err="1"/>
              <a:t>MapReduce</a:t>
            </a:r>
            <a:r>
              <a:rPr lang="en-US" dirty="0"/>
              <a:t> and HDFS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726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43000"/>
            <a:ext cx="6777317" cy="419477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err="1"/>
              <a:t>hadoop</a:t>
            </a:r>
            <a:r>
              <a:rPr lang="en-US" sz="2000" dirty="0"/>
              <a:t> fs –help</a:t>
            </a:r>
          </a:p>
          <a:p>
            <a:r>
              <a:rPr lang="en-US" sz="2000" dirty="0" err="1"/>
              <a:t>hadoop</a:t>
            </a:r>
            <a:r>
              <a:rPr lang="en-US" sz="2000" dirty="0"/>
              <a:t> fs –</a:t>
            </a:r>
            <a:r>
              <a:rPr lang="en-US" sz="2000" dirty="0" err="1"/>
              <a:t>ls</a:t>
            </a:r>
            <a:r>
              <a:rPr lang="en-US" sz="2000" dirty="0"/>
              <a:t> : List a directory</a:t>
            </a:r>
          </a:p>
          <a:p>
            <a:r>
              <a:rPr lang="en-US" sz="2000" dirty="0" err="1"/>
              <a:t>hadoop</a:t>
            </a:r>
            <a:r>
              <a:rPr lang="en-US" sz="2000" dirty="0"/>
              <a:t> fs </a:t>
            </a:r>
            <a:r>
              <a:rPr lang="en-US" sz="2000" dirty="0" err="1"/>
              <a:t>mkdir</a:t>
            </a:r>
            <a:r>
              <a:rPr lang="en-US" sz="2000" dirty="0"/>
              <a:t> : makes a directory in HDFS</a:t>
            </a:r>
          </a:p>
          <a:p>
            <a:r>
              <a:rPr lang="en-US" sz="2000" dirty="0" err="1"/>
              <a:t>copyFromLocal</a:t>
            </a:r>
            <a:r>
              <a:rPr lang="en-US" sz="2000" dirty="0"/>
              <a:t> : Copies data to HDFS from local </a:t>
            </a:r>
            <a:r>
              <a:rPr lang="en-US" sz="2000" dirty="0" err="1"/>
              <a:t>filesystem</a:t>
            </a:r>
            <a:endParaRPr lang="en-US" sz="2000" dirty="0"/>
          </a:p>
          <a:p>
            <a:r>
              <a:rPr lang="en-US" sz="2000" dirty="0" err="1"/>
              <a:t>copyToLocal</a:t>
            </a:r>
            <a:r>
              <a:rPr lang="en-US" sz="2000" dirty="0"/>
              <a:t> : Copies data to local </a:t>
            </a:r>
            <a:r>
              <a:rPr lang="en-US" sz="2000" dirty="0" err="1"/>
              <a:t>filesystem</a:t>
            </a:r>
            <a:endParaRPr lang="en-US" sz="2000" dirty="0"/>
          </a:p>
          <a:p>
            <a:r>
              <a:rPr lang="en-US" sz="2000" dirty="0" err="1"/>
              <a:t>hadoop</a:t>
            </a:r>
            <a:r>
              <a:rPr lang="en-US" sz="2000" dirty="0"/>
              <a:t> fs –</a:t>
            </a:r>
            <a:r>
              <a:rPr lang="en-US" sz="2000" dirty="0" err="1"/>
              <a:t>rm</a:t>
            </a:r>
            <a:r>
              <a:rPr lang="en-US" sz="2000" dirty="0"/>
              <a:t> : Deletes a file in HDFS</a:t>
            </a:r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sz="2200" dirty="0"/>
              <a:t>More:</a:t>
            </a:r>
          </a:p>
          <a:p>
            <a:pPr marL="68580" indent="0">
              <a:buNone/>
            </a:pPr>
            <a:r>
              <a:rPr lang="en-US" sz="2200" dirty="0">
                <a:hlinkClick r:id="rId2"/>
              </a:rPr>
              <a:t>https://hadoop.apache.org/docs/r2.4.1/hadoop-project-dist/hadoop-common/FileSystemShell.html</a:t>
            </a:r>
            <a:endParaRPr 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768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81000"/>
            <a:ext cx="7024744" cy="1143000"/>
          </a:xfrm>
        </p:spPr>
        <p:txBody>
          <a:bodyPr>
            <a:normAutofit/>
          </a:bodyPr>
          <a:lstStyle/>
          <a:p>
            <a:r>
              <a:rPr lang="en-US" sz="2800" dirty="0"/>
              <a:t>Accessing HDFS directly from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76400"/>
            <a:ext cx="6777317" cy="4156229"/>
          </a:xfrm>
        </p:spPr>
        <p:txBody>
          <a:bodyPr>
            <a:normAutofit/>
          </a:bodyPr>
          <a:lstStyle/>
          <a:p>
            <a:r>
              <a:rPr lang="en-US" sz="2000" dirty="0"/>
              <a:t>Programs can read or write HDFS files directly</a:t>
            </a:r>
          </a:p>
          <a:p>
            <a:pPr marL="68580" indent="0">
              <a:buNone/>
            </a:pPr>
            <a:endParaRPr lang="en-US" sz="2000" dirty="0"/>
          </a:p>
          <a:p>
            <a:r>
              <a:rPr lang="en-US" sz="2000" dirty="0"/>
              <a:t>Files are represented as URIs</a:t>
            </a:r>
          </a:p>
          <a:p>
            <a:pPr marL="68580" indent="0">
              <a:buNone/>
            </a:pPr>
            <a:endParaRPr lang="en-US" sz="2000" dirty="0"/>
          </a:p>
          <a:p>
            <a:r>
              <a:rPr lang="en-US" sz="2000" dirty="0"/>
              <a:t>Access is via the </a:t>
            </a:r>
            <a:r>
              <a:rPr lang="en-US" sz="2000" dirty="0" err="1"/>
              <a:t>FileSystem</a:t>
            </a:r>
            <a:r>
              <a:rPr lang="en-US" sz="2000" dirty="0"/>
              <a:t> API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To get access to the file: </a:t>
            </a:r>
            <a:r>
              <a:rPr lang="en-US" sz="1600" dirty="0" err="1"/>
              <a:t>FileSystem.get</a:t>
            </a:r>
            <a:r>
              <a:rPr lang="en-US" sz="1600" dirty="0"/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For reading, call open() -- returns </a:t>
            </a:r>
            <a:r>
              <a:rPr lang="en-US" sz="1600" dirty="0" err="1"/>
              <a:t>InputStream</a:t>
            </a:r>
            <a:endParaRPr lang="en-US" sz="16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For writing, call create() -- returns </a:t>
            </a:r>
            <a:r>
              <a:rPr lang="en-US" sz="1600" dirty="0" err="1"/>
              <a:t>OutputStream</a:t>
            </a:r>
            <a:endParaRPr lang="en-US" sz="1600" dirty="0"/>
          </a:p>
          <a:p>
            <a:pPr marL="6858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092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85800"/>
            <a:ext cx="7024744" cy="1143000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467600" cy="385142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000" dirty="0"/>
              <a:t>Getting data in and out of HDFS through the command-line interface is a bit cumbersome</a:t>
            </a:r>
          </a:p>
          <a:p>
            <a:pPr marL="68580" indent="0">
              <a:buNone/>
            </a:pPr>
            <a:endParaRPr lang="en-US" sz="2000" dirty="0"/>
          </a:p>
          <a:p>
            <a:pPr marL="68580" indent="0">
              <a:buNone/>
            </a:pPr>
            <a:r>
              <a:rPr lang="en-US" sz="2000" dirty="0"/>
              <a:t>Alternatives:</a:t>
            </a:r>
          </a:p>
          <a:p>
            <a:r>
              <a:rPr lang="en-US" sz="2000" dirty="0"/>
              <a:t>FUSE file system: Allows HDFS to be mounted under Unix</a:t>
            </a:r>
          </a:p>
          <a:p>
            <a:r>
              <a:rPr lang="en-US" sz="2000" dirty="0"/>
              <a:t>WebDAV Share: Can be mounted as </a:t>
            </a:r>
            <a:r>
              <a:rPr lang="en-US" sz="2000" dirty="0" err="1"/>
              <a:t>filesystem</a:t>
            </a:r>
            <a:r>
              <a:rPr lang="en-US" sz="2000" dirty="0"/>
              <a:t> on many </a:t>
            </a:r>
            <a:r>
              <a:rPr lang="en-US" sz="2000" dirty="0" err="1"/>
              <a:t>OSes</a:t>
            </a:r>
            <a:endParaRPr lang="en-US" sz="2000" dirty="0"/>
          </a:p>
          <a:p>
            <a:r>
              <a:rPr lang="en-US" sz="2000" dirty="0"/>
              <a:t>HTTP: Read access through </a:t>
            </a:r>
            <a:r>
              <a:rPr lang="en-US" sz="2000" dirty="0" err="1"/>
              <a:t>namenode’s</a:t>
            </a:r>
            <a:r>
              <a:rPr lang="en-US" sz="2000" dirty="0"/>
              <a:t> embedded web </a:t>
            </a:r>
            <a:r>
              <a:rPr lang="en-US" sz="2000" dirty="0" err="1"/>
              <a:t>svr</a:t>
            </a:r>
            <a:endParaRPr lang="en-US" sz="2000" dirty="0"/>
          </a:p>
          <a:p>
            <a:r>
              <a:rPr lang="en-US" sz="2000" dirty="0"/>
              <a:t>FTP: Standard FTP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524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743200"/>
            <a:ext cx="7024744" cy="1143000"/>
          </a:xfrm>
        </p:spPr>
        <p:txBody>
          <a:bodyPr/>
          <a:lstStyle/>
          <a:p>
            <a:r>
              <a:rPr lang="en-US" dirty="0"/>
              <a:t>                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8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Terabytes or Petabytes of data</a:t>
            </a:r>
          </a:p>
          <a:p>
            <a:r>
              <a:rPr lang="en-US" dirty="0"/>
              <a:t>Larger files than NFS</a:t>
            </a:r>
          </a:p>
          <a:p>
            <a:r>
              <a:rPr lang="en-US" dirty="0"/>
              <a:t>Reliable</a:t>
            </a:r>
          </a:p>
          <a:p>
            <a:r>
              <a:rPr lang="en-US" dirty="0"/>
              <a:t>Fast, Scalable access </a:t>
            </a:r>
          </a:p>
          <a:p>
            <a:r>
              <a:rPr lang="en-US" dirty="0"/>
              <a:t>Integrate well with Map Reduce</a:t>
            </a:r>
          </a:p>
          <a:p>
            <a:r>
              <a:rPr lang="en-US" dirty="0"/>
              <a:t>Restricted to a class of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5252936" y="1459150"/>
            <a:ext cx="2519464" cy="953311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68487" y="-12306"/>
            <a:ext cx="10018713" cy="1307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HDFS versus NFS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200400"/>
            <a:ext cx="3766226" cy="2786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Single machine makes part of its file system available to other machines</a:t>
            </a:r>
          </a:p>
          <a:p>
            <a:r>
              <a:rPr lang="en-US" sz="2000" dirty="0"/>
              <a:t>Sequential or random access</a:t>
            </a:r>
          </a:p>
          <a:p>
            <a:r>
              <a:rPr lang="en-US" sz="2000" dirty="0">
                <a:solidFill>
                  <a:srgbClr val="33CC33"/>
                </a:solidFill>
              </a:rPr>
              <a:t>PRO: </a:t>
            </a:r>
            <a:r>
              <a:rPr lang="en-US" sz="2000" dirty="0"/>
              <a:t>Simplicity, generality, transparency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CON: </a:t>
            </a:r>
            <a:r>
              <a:rPr lang="en-US" sz="2000" dirty="0"/>
              <a:t>Storage capacity and throughput limited by single server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32656" y="6354676"/>
            <a:ext cx="1143000" cy="365125"/>
          </a:xfrm>
        </p:spPr>
        <p:txBody>
          <a:bodyPr/>
          <a:lstStyle/>
          <a:p>
            <a:fld id="{103F590D-1EE3-4679-BAB2-47D8C4772F51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800600" y="3187834"/>
            <a:ext cx="3939702" cy="283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>
                <a:latin typeface="+mn-lt"/>
              </a:rPr>
              <a:t>Single virtual file system spread over many machines</a:t>
            </a:r>
          </a:p>
          <a:p>
            <a:pPr marL="342900" indent="-342900" algn="l"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>
                <a:latin typeface="+mn-lt"/>
              </a:rPr>
              <a:t>Optimized for sequential read and local accesses</a:t>
            </a:r>
          </a:p>
          <a:p>
            <a:pPr marL="342900" indent="-342900" algn="l"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>
                <a:solidFill>
                  <a:srgbClr val="33CC33"/>
                </a:solidFill>
                <a:latin typeface="+mn-lt"/>
              </a:rPr>
              <a:t>PRO: </a:t>
            </a:r>
            <a:r>
              <a:rPr lang="en-US" kern="0" dirty="0">
                <a:latin typeface="+mn-lt"/>
              </a:rPr>
              <a:t>High throughput, high capacity</a:t>
            </a:r>
          </a:p>
          <a:p>
            <a:pPr marL="342900" indent="-342900" algn="l"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>
                <a:solidFill>
                  <a:srgbClr val="FF0000"/>
                </a:solidFill>
                <a:latin typeface="+mn-lt"/>
              </a:rPr>
              <a:t>"CON": </a:t>
            </a:r>
            <a:r>
              <a:rPr lang="en-US" kern="0" dirty="0">
                <a:latin typeface="+mn-lt"/>
              </a:rPr>
              <a:t>Specialized for particular types of applications</a:t>
            </a:r>
          </a:p>
        </p:txBody>
      </p:sp>
      <p:pic>
        <p:nvPicPr>
          <p:cNvPr id="10" name="Picture 4" descr="C:\Users\Andreas Haeberlen\AppData\Local\Microsoft\Windows\Temporary Internet Files\Content.IE5\E59EXI2R\MCj044153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838530"/>
            <a:ext cx="947008" cy="933855"/>
          </a:xfrm>
          <a:prstGeom prst="rect">
            <a:avLst/>
          </a:prstGeom>
          <a:noFill/>
        </p:spPr>
      </p:pic>
      <p:pic>
        <p:nvPicPr>
          <p:cNvPr id="11" name="Picture 51" descr="MCj0431616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823816"/>
            <a:ext cx="958377" cy="958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 bwMode="auto">
          <a:xfrm>
            <a:off x="2362200" y="2303059"/>
            <a:ext cx="1066800" cy="88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371600" y="2772384"/>
            <a:ext cx="3229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Network File System (NFS)</a:t>
            </a:r>
          </a:p>
        </p:txBody>
      </p:sp>
      <p:pic>
        <p:nvPicPr>
          <p:cNvPr id="14" name="Picture 51" descr="MCj0431616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1629297"/>
            <a:ext cx="653577" cy="65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1" descr="MCj0431616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94823" y="1175151"/>
            <a:ext cx="653577" cy="65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1" descr="MCj0431616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1066800"/>
            <a:ext cx="653577" cy="65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51" descr="MCj0431616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47223" y="2073527"/>
            <a:ext cx="653577" cy="65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1" descr="MCj0431616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5423" y="2080012"/>
            <a:ext cx="653577" cy="65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51" descr="MCj0431616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9823" y="1676400"/>
            <a:ext cx="653577" cy="65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51" descr="MCj0431616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1143000"/>
            <a:ext cx="653577" cy="65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 bwMode="auto">
          <a:xfrm>
            <a:off x="2819400" y="2062264"/>
            <a:ext cx="184825" cy="184825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 bwMode="auto">
          <a:xfrm>
            <a:off x="2895600" y="2127115"/>
            <a:ext cx="184825" cy="184825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 bwMode="auto">
          <a:xfrm>
            <a:off x="2971800" y="2177375"/>
            <a:ext cx="184825" cy="184825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 bwMode="auto">
          <a:xfrm>
            <a:off x="5105400" y="1799617"/>
            <a:ext cx="184825" cy="184825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 bwMode="auto">
          <a:xfrm>
            <a:off x="5181600" y="1874194"/>
            <a:ext cx="184825" cy="184825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 bwMode="auto">
          <a:xfrm>
            <a:off x="5791200" y="1371600"/>
            <a:ext cx="184825" cy="184825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5867400" y="1447800"/>
            <a:ext cx="184825" cy="184825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6400800" y="1219200"/>
            <a:ext cx="184825" cy="184825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6477000" y="1262975"/>
            <a:ext cx="184825" cy="184825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 bwMode="auto">
          <a:xfrm>
            <a:off x="6520775" y="1295400"/>
            <a:ext cx="184825" cy="184825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 bwMode="auto">
          <a:xfrm>
            <a:off x="6553200" y="1339175"/>
            <a:ext cx="184825" cy="184825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 bwMode="auto">
          <a:xfrm>
            <a:off x="7130375" y="1339175"/>
            <a:ext cx="184825" cy="184825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 bwMode="auto">
          <a:xfrm>
            <a:off x="7206575" y="1415375"/>
            <a:ext cx="184825" cy="184825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7663775" y="1828800"/>
            <a:ext cx="184825" cy="184825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 bwMode="auto">
          <a:xfrm>
            <a:off x="7739975" y="1905000"/>
            <a:ext cx="184825" cy="184825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 bwMode="auto">
          <a:xfrm>
            <a:off x="5987375" y="2276269"/>
            <a:ext cx="184825" cy="184825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 bwMode="auto">
          <a:xfrm>
            <a:off x="6749375" y="2243843"/>
            <a:ext cx="184825" cy="184825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 bwMode="auto">
          <a:xfrm>
            <a:off x="6825575" y="2328150"/>
            <a:ext cx="184825" cy="184825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800600" y="2817780"/>
            <a:ext cx="3929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Hadoop Distributed File System (HDFS)</a:t>
            </a:r>
          </a:p>
        </p:txBody>
      </p:sp>
    </p:spTree>
    <p:extLst>
      <p:ext uri="{BB962C8B-B14F-4D97-AF65-F5344CB8AC3E}">
        <p14:creationId xmlns:p14="http://schemas.microsoft.com/office/powerpoint/2010/main" val="6369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667000"/>
            <a:ext cx="7024744" cy="1143000"/>
          </a:xfrm>
        </p:spPr>
        <p:txBody>
          <a:bodyPr/>
          <a:lstStyle/>
          <a:p>
            <a:r>
              <a:rPr lang="en-US" dirty="0"/>
              <a:t>                    HDFS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4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File System of Hadoop</a:t>
            </a:r>
          </a:p>
          <a:p>
            <a:r>
              <a:rPr lang="en-US" dirty="0"/>
              <a:t>Runs on commodity hardware</a:t>
            </a:r>
          </a:p>
          <a:p>
            <a:r>
              <a:rPr lang="en-US" dirty="0"/>
              <a:t>Stream data at high bandwidth</a:t>
            </a:r>
          </a:p>
          <a:p>
            <a:r>
              <a:rPr lang="en-US" dirty="0"/>
              <a:t>Challenge –tolerate node failure without data loss</a:t>
            </a:r>
          </a:p>
          <a:p>
            <a:r>
              <a:rPr lang="en-US" dirty="0"/>
              <a:t>Simple Coherency model</a:t>
            </a:r>
          </a:p>
          <a:p>
            <a:r>
              <a:rPr lang="en-US" dirty="0"/>
              <a:t>Computation is near the data</a:t>
            </a:r>
          </a:p>
          <a:p>
            <a:r>
              <a:rPr lang="en-US" dirty="0"/>
              <a:t>Portability – built using 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EB11-77AB-436E-A66B-55914F9EE0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20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</TotalTime>
  <Words>1388</Words>
  <Application>Microsoft Office PowerPoint</Application>
  <PresentationFormat>On-screen Show (4:3)</PresentationFormat>
  <Paragraphs>315</Paragraphs>
  <Slides>53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Calibri</vt:lpstr>
      <vt:lpstr>Century Gothic</vt:lpstr>
      <vt:lpstr>Courier New</vt:lpstr>
      <vt:lpstr>Wingdings</vt:lpstr>
      <vt:lpstr>Wingdings 2</vt:lpstr>
      <vt:lpstr>Austin</vt:lpstr>
      <vt:lpstr>Hadoop Distributed File System</vt:lpstr>
      <vt:lpstr>Overview</vt:lpstr>
      <vt:lpstr>Distributed File System</vt:lpstr>
      <vt:lpstr>                 History</vt:lpstr>
      <vt:lpstr>History</vt:lpstr>
      <vt:lpstr>HDFS</vt:lpstr>
      <vt:lpstr>PowerPoint Presentation</vt:lpstr>
      <vt:lpstr>                    HDFS</vt:lpstr>
      <vt:lpstr>Basics</vt:lpstr>
      <vt:lpstr>Basics</vt:lpstr>
      <vt:lpstr>Basics</vt:lpstr>
      <vt:lpstr>Basics</vt:lpstr>
      <vt:lpstr>Differences from GFS</vt:lpstr>
      <vt:lpstr>        HDFS Architecture</vt:lpstr>
      <vt:lpstr>HDFS Concepts</vt:lpstr>
      <vt:lpstr>HDFS Namespace</vt:lpstr>
      <vt:lpstr>Blocks</vt:lpstr>
      <vt:lpstr>Namenodes and Datanodes</vt:lpstr>
      <vt:lpstr>Namenode</vt:lpstr>
      <vt:lpstr>Datanodes</vt:lpstr>
      <vt:lpstr>Datanodes</vt:lpstr>
      <vt:lpstr>DataNodes</vt:lpstr>
      <vt:lpstr>Datanodes</vt:lpstr>
      <vt:lpstr>PowerPoint Presentation</vt:lpstr>
      <vt:lpstr>Secondary Namenode</vt:lpstr>
      <vt:lpstr>Secondary Namenode</vt:lpstr>
      <vt:lpstr>HDFS Client</vt:lpstr>
      <vt:lpstr>         File I/O Operations</vt:lpstr>
      <vt:lpstr>Write Operation</vt:lpstr>
      <vt:lpstr>HDFS Write</vt:lpstr>
      <vt:lpstr>Write Operation</vt:lpstr>
      <vt:lpstr>Data pipeline during block construction</vt:lpstr>
      <vt:lpstr>PowerPoint Presentation</vt:lpstr>
      <vt:lpstr>Read Operation</vt:lpstr>
      <vt:lpstr>HDFS Read</vt:lpstr>
      <vt:lpstr>Replication</vt:lpstr>
      <vt:lpstr>Image and Journal</vt:lpstr>
      <vt:lpstr>Snapshots</vt:lpstr>
      <vt:lpstr>Block Placement</vt:lpstr>
      <vt:lpstr>PowerPoint Presentation</vt:lpstr>
      <vt:lpstr>Replication Management</vt:lpstr>
      <vt:lpstr>Balancer</vt:lpstr>
      <vt:lpstr>Block Scanner</vt:lpstr>
      <vt:lpstr>Decommisioning</vt:lpstr>
      <vt:lpstr>HDFS –What does it choose in CAP</vt:lpstr>
      <vt:lpstr>Backup Node</vt:lpstr>
      <vt:lpstr>             Files in HDFS</vt:lpstr>
      <vt:lpstr>File Permissions</vt:lpstr>
      <vt:lpstr>     Command Line Interface</vt:lpstr>
      <vt:lpstr>PowerPoint Presentation</vt:lpstr>
      <vt:lpstr>Accessing HDFS directly from JAVA</vt:lpstr>
      <vt:lpstr>Interfaces</vt:lpstr>
      <vt:lpstr>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Distributed File System</dc:title>
  <dc:creator>Sandeep Komatreddy</dc:creator>
  <cp:lastModifiedBy>Md Musfique Anwar</cp:lastModifiedBy>
  <cp:revision>61</cp:revision>
  <dcterms:created xsi:type="dcterms:W3CDTF">2014-10-15T17:43:09Z</dcterms:created>
  <dcterms:modified xsi:type="dcterms:W3CDTF">2022-05-05T04:16:35Z</dcterms:modified>
</cp:coreProperties>
</file>