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0"/>
  </p:notesMasterIdLst>
  <p:sldIdLst>
    <p:sldId id="256" r:id="rId2"/>
    <p:sldId id="264" r:id="rId3"/>
    <p:sldId id="266" r:id="rId4"/>
    <p:sldId id="271" r:id="rId5"/>
    <p:sldId id="270" r:id="rId6"/>
    <p:sldId id="257" r:id="rId7"/>
    <p:sldId id="267" r:id="rId8"/>
    <p:sldId id="268" r:id="rId9"/>
    <p:sldId id="260" r:id="rId10"/>
    <p:sldId id="258" r:id="rId11"/>
    <p:sldId id="269" r:id="rId12"/>
    <p:sldId id="259" r:id="rId13"/>
    <p:sldId id="272" r:id="rId14"/>
    <p:sldId id="273" r:id="rId15"/>
    <p:sldId id="261" r:id="rId16"/>
    <p:sldId id="263" r:id="rId17"/>
    <p:sldId id="262"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93"/>
    <p:restoredTop sz="94830"/>
  </p:normalViewPr>
  <p:slideViewPr>
    <p:cSldViewPr snapToGrid="0">
      <p:cViewPr varScale="1">
        <p:scale>
          <a:sx n="121" d="100"/>
          <a:sy n="121" d="100"/>
        </p:scale>
        <p:origin x="85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4131A6-4A8C-4E4A-B9EC-7F4F2EAF6A4B}" type="datetimeFigureOut">
              <a:rPr lang="en-GB" smtClean="0"/>
              <a:t>13/05/2025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6EE22E-1E2D-1F48-A82F-5A2C2FD2407B}" type="slidenum">
              <a:rPr lang="en-GB" smtClean="0"/>
              <a:t>‹#›</a:t>
            </a:fld>
            <a:endParaRPr lang="en-GB"/>
          </a:p>
        </p:txBody>
      </p:sp>
    </p:spTree>
    <p:extLst>
      <p:ext uri="{BB962C8B-B14F-4D97-AF65-F5344CB8AC3E}">
        <p14:creationId xmlns:p14="http://schemas.microsoft.com/office/powerpoint/2010/main" val="3781124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p:cNvSpPr>
            <a:spLocks noGrp="1"/>
          </p:cNvSpPr>
          <p:nvPr>
            <p:ph type="sldNum" sz="quarter" idx="5"/>
          </p:nvPr>
        </p:nvSpPr>
        <p:spPr/>
        <p:txBody>
          <a:bodyPr/>
          <a:lstStyle/>
          <a:p>
            <a:fld id="{096EE22E-1E2D-1F48-A82F-5A2C2FD2407B}" type="slidenum">
              <a:rPr lang="en-GB" smtClean="0"/>
              <a:t>1</a:t>
            </a:fld>
            <a:endParaRPr lang="en-GB"/>
          </a:p>
        </p:txBody>
      </p:sp>
    </p:spTree>
    <p:extLst>
      <p:ext uri="{BB962C8B-B14F-4D97-AF65-F5344CB8AC3E}">
        <p14:creationId xmlns:p14="http://schemas.microsoft.com/office/powerpoint/2010/main" val="2348902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5338F-5E55-DFD0-342E-316E5F25FA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6D5AF-BE97-59AC-0DEF-C350A683F5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9B3C4E-049E-10E2-E2FC-063648AE6007}"/>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E39E73E7-95F8-2EAA-6E76-374BE9CCC0AE}"/>
              </a:ext>
            </a:extLst>
          </p:cNvPr>
          <p:cNvSpPr>
            <a:spLocks noGrp="1"/>
          </p:cNvSpPr>
          <p:nvPr>
            <p:ph type="sldNum" sz="quarter" idx="5"/>
          </p:nvPr>
        </p:nvSpPr>
        <p:spPr/>
        <p:txBody>
          <a:bodyPr/>
          <a:lstStyle/>
          <a:p>
            <a:fld id="{096EE22E-1E2D-1F48-A82F-5A2C2FD2407B}" type="slidenum">
              <a:rPr lang="en-GB" smtClean="0"/>
              <a:t>2</a:t>
            </a:fld>
            <a:endParaRPr lang="en-GB"/>
          </a:p>
        </p:txBody>
      </p:sp>
    </p:spTree>
    <p:extLst>
      <p:ext uri="{BB962C8B-B14F-4D97-AF65-F5344CB8AC3E}">
        <p14:creationId xmlns:p14="http://schemas.microsoft.com/office/powerpoint/2010/main" val="3398757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5DB79-D481-D6BD-51BC-AB13034958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8902E5-81A3-7932-8D47-751EF303AB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75CADC-92BC-A715-01E5-BABC37453D9D}"/>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B7C6503F-38FC-4F71-023C-A12B185D2290}"/>
              </a:ext>
            </a:extLst>
          </p:cNvPr>
          <p:cNvSpPr>
            <a:spLocks noGrp="1"/>
          </p:cNvSpPr>
          <p:nvPr>
            <p:ph type="sldNum" sz="quarter" idx="5"/>
          </p:nvPr>
        </p:nvSpPr>
        <p:spPr/>
        <p:txBody>
          <a:bodyPr/>
          <a:lstStyle/>
          <a:p>
            <a:fld id="{096EE22E-1E2D-1F48-A82F-5A2C2FD2407B}" type="slidenum">
              <a:rPr lang="en-GB" smtClean="0"/>
              <a:t>3</a:t>
            </a:fld>
            <a:endParaRPr lang="en-GB"/>
          </a:p>
        </p:txBody>
      </p:sp>
    </p:spTree>
    <p:extLst>
      <p:ext uri="{BB962C8B-B14F-4D97-AF65-F5344CB8AC3E}">
        <p14:creationId xmlns:p14="http://schemas.microsoft.com/office/powerpoint/2010/main" val="2651088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A9189-1217-787E-F3FE-1988A2A372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79A4EF-B799-D583-B7E7-4E4A9A095C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49C71D-A003-AAD4-A836-554F55F0B8FE}"/>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7D70B4EA-A0B3-6B6E-951C-2EFEF5C4AEFC}"/>
              </a:ext>
            </a:extLst>
          </p:cNvPr>
          <p:cNvSpPr>
            <a:spLocks noGrp="1"/>
          </p:cNvSpPr>
          <p:nvPr>
            <p:ph type="sldNum" sz="quarter" idx="5"/>
          </p:nvPr>
        </p:nvSpPr>
        <p:spPr/>
        <p:txBody>
          <a:bodyPr/>
          <a:lstStyle/>
          <a:p>
            <a:fld id="{096EE22E-1E2D-1F48-A82F-5A2C2FD2407B}" type="slidenum">
              <a:rPr lang="en-GB" smtClean="0"/>
              <a:t>4</a:t>
            </a:fld>
            <a:endParaRPr lang="en-GB"/>
          </a:p>
        </p:txBody>
      </p:sp>
    </p:spTree>
    <p:extLst>
      <p:ext uri="{BB962C8B-B14F-4D97-AF65-F5344CB8AC3E}">
        <p14:creationId xmlns:p14="http://schemas.microsoft.com/office/powerpoint/2010/main" val="1779045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622E-06DA-ACC3-1450-0D2ECC1616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D9923C-CE46-4B8D-8CB0-6C96036407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0A14D2-649B-B58B-B3A8-B483F0B1F477}"/>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393E1409-7CE2-8E1A-F6F0-BE35AB337537}"/>
              </a:ext>
            </a:extLst>
          </p:cNvPr>
          <p:cNvSpPr>
            <a:spLocks noGrp="1"/>
          </p:cNvSpPr>
          <p:nvPr>
            <p:ph type="sldNum" sz="quarter" idx="5"/>
          </p:nvPr>
        </p:nvSpPr>
        <p:spPr/>
        <p:txBody>
          <a:bodyPr/>
          <a:lstStyle/>
          <a:p>
            <a:fld id="{096EE22E-1E2D-1F48-A82F-5A2C2FD2407B}" type="slidenum">
              <a:rPr lang="en-GB" smtClean="0"/>
              <a:t>5</a:t>
            </a:fld>
            <a:endParaRPr lang="en-GB"/>
          </a:p>
        </p:txBody>
      </p:sp>
    </p:spTree>
    <p:extLst>
      <p:ext uri="{BB962C8B-B14F-4D97-AF65-F5344CB8AC3E}">
        <p14:creationId xmlns:p14="http://schemas.microsoft.com/office/powerpoint/2010/main" val="1384785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B4690-49E4-6043-223C-2B84A08DA4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E262D0-0388-53BB-1131-B0F6A04DD4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E9BF8D-013B-C763-C736-FCDBA802C7B1}"/>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F8970576-D42F-121B-E8D6-081976BFFDF8}"/>
              </a:ext>
            </a:extLst>
          </p:cNvPr>
          <p:cNvSpPr>
            <a:spLocks noGrp="1"/>
          </p:cNvSpPr>
          <p:nvPr>
            <p:ph type="sldNum" sz="quarter" idx="5"/>
          </p:nvPr>
        </p:nvSpPr>
        <p:spPr/>
        <p:txBody>
          <a:bodyPr/>
          <a:lstStyle/>
          <a:p>
            <a:fld id="{096EE22E-1E2D-1F48-A82F-5A2C2FD2407B}" type="slidenum">
              <a:rPr lang="en-GB" smtClean="0"/>
              <a:t>16</a:t>
            </a:fld>
            <a:endParaRPr lang="en-GB"/>
          </a:p>
        </p:txBody>
      </p:sp>
    </p:spTree>
    <p:extLst>
      <p:ext uri="{BB962C8B-B14F-4D97-AF65-F5344CB8AC3E}">
        <p14:creationId xmlns:p14="http://schemas.microsoft.com/office/powerpoint/2010/main" val="115023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AED35-E7D6-D2CD-573E-70F9FEA99E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90266-30E3-DC68-3B14-07C52823E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3B8C56-F03E-F4AB-84D1-6ED46BDE1312}"/>
              </a:ext>
            </a:extLst>
          </p:cNvPr>
          <p:cNvSpPr>
            <a:spLocks noGrp="1"/>
          </p:cNvSpPr>
          <p:nvPr>
            <p:ph type="body" idx="1"/>
          </p:nvPr>
        </p:nvSpPr>
        <p:spPr/>
        <p:txBody>
          <a:bodyPr/>
          <a:lstStyle/>
          <a:p>
            <a:r>
              <a:rPr lang="en-GB" b="0" i="0" dirty="0">
                <a:solidFill>
                  <a:srgbClr val="202124"/>
                </a:solidFill>
                <a:effectLst/>
                <a:latin typeface="Roboto" panose="020F0502020204030204" pitchFamily="34" charset="0"/>
              </a:rPr>
              <a:t>Hypothesis: </a:t>
            </a:r>
            <a:br>
              <a:rPr lang="en-GB" dirty="0"/>
            </a:br>
            <a:r>
              <a:rPr lang="en-GB" b="0" i="0" dirty="0">
                <a:solidFill>
                  <a:srgbClr val="202124"/>
                </a:solidFill>
                <a:effectLst/>
                <a:latin typeface="Roboto" panose="02000000000000000000" pitchFamily="2" charset="0"/>
              </a:rPr>
              <a:t>• if an improvisation contains more evidence of emotion-laden content, it is more likely to be recognised as creative</a:t>
            </a:r>
            <a:br>
              <a:rPr lang="en-GB" dirty="0"/>
            </a:br>
            <a:br>
              <a:rPr lang="en-GB" dirty="0"/>
            </a:br>
            <a:r>
              <a:rPr lang="en-GB" b="0" i="0" dirty="0">
                <a:solidFill>
                  <a:srgbClr val="202124"/>
                </a:solidFill>
                <a:effectLst/>
                <a:latin typeface="Roboto" panose="02000000000000000000" pitchFamily="2" charset="0"/>
              </a:rPr>
              <a:t>What do I need</a:t>
            </a:r>
            <a:br>
              <a:rPr lang="en-GB" dirty="0"/>
            </a:br>
            <a:r>
              <a:rPr lang="en-GB" b="0" i="0" dirty="0">
                <a:solidFill>
                  <a:srgbClr val="202124"/>
                </a:solidFill>
                <a:effectLst/>
                <a:latin typeface="Roboto" panose="02000000000000000000" pitchFamily="2" charset="0"/>
              </a:rPr>
              <a:t>• data ranking most creative improvisations</a:t>
            </a:r>
            <a:br>
              <a:rPr lang="en-GB" dirty="0"/>
            </a:br>
            <a:r>
              <a:rPr lang="en-GB" b="0" i="0" dirty="0">
                <a:solidFill>
                  <a:srgbClr val="202124"/>
                </a:solidFill>
                <a:effectLst/>
                <a:latin typeface="Roboto" panose="02000000000000000000" pitchFamily="2" charset="0"/>
              </a:rPr>
              <a:t>• data for multiple improvisations</a:t>
            </a:r>
            <a:br>
              <a:rPr lang="en-GB" dirty="0"/>
            </a:br>
            <a:r>
              <a:rPr lang="en-GB" b="0" i="0" dirty="0">
                <a:solidFill>
                  <a:srgbClr val="202124"/>
                </a:solidFill>
                <a:effectLst/>
                <a:latin typeface="Roboto" panose="02000000000000000000" pitchFamily="2" charset="0"/>
              </a:rPr>
              <a:t>• ml model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transformer trained on valence/arousal (</a:t>
            </a:r>
            <a:r>
              <a:rPr lang="en-GB" b="0" i="0" dirty="0" err="1">
                <a:solidFill>
                  <a:srgbClr val="202124"/>
                </a:solidFill>
                <a:effectLst/>
                <a:latin typeface="Roboto" panose="02000000000000000000" pitchFamily="2" charset="0"/>
              </a:rPr>
              <a:t>soleymani</a:t>
            </a:r>
            <a:r>
              <a:rPr lang="en-GB" b="0" i="0" dirty="0">
                <a:solidFill>
                  <a:srgbClr val="202124"/>
                </a:solidFill>
                <a:effectLst/>
                <a:latin typeface="Roboto" panose="02000000000000000000" pitchFamily="2" charset="0"/>
              </a:rPr>
              <a:t> et al?) - </a:t>
            </a:r>
            <a:r>
              <a:rPr lang="en-GB" b="0" i="0" dirty="0" err="1">
                <a:solidFill>
                  <a:srgbClr val="202124"/>
                </a:solidFill>
                <a:effectLst/>
                <a:latin typeface="Roboto" panose="02000000000000000000" pitchFamily="2" charset="0"/>
              </a:rPr>
              <a:t>benetos</a:t>
            </a:r>
            <a:r>
              <a:rPr lang="en-GB" b="0" i="0" dirty="0">
                <a:solidFill>
                  <a:srgbClr val="202124"/>
                </a:solidFill>
                <a:effectLst/>
                <a:latin typeface="Roboto" panose="02000000000000000000" pitchFamily="2" charset="0"/>
              </a:rPr>
              <a:t> et al 2021? Assumption that git repo using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won't work any more</a:t>
            </a:r>
            <a:br>
              <a:rPr lang="en-GB" dirty="0"/>
            </a:br>
            <a:r>
              <a:rPr lang="en-GB" b="0" i="0" dirty="0">
                <a:solidFill>
                  <a:srgbClr val="202124"/>
                </a:solidFill>
                <a:effectLst/>
                <a:latin typeface="Roboto" panose="02000000000000000000" pitchFamily="2" charset="0"/>
              </a:rPr>
              <a:t>• library to calculate J&amp;L features - </a:t>
            </a:r>
            <a:r>
              <a:rPr lang="en-GB" b="0" i="0" dirty="0" err="1">
                <a:solidFill>
                  <a:srgbClr val="202124"/>
                </a:solidFill>
                <a:effectLst/>
                <a:latin typeface="Roboto" panose="02000000000000000000" pitchFamily="2" charset="0"/>
              </a:rPr>
              <a:t>librosa</a:t>
            </a:r>
            <a:r>
              <a:rPr lang="en-GB" b="0" i="0" dirty="0">
                <a:solidFill>
                  <a:srgbClr val="202124"/>
                </a:solidFill>
                <a:effectLst/>
                <a:latin typeface="Roboto" panose="02000000000000000000" pitchFamily="2" charset="0"/>
              </a:rPr>
              <a:t>? Super collider?</a:t>
            </a:r>
            <a:br>
              <a:rPr lang="en-GB" dirty="0"/>
            </a:br>
            <a:r>
              <a:rPr lang="en-GB" b="0" i="0" dirty="0">
                <a:solidFill>
                  <a:srgbClr val="202124"/>
                </a:solidFill>
                <a:effectLst/>
                <a:latin typeface="Roboto" panose="02000000000000000000" pitchFamily="2" charset="0"/>
              </a:rPr>
              <a:t>• do I want to get human input for validation? Or is the ranking enough?</a:t>
            </a:r>
            <a:br>
              <a:rPr lang="en-GB" dirty="0"/>
            </a:br>
            <a:r>
              <a:rPr lang="en-GB" b="0" i="0" dirty="0">
                <a:solidFill>
                  <a:srgbClr val="202124"/>
                </a:solidFill>
                <a:effectLst/>
                <a:latin typeface="Roboto" panose="02000000000000000000" pitchFamily="2" charset="0"/>
              </a:rPr>
              <a:t>• Data on popularity of artists in dataset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a:t>
            </a:r>
            <a:br>
              <a:rPr lang="en-GB" dirty="0"/>
            </a:br>
            <a:r>
              <a:rPr lang="en-GB" b="0" i="0" dirty="0">
                <a:solidFill>
                  <a:srgbClr val="202124"/>
                </a:solidFill>
                <a:effectLst/>
                <a:latin typeface="Roboto" panose="02000000000000000000" pitchFamily="2" charset="0"/>
              </a:rPr>
              <a:t>• Literature survey on MER music emotion recognition, especially anything looking at creativity- MAY INFLUENCE METHOD</a:t>
            </a:r>
            <a:br>
              <a:rPr lang="en-GB" dirty="0"/>
            </a:br>
            <a:r>
              <a:rPr lang="en-GB" b="0" i="0" dirty="0">
                <a:solidFill>
                  <a:srgbClr val="202124"/>
                </a:solidFill>
                <a:effectLst/>
                <a:latin typeface="Roboto" panose="02000000000000000000" pitchFamily="2" charset="0"/>
              </a:rPr>
              <a:t>• Stats method to analyse results across songs</a:t>
            </a:r>
            <a:br>
              <a:rPr lang="en-GB" dirty="0"/>
            </a:br>
            <a:r>
              <a:rPr lang="en-GB" b="0" i="0" dirty="0">
                <a:solidFill>
                  <a:srgbClr val="202124"/>
                </a:solidFill>
                <a:effectLst/>
                <a:latin typeface="Roboto" panose="02000000000000000000" pitchFamily="2" charset="0"/>
              </a:rPr>
              <a:t>• organising data into sets for analysis, need to cross check against data on </a:t>
            </a:r>
            <a:r>
              <a:rPr lang="en-GB" b="0" i="0" dirty="0" err="1">
                <a:solidFill>
                  <a:srgbClr val="202124"/>
                </a:solidFill>
                <a:effectLst/>
                <a:latin typeface="Roboto" panose="02000000000000000000" pitchFamily="2" charset="0"/>
              </a:rPr>
              <a:t>popularity+year</a:t>
            </a:r>
            <a:r>
              <a:rPr lang="en-GB" b="0" i="0" dirty="0">
                <a:solidFill>
                  <a:srgbClr val="202124"/>
                </a:solidFill>
                <a:effectLst/>
                <a:latin typeface="Roboto" panose="02000000000000000000" pitchFamily="2" charset="0"/>
              </a:rPr>
              <a:t> as well as matching across a lead sheet</a:t>
            </a:r>
            <a:br>
              <a:rPr lang="en-GB" dirty="0"/>
            </a:br>
            <a:r>
              <a:rPr lang="en-GB" b="0" i="0" dirty="0">
                <a:solidFill>
                  <a:srgbClr val="202124"/>
                </a:solidFill>
                <a:effectLst/>
                <a:latin typeface="Roboto" panose="02000000000000000000" pitchFamily="2" charset="0"/>
              </a:rPr>
              <a:t>• check for different songs with same name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moaning</a:t>
            </a:r>
            <a:br>
              <a:rPr lang="en-GB" dirty="0"/>
            </a:br>
            <a:br>
              <a:rPr lang="en-GB" dirty="0"/>
            </a:br>
            <a:r>
              <a:rPr lang="en-GB" b="0" i="0" dirty="0">
                <a:solidFill>
                  <a:srgbClr val="202124"/>
                </a:solidFill>
                <a:effectLst/>
                <a:latin typeface="Roboto" panose="02000000000000000000" pitchFamily="2" charset="0"/>
              </a:rPr>
              <a:t>Method</a:t>
            </a:r>
            <a:br>
              <a:rPr lang="en-GB" dirty="0"/>
            </a:br>
            <a:r>
              <a:rPr lang="en-GB" b="0" i="0" dirty="0">
                <a:solidFill>
                  <a:srgbClr val="202124"/>
                </a:solidFill>
                <a:effectLst/>
                <a:latin typeface="Roboto" panose="02000000000000000000" pitchFamily="2" charset="0"/>
              </a:rPr>
              <a:t>• collect data as above</a:t>
            </a:r>
            <a:br>
              <a:rPr lang="en-GB" dirty="0"/>
            </a:br>
            <a:r>
              <a:rPr lang="en-GB" b="0" i="0" dirty="0">
                <a:solidFill>
                  <a:srgbClr val="202124"/>
                </a:solidFill>
                <a:effectLst/>
                <a:latin typeface="Roboto" panose="02000000000000000000" pitchFamily="2" charset="0"/>
              </a:rPr>
              <a:t>• implement J&amp;L features for input audio with 5d vector as output (is this actually the first paper? See issues)(and Russell model? With 2d output vector, to see if overall emotion has effect). Output =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(Check if that had been used)</a:t>
            </a:r>
            <a:br>
              <a:rPr lang="en-GB" dirty="0"/>
            </a:br>
            <a:r>
              <a:rPr lang="en-GB" b="0" i="0" dirty="0">
                <a:solidFill>
                  <a:srgbClr val="202124"/>
                </a:solidFill>
                <a:effectLst/>
                <a:latin typeface="Roboto" panose="02000000000000000000" pitchFamily="2" charset="0"/>
              </a:rPr>
              <a:t>• Get </a:t>
            </a:r>
            <a:r>
              <a:rPr lang="en-GB" b="0" i="0" dirty="0" err="1">
                <a:solidFill>
                  <a:srgbClr val="202124"/>
                </a:solidFill>
                <a:effectLst/>
                <a:latin typeface="Roboto" panose="02000000000000000000" pitchFamily="2" charset="0"/>
              </a:rPr>
              <a:t>emovectors</a:t>
            </a:r>
            <a:r>
              <a:rPr lang="en-GB" b="0" i="0" dirty="0">
                <a:solidFill>
                  <a:srgbClr val="202124"/>
                </a:solidFill>
                <a:effectLst/>
                <a:latin typeface="Roboto" panose="02000000000000000000" pitchFamily="2" charset="0"/>
              </a:rPr>
              <a:t> :) for each song in analysis data</a:t>
            </a:r>
            <a:br>
              <a:rPr lang="en-GB" dirty="0"/>
            </a:br>
            <a:r>
              <a:rPr lang="en-GB" b="0" i="0" dirty="0">
                <a:solidFill>
                  <a:srgbClr val="202124"/>
                </a:solidFill>
                <a:effectLst/>
                <a:latin typeface="Roboto" panose="02000000000000000000" pitchFamily="2" charset="0"/>
              </a:rPr>
              <a:t>• Statistical analysis across songs matched to ranking to verify hypothesis</a:t>
            </a:r>
            <a:br>
              <a:rPr lang="en-GB" dirty="0"/>
            </a:br>
            <a:br>
              <a:rPr lang="en-GB" dirty="0"/>
            </a:br>
            <a:r>
              <a:rPr lang="en-GB" b="0" i="0" dirty="0">
                <a:solidFill>
                  <a:srgbClr val="202124"/>
                </a:solidFill>
                <a:effectLst/>
                <a:latin typeface="Roboto" panose="02000000000000000000" pitchFamily="2" charset="0"/>
              </a:rPr>
              <a:t>Issues</a:t>
            </a:r>
            <a:br>
              <a:rPr lang="en-GB" dirty="0"/>
            </a:br>
            <a:r>
              <a:rPr lang="en-GB" b="0" i="0" dirty="0">
                <a:solidFill>
                  <a:srgbClr val="202124"/>
                </a:solidFill>
                <a:effectLst/>
                <a:latin typeface="Roboto" panose="02000000000000000000" pitchFamily="2" charset="0"/>
              </a:rPr>
              <a:t>• isolating individual improvisations vs analysing the whole track- this needs to be clearly linked to the rankings</a:t>
            </a:r>
            <a:br>
              <a:rPr lang="en-GB" dirty="0"/>
            </a:br>
            <a:r>
              <a:rPr lang="en-GB" b="0" i="0" dirty="0">
                <a:solidFill>
                  <a:srgbClr val="202124"/>
                </a:solidFill>
                <a:effectLst/>
                <a:latin typeface="Roboto" panose="02000000000000000000" pitchFamily="2" charset="0"/>
              </a:rPr>
              <a:t>• rankings need to be very solid benchmarks</a:t>
            </a:r>
            <a:br>
              <a:rPr lang="en-GB" dirty="0"/>
            </a:br>
            <a:r>
              <a:rPr lang="en-GB" b="0" i="0" dirty="0">
                <a:solidFill>
                  <a:srgbClr val="202124"/>
                </a:solidFill>
                <a:effectLst/>
                <a:latin typeface="Roboto" panose="02000000000000000000" pitchFamily="2" charset="0"/>
              </a:rPr>
              <a:t>• Is the impro creative because of the individual improvising, or the group? I assume collective creativity - why? Because music impro is inherently social (citation) and group impro is constructed around interaction (cite, jazz theory examples too)</a:t>
            </a:r>
            <a:br>
              <a:rPr lang="en-GB" dirty="0"/>
            </a:br>
            <a:r>
              <a:rPr lang="en-GB" b="0" i="0" dirty="0">
                <a:solidFill>
                  <a:srgbClr val="202124"/>
                </a:solidFill>
                <a:effectLst/>
                <a:latin typeface="Roboto" panose="02000000000000000000" pitchFamily="2" charset="0"/>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b="0" i="0" dirty="0" err="1">
                <a:solidFill>
                  <a:srgbClr val="202124"/>
                </a:solidFill>
                <a:effectLst/>
                <a:latin typeface="Roboto" panose="02000000000000000000" pitchFamily="2" charset="0"/>
              </a:rPr>
              <a:t>eg</a:t>
            </a:r>
            <a:r>
              <a:rPr lang="en-GB" b="0" i="0" dirty="0">
                <a:solidFill>
                  <a:srgbClr val="202124"/>
                </a:solidFill>
                <a:effectLst/>
                <a:latin typeface="Roboto" panose="02000000000000000000" pitchFamily="2" charset="0"/>
              </a:rPr>
              <a:t> 12 bar blues, rhythm changes</a:t>
            </a:r>
            <a:br>
              <a:rPr lang="en-GB" dirty="0"/>
            </a:br>
            <a:r>
              <a:rPr lang="en-GB" b="0" i="0" dirty="0">
                <a:solidFill>
                  <a:srgbClr val="202124"/>
                </a:solidFill>
                <a:effectLst/>
                <a:latin typeface="Roboto" panose="02000000000000000000" pitchFamily="2" charset="0"/>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b="0" i="0" dirty="0" err="1">
                <a:solidFill>
                  <a:srgbClr val="202124"/>
                </a:solidFill>
                <a:effectLst/>
                <a:latin typeface="Roboto" panose="02000000000000000000" pitchFamily="2" charset="0"/>
              </a:rPr>
              <a:t>spotipy</a:t>
            </a:r>
            <a:r>
              <a:rPr lang="en-GB" b="0" i="0" dirty="0">
                <a:solidFill>
                  <a:srgbClr val="202124"/>
                </a:solidFill>
                <a:effectLst/>
                <a:latin typeface="Roboto" panose="02000000000000000000" pitchFamily="2" charset="0"/>
              </a:rPr>
              <a:t> for metadata on artist popularity, will need to be scaled relative to all jazz artists in my dataset)</a:t>
            </a:r>
            <a:br>
              <a:rPr lang="en-GB" dirty="0"/>
            </a:br>
            <a:r>
              <a:rPr lang="en-GB" b="0" i="0" dirty="0">
                <a:solidFill>
                  <a:srgbClr val="202124"/>
                </a:solidFill>
                <a:effectLst/>
                <a:latin typeface="Roboto" panose="02000000000000000000" pitchFamily="2" charset="0"/>
              </a:rPr>
              <a:t>* jazz is a term that covers many sub genres, how appropriate is it to compare, say free jazz to dixie? ..... maybe can check this in analysis if deep enough data</a:t>
            </a:r>
            <a:br>
              <a:rPr lang="en-GB" dirty="0"/>
            </a:br>
            <a:r>
              <a:rPr lang="en-GB" b="0" i="0" dirty="0">
                <a:solidFill>
                  <a:srgbClr val="202124"/>
                </a:solidFill>
                <a:effectLst/>
                <a:latin typeface="Roboto" panose="02000000000000000000" pitchFamily="2" charset="0"/>
              </a:rPr>
              <a:t>* what about improvisations that aren't jazz? Maybe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need to be careful here and say 'impro' rather than jazz, though that might not work as the </a:t>
            </a:r>
            <a:r>
              <a:rPr lang="en-GB" b="0" i="0" dirty="0" err="1">
                <a:solidFill>
                  <a:srgbClr val="202124"/>
                </a:solidFill>
                <a:effectLst/>
                <a:latin typeface="Roboto" panose="02000000000000000000" pitchFamily="2" charset="0"/>
              </a:rPr>
              <a:t>leadsheet</a:t>
            </a:r>
            <a:r>
              <a:rPr lang="en-GB" b="0" i="0" dirty="0">
                <a:solidFill>
                  <a:srgbClr val="202124"/>
                </a:solidFill>
                <a:effectLst/>
                <a:latin typeface="Roboto" panose="02000000000000000000" pitchFamily="2" charset="0"/>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dirty="0"/>
            </a:br>
            <a:r>
              <a:rPr lang="en-GB" b="0" i="0" dirty="0">
                <a:solidFill>
                  <a:srgbClr val="202124"/>
                </a:solidFill>
                <a:effectLst/>
                <a:latin typeface="Roboto" panose="02000000000000000000" pitchFamily="2" charset="0"/>
              </a:rPr>
              <a:t>* I assume that for J&amp;L all audio features contribute equally to the emotion... check original paper and any follow up work. Can </a:t>
            </a:r>
            <a:r>
              <a:rPr lang="en-GB" b="0" i="0" dirty="0" err="1">
                <a:solidFill>
                  <a:srgbClr val="202124"/>
                </a:solidFill>
                <a:effectLst/>
                <a:latin typeface="Roboto" panose="02000000000000000000" pitchFamily="2" charset="0"/>
              </a:rPr>
              <a:t>i</a:t>
            </a:r>
            <a:r>
              <a:rPr lang="en-GB" b="0" i="0" dirty="0">
                <a:solidFill>
                  <a:srgbClr val="202124"/>
                </a:solidFill>
                <a:effectLst/>
                <a:latin typeface="Roboto" panose="02000000000000000000" pitchFamily="2" charset="0"/>
              </a:rPr>
              <a:t> validate this against any annotated datasets (ideally jazz)? Is this actually the first paper?</a:t>
            </a:r>
            <a:br>
              <a:rPr lang="en-GB" dirty="0"/>
            </a:br>
            <a:r>
              <a:rPr lang="en-GB" b="0" i="0" dirty="0">
                <a:solidFill>
                  <a:srgbClr val="202124"/>
                </a:solidFill>
                <a:effectLst/>
                <a:latin typeface="Roboto" panose="02000000000000000000" pitchFamily="2" charset="0"/>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dirty="0"/>
            </a:br>
            <a:br>
              <a:rPr lang="en-GB" dirty="0"/>
            </a:br>
            <a:r>
              <a:rPr lang="en-GB" b="0" i="0" dirty="0">
                <a:solidFill>
                  <a:srgbClr val="202124"/>
                </a:solidFill>
                <a:effectLst/>
                <a:latin typeface="Roboto" panose="02000000000000000000" pitchFamily="2" charset="0"/>
              </a:rPr>
              <a:t>Assumptions:</a:t>
            </a:r>
            <a:br>
              <a:rPr lang="en-GB" dirty="0"/>
            </a:br>
            <a:r>
              <a:rPr lang="en-GB" b="0" i="0" dirty="0">
                <a:solidFill>
                  <a:srgbClr val="202124"/>
                </a:solidFill>
                <a:effectLst/>
                <a:latin typeface="Roboto" panose="02000000000000000000" pitchFamily="2" charset="0"/>
              </a:rPr>
              <a:t>* Improvisation is creative process where the outputs are closely tied to the live process.</a:t>
            </a:r>
            <a:br>
              <a:rPr lang="en-GB" dirty="0"/>
            </a:br>
            <a:r>
              <a:rPr lang="en-GB" b="0" i="0" dirty="0">
                <a:solidFill>
                  <a:srgbClr val="202124"/>
                </a:solidFill>
                <a:effectLst/>
                <a:latin typeface="Roboto" panose="02000000000000000000" pitchFamily="2" charset="0"/>
              </a:rPr>
              <a:t>• emotional content in the music can be used as a proxy for emotional involvement</a:t>
            </a:r>
            <a:br>
              <a:rPr lang="en-GB" dirty="0"/>
            </a:br>
            <a:r>
              <a:rPr lang="en-GB" b="0" i="0" dirty="0">
                <a:solidFill>
                  <a:srgbClr val="202124"/>
                </a:solidFill>
                <a:effectLst/>
                <a:latin typeface="Roboto" panose="02000000000000000000" pitchFamily="2" charset="0"/>
              </a:rPr>
              <a:t>• emotional content can be represented using either Russell valence and arousal model or the 5 key emotions as captured by </a:t>
            </a:r>
            <a:r>
              <a:rPr lang="en-GB" b="0" i="0" dirty="0" err="1">
                <a:solidFill>
                  <a:srgbClr val="202124"/>
                </a:solidFill>
                <a:effectLst/>
                <a:latin typeface="Roboto" panose="02000000000000000000" pitchFamily="2" charset="0"/>
              </a:rPr>
              <a:t>Juslin</a:t>
            </a:r>
            <a:r>
              <a:rPr lang="en-GB" b="0" i="0" dirty="0">
                <a:solidFill>
                  <a:srgbClr val="202124"/>
                </a:solidFill>
                <a:effectLst/>
                <a:latin typeface="Roboto" panose="02000000000000000000" pitchFamily="2" charset="0"/>
              </a:rPr>
              <a:t> and </a:t>
            </a:r>
            <a:r>
              <a:rPr lang="en-GB" b="0" i="0" dirty="0" err="1">
                <a:solidFill>
                  <a:srgbClr val="202124"/>
                </a:solidFill>
                <a:effectLst/>
                <a:latin typeface="Roboto" panose="02000000000000000000" pitchFamily="2" charset="0"/>
              </a:rPr>
              <a:t>Laukka</a:t>
            </a:r>
            <a:r>
              <a:rPr lang="en-GB" b="0" i="0" dirty="0">
                <a:solidFill>
                  <a:srgbClr val="202124"/>
                </a:solidFill>
                <a:effectLst/>
                <a:latin typeface="Roboto" panose="02000000000000000000" pitchFamily="2" charset="0"/>
              </a:rPr>
              <a:t>. Russell ok for summative but not for magnitude, so J&amp;L better?</a:t>
            </a:r>
            <a:br>
              <a:rPr lang="en-GB" dirty="0"/>
            </a:br>
            <a:r>
              <a:rPr lang="en-GB" b="0" i="0" dirty="0">
                <a:solidFill>
                  <a:srgbClr val="202124"/>
                </a:solidFill>
                <a:effectLst/>
                <a:latin typeface="Roboto" panose="02000000000000000000" pitchFamily="2" charset="0"/>
              </a:rPr>
              <a:t>• Intention and emotional involvement are recognised outside my work, as part of the key contributors to musical creativity (alongside social interaction and communication, and domain competence)</a:t>
            </a:r>
            <a:br>
              <a:rPr lang="en-GB" dirty="0"/>
            </a:br>
            <a:r>
              <a:rPr lang="en-GB" b="0" i="0" dirty="0">
                <a:solidFill>
                  <a:srgbClr val="202124"/>
                </a:solidFill>
                <a:effectLst/>
                <a:latin typeface="Roboto" panose="02000000000000000000" pitchFamily="2" charset="0"/>
              </a:rPr>
              <a:t>• I can use 'song' or 'chart' to represent lead sheet plus chord (chart probably better, but more confusing for a non </a:t>
            </a:r>
            <a:r>
              <a:rPr lang="en-GB" b="0" i="0" dirty="0" err="1">
                <a:solidFill>
                  <a:srgbClr val="202124"/>
                </a:solidFill>
                <a:effectLst/>
                <a:latin typeface="Roboto" panose="02000000000000000000" pitchFamily="2" charset="0"/>
              </a:rPr>
              <a:t>jazzer</a:t>
            </a:r>
            <a:r>
              <a:rPr lang="en-GB" b="0" i="0" dirty="0">
                <a:solidFill>
                  <a:srgbClr val="202124"/>
                </a:solidFill>
                <a:effectLst/>
                <a:latin typeface="Roboto" panose="02000000000000000000" pitchFamily="2" charset="0"/>
              </a:rPr>
              <a:t>?)</a:t>
            </a:r>
            <a:br>
              <a:rPr lang="en-GB" dirty="0"/>
            </a:br>
            <a:br>
              <a:rPr lang="en-GB" dirty="0"/>
            </a:br>
            <a:r>
              <a:rPr lang="en-GB" b="0" i="0" dirty="0">
                <a:solidFill>
                  <a:srgbClr val="202124"/>
                </a:solidFill>
                <a:effectLst/>
                <a:latin typeface="Roboto" panose="02000000000000000000" pitchFamily="2" charset="0"/>
              </a:rPr>
              <a:t>Future work</a:t>
            </a:r>
            <a:br>
              <a:rPr lang="en-GB" dirty="0"/>
            </a:br>
            <a:r>
              <a:rPr lang="en-GB" b="0" i="0" dirty="0">
                <a:solidFill>
                  <a:srgbClr val="202124"/>
                </a:solidFill>
                <a:effectLst/>
                <a:latin typeface="Roboto" panose="02000000000000000000" pitchFamily="2" charset="0"/>
              </a:rPr>
              <a:t>• intention - can this be captured by showing presence of a musical narrative? How?</a:t>
            </a:r>
            <a:br>
              <a:rPr lang="en-GB" dirty="0"/>
            </a:br>
            <a:r>
              <a:rPr lang="en-GB" b="0" i="0" dirty="0">
                <a:solidFill>
                  <a:srgbClr val="202124"/>
                </a:solidFill>
                <a:effectLst/>
                <a:latin typeface="Roboto" panose="02000000000000000000" pitchFamily="2" charset="0"/>
              </a:rPr>
              <a:t>• how does the chord sequence influence creativity potential? Future work on optimising chord sequences for creativity</a:t>
            </a:r>
            <a:br>
              <a:rPr lang="en-GB" dirty="0"/>
            </a:br>
            <a:r>
              <a:rPr lang="en-GB" b="0" i="0" dirty="0">
                <a:solidFill>
                  <a:srgbClr val="202124"/>
                </a:solidFill>
                <a:effectLst/>
                <a:latin typeface="Roboto" panose="02000000000000000000" pitchFamily="2" charset="0"/>
              </a:rPr>
              <a:t>• could analyse creativity of an individual artist across different groups.. see in what groups they (collectively) produce most creative impro..... but difficult to do without</a:t>
            </a:r>
            <a:endParaRPr lang="en-GB" dirty="0"/>
          </a:p>
        </p:txBody>
      </p:sp>
      <p:sp>
        <p:nvSpPr>
          <p:cNvPr id="4" name="Slide Number Placeholder 3">
            <a:extLst>
              <a:ext uri="{FF2B5EF4-FFF2-40B4-BE49-F238E27FC236}">
                <a16:creationId xmlns:a16="http://schemas.microsoft.com/office/drawing/2014/main" id="{F85D318B-4E8B-9093-E5D9-24C5788F6A2F}"/>
              </a:ext>
            </a:extLst>
          </p:cNvPr>
          <p:cNvSpPr>
            <a:spLocks noGrp="1"/>
          </p:cNvSpPr>
          <p:nvPr>
            <p:ph type="sldNum" sz="quarter" idx="5"/>
          </p:nvPr>
        </p:nvSpPr>
        <p:spPr/>
        <p:txBody>
          <a:bodyPr/>
          <a:lstStyle/>
          <a:p>
            <a:fld id="{096EE22E-1E2D-1F48-A82F-5A2C2FD2407B}" type="slidenum">
              <a:rPr lang="en-GB" smtClean="0"/>
              <a:t>18</a:t>
            </a:fld>
            <a:endParaRPr lang="en-GB"/>
          </a:p>
        </p:txBody>
      </p:sp>
    </p:spTree>
    <p:extLst>
      <p:ext uri="{BB962C8B-B14F-4D97-AF65-F5344CB8AC3E}">
        <p14:creationId xmlns:p14="http://schemas.microsoft.com/office/powerpoint/2010/main" val="2886813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1FF9E-4D9B-D9C3-456C-A4A6FD806C7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D57C1CA-F1DE-E7B1-49D4-C1ABFDF7EF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2D16DACB-EE0B-5FD9-DD2C-BAEB6BA900F2}"/>
              </a:ext>
            </a:extLst>
          </p:cNvPr>
          <p:cNvSpPr>
            <a:spLocks noGrp="1"/>
          </p:cNvSpPr>
          <p:nvPr>
            <p:ph type="dt" sz="half" idx="10"/>
          </p:nvPr>
        </p:nvSpPr>
        <p:spPr/>
        <p:txBody>
          <a:bodyPr/>
          <a:lstStyle/>
          <a:p>
            <a:fld id="{FD4B3D51-A33B-144A-9711-DFE08029D4F4}" type="datetime1">
              <a:rPr lang="en-GB" smtClean="0"/>
              <a:t>13/05/2025</a:t>
            </a:fld>
            <a:endParaRPr lang="en-GB"/>
          </a:p>
        </p:txBody>
      </p:sp>
      <p:sp>
        <p:nvSpPr>
          <p:cNvPr id="5" name="Footer Placeholder 4">
            <a:extLst>
              <a:ext uri="{FF2B5EF4-FFF2-40B4-BE49-F238E27FC236}">
                <a16:creationId xmlns:a16="http://schemas.microsoft.com/office/drawing/2014/main" id="{47764772-E747-BC56-B701-076BBE56823D}"/>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9692B341-5AAA-7364-6B0B-01FDDDB9A8F2}"/>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671852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8EEDA-7791-21FF-23EC-474CB7EA3AF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175B67F-A3D4-C73A-0628-66D43EDF650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BEEE7FC-5817-E5B1-FDF0-E7C25CA3CC25}"/>
              </a:ext>
            </a:extLst>
          </p:cNvPr>
          <p:cNvSpPr>
            <a:spLocks noGrp="1"/>
          </p:cNvSpPr>
          <p:nvPr>
            <p:ph type="dt" sz="half" idx="10"/>
          </p:nvPr>
        </p:nvSpPr>
        <p:spPr/>
        <p:txBody>
          <a:bodyPr/>
          <a:lstStyle/>
          <a:p>
            <a:fld id="{FF57BBD3-EFF3-914F-88A4-01BB1C57F9B3}" type="datetime1">
              <a:rPr lang="en-GB" smtClean="0"/>
              <a:t>13/05/2025</a:t>
            </a:fld>
            <a:endParaRPr lang="en-GB"/>
          </a:p>
        </p:txBody>
      </p:sp>
      <p:sp>
        <p:nvSpPr>
          <p:cNvPr id="5" name="Footer Placeholder 4">
            <a:extLst>
              <a:ext uri="{FF2B5EF4-FFF2-40B4-BE49-F238E27FC236}">
                <a16:creationId xmlns:a16="http://schemas.microsoft.com/office/drawing/2014/main" id="{66CA2CD3-1199-8FA8-1FE0-95B8157FD7B6}"/>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A042119C-2738-D886-9AB4-425A47FE50A5}"/>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85585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317D70-617E-A98F-112F-8DBA9607644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84DDC6A-F41B-011F-83FD-C753AAAA0E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0430B69-EE8E-84AE-A750-02ED1048358D}"/>
              </a:ext>
            </a:extLst>
          </p:cNvPr>
          <p:cNvSpPr>
            <a:spLocks noGrp="1"/>
          </p:cNvSpPr>
          <p:nvPr>
            <p:ph type="dt" sz="half" idx="10"/>
          </p:nvPr>
        </p:nvSpPr>
        <p:spPr/>
        <p:txBody>
          <a:bodyPr/>
          <a:lstStyle/>
          <a:p>
            <a:fld id="{5746D583-F4F9-D045-944D-09F6DF54E28A}" type="datetime1">
              <a:rPr lang="en-GB" smtClean="0"/>
              <a:t>13/05/2025</a:t>
            </a:fld>
            <a:endParaRPr lang="en-GB"/>
          </a:p>
        </p:txBody>
      </p:sp>
      <p:sp>
        <p:nvSpPr>
          <p:cNvPr id="5" name="Footer Placeholder 4">
            <a:extLst>
              <a:ext uri="{FF2B5EF4-FFF2-40B4-BE49-F238E27FC236}">
                <a16:creationId xmlns:a16="http://schemas.microsoft.com/office/drawing/2014/main" id="{AB1B447A-880F-8036-E9C4-03871C241733}"/>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3E154CD0-AEEA-1C64-9206-ABB6DEDE8FD0}"/>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37505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ADADA-1E98-64BC-7115-223639AF959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F82703D-346B-863D-1220-3720C13480A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5E96505-564D-206B-4392-E02749583391}"/>
              </a:ext>
            </a:extLst>
          </p:cNvPr>
          <p:cNvSpPr>
            <a:spLocks noGrp="1"/>
          </p:cNvSpPr>
          <p:nvPr>
            <p:ph type="dt" sz="half" idx="10"/>
          </p:nvPr>
        </p:nvSpPr>
        <p:spPr/>
        <p:txBody>
          <a:bodyPr/>
          <a:lstStyle/>
          <a:p>
            <a:fld id="{40ECCDC8-D326-234E-A196-D63B300831B2}" type="datetime1">
              <a:rPr lang="en-GB" smtClean="0"/>
              <a:t>13/05/2025</a:t>
            </a:fld>
            <a:endParaRPr lang="en-GB"/>
          </a:p>
        </p:txBody>
      </p:sp>
      <p:sp>
        <p:nvSpPr>
          <p:cNvPr id="5" name="Footer Placeholder 4">
            <a:extLst>
              <a:ext uri="{FF2B5EF4-FFF2-40B4-BE49-F238E27FC236}">
                <a16:creationId xmlns:a16="http://schemas.microsoft.com/office/drawing/2014/main" id="{0D2B8F21-B3E9-081E-3186-173CE9C837EA}"/>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832935F9-4FB4-4171-C182-070D2CA3AECB}"/>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118684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1E77-A52B-F180-8C4E-35339930E30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5A0E7219-12A5-4CEA-D326-5BF51B2254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4033C26-49DE-3B5A-7CA3-E488C0FCF2EB}"/>
              </a:ext>
            </a:extLst>
          </p:cNvPr>
          <p:cNvSpPr>
            <a:spLocks noGrp="1"/>
          </p:cNvSpPr>
          <p:nvPr>
            <p:ph type="dt" sz="half" idx="10"/>
          </p:nvPr>
        </p:nvSpPr>
        <p:spPr/>
        <p:txBody>
          <a:bodyPr/>
          <a:lstStyle/>
          <a:p>
            <a:fld id="{DC8835B8-317C-984B-9C9D-DB5CA2E6F680}" type="datetime1">
              <a:rPr lang="en-GB" smtClean="0"/>
              <a:t>13/05/2025</a:t>
            </a:fld>
            <a:endParaRPr lang="en-GB"/>
          </a:p>
        </p:txBody>
      </p:sp>
      <p:sp>
        <p:nvSpPr>
          <p:cNvPr id="5" name="Footer Placeholder 4">
            <a:extLst>
              <a:ext uri="{FF2B5EF4-FFF2-40B4-BE49-F238E27FC236}">
                <a16:creationId xmlns:a16="http://schemas.microsoft.com/office/drawing/2014/main" id="{3B4CAFD4-35D4-0B81-874D-F34B388235DD}"/>
              </a:ext>
            </a:extLst>
          </p:cNvPr>
          <p:cNvSpPr>
            <a:spLocks noGrp="1"/>
          </p:cNvSpPr>
          <p:nvPr>
            <p:ph type="ftr" sz="quarter" idx="11"/>
          </p:nvPr>
        </p:nvSpPr>
        <p:spPr/>
        <p:txBody>
          <a:body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089A7793-DBE3-FD3E-AA56-6AC6D169C738}"/>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124693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AAEA-BD06-3C6E-21C9-892C19AEDDB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DB714394-C133-22B2-C1C2-567E82D37BB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413D23E-6489-6F60-DF68-B08A83085F0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75D8B14-C790-EB99-0EAC-3493EB6607DD}"/>
              </a:ext>
            </a:extLst>
          </p:cNvPr>
          <p:cNvSpPr>
            <a:spLocks noGrp="1"/>
          </p:cNvSpPr>
          <p:nvPr>
            <p:ph type="dt" sz="half" idx="10"/>
          </p:nvPr>
        </p:nvSpPr>
        <p:spPr/>
        <p:txBody>
          <a:bodyPr/>
          <a:lstStyle/>
          <a:p>
            <a:fld id="{64321136-8974-FF43-A254-9467C7532487}" type="datetime1">
              <a:rPr lang="en-GB" smtClean="0"/>
              <a:t>13/05/2025</a:t>
            </a:fld>
            <a:endParaRPr lang="en-GB"/>
          </a:p>
        </p:txBody>
      </p:sp>
      <p:sp>
        <p:nvSpPr>
          <p:cNvPr id="6" name="Footer Placeholder 5">
            <a:extLst>
              <a:ext uri="{FF2B5EF4-FFF2-40B4-BE49-F238E27FC236}">
                <a16:creationId xmlns:a16="http://schemas.microsoft.com/office/drawing/2014/main" id="{8862F04B-BBC9-53B1-8A97-872707F3FF7B}"/>
              </a:ext>
            </a:extLst>
          </p:cNvPr>
          <p:cNvSpPr>
            <a:spLocks noGrp="1"/>
          </p:cNvSpPr>
          <p:nvPr>
            <p:ph type="ftr" sz="quarter" idx="11"/>
          </p:nvPr>
        </p:nvSpPr>
        <p:spPr/>
        <p:txBody>
          <a:bodyPr/>
          <a:lstStyle/>
          <a:p>
            <a:r>
              <a:rPr lang="en-GB"/>
              <a:t>Measuring intention and emotional involvement in jazz music - Anna Jordanous</a:t>
            </a:r>
          </a:p>
        </p:txBody>
      </p:sp>
      <p:sp>
        <p:nvSpPr>
          <p:cNvPr id="7" name="Slide Number Placeholder 6">
            <a:extLst>
              <a:ext uri="{FF2B5EF4-FFF2-40B4-BE49-F238E27FC236}">
                <a16:creationId xmlns:a16="http://schemas.microsoft.com/office/drawing/2014/main" id="{87C2F2A9-B430-C3CA-5305-E674FC635FBD}"/>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155454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25F5-0AB3-2CBA-FF26-61162816B7A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EBE3A7E-B964-2BDE-2747-1B04500064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7EBCB5-47EE-23D9-FBEA-6EE23992770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CC2E0223-D8F7-05C3-A383-7BFA81B5B6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DD1BA0-6702-0E17-E370-FCA10A38453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719E91DB-E7F0-F467-B464-C73BCF2308AC}"/>
              </a:ext>
            </a:extLst>
          </p:cNvPr>
          <p:cNvSpPr>
            <a:spLocks noGrp="1"/>
          </p:cNvSpPr>
          <p:nvPr>
            <p:ph type="dt" sz="half" idx="10"/>
          </p:nvPr>
        </p:nvSpPr>
        <p:spPr/>
        <p:txBody>
          <a:bodyPr/>
          <a:lstStyle/>
          <a:p>
            <a:fld id="{DEF9B78E-F495-C249-8DBF-2C4CB9108657}" type="datetime1">
              <a:rPr lang="en-GB" smtClean="0"/>
              <a:t>13/05/2025</a:t>
            </a:fld>
            <a:endParaRPr lang="en-GB"/>
          </a:p>
        </p:txBody>
      </p:sp>
      <p:sp>
        <p:nvSpPr>
          <p:cNvPr id="8" name="Footer Placeholder 7">
            <a:extLst>
              <a:ext uri="{FF2B5EF4-FFF2-40B4-BE49-F238E27FC236}">
                <a16:creationId xmlns:a16="http://schemas.microsoft.com/office/drawing/2014/main" id="{04659807-1FF3-9BA1-ADD8-7DA46D1FF68D}"/>
              </a:ext>
            </a:extLst>
          </p:cNvPr>
          <p:cNvSpPr>
            <a:spLocks noGrp="1"/>
          </p:cNvSpPr>
          <p:nvPr>
            <p:ph type="ftr" sz="quarter" idx="11"/>
          </p:nvPr>
        </p:nvSpPr>
        <p:spPr/>
        <p:txBody>
          <a:bodyPr/>
          <a:lstStyle/>
          <a:p>
            <a:r>
              <a:rPr lang="en-GB"/>
              <a:t>Measuring intention and emotional involvement in jazz music - Anna Jordanous</a:t>
            </a:r>
          </a:p>
        </p:txBody>
      </p:sp>
      <p:sp>
        <p:nvSpPr>
          <p:cNvPr id="9" name="Slide Number Placeholder 8">
            <a:extLst>
              <a:ext uri="{FF2B5EF4-FFF2-40B4-BE49-F238E27FC236}">
                <a16:creationId xmlns:a16="http://schemas.microsoft.com/office/drawing/2014/main" id="{A6D1AB51-B919-D92F-FFB5-017C0949879E}"/>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537168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22AF-50B6-8D11-85D5-1795317B20AC}"/>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87E2CFA-E755-9598-6F0D-5B5548C794E3}"/>
              </a:ext>
            </a:extLst>
          </p:cNvPr>
          <p:cNvSpPr>
            <a:spLocks noGrp="1"/>
          </p:cNvSpPr>
          <p:nvPr>
            <p:ph type="dt" sz="half" idx="10"/>
          </p:nvPr>
        </p:nvSpPr>
        <p:spPr/>
        <p:txBody>
          <a:bodyPr/>
          <a:lstStyle/>
          <a:p>
            <a:fld id="{210E8804-082E-A241-8721-21A6E6943726}" type="datetime1">
              <a:rPr lang="en-GB" smtClean="0"/>
              <a:t>13/05/2025</a:t>
            </a:fld>
            <a:endParaRPr lang="en-GB"/>
          </a:p>
        </p:txBody>
      </p:sp>
      <p:sp>
        <p:nvSpPr>
          <p:cNvPr id="4" name="Footer Placeholder 3">
            <a:extLst>
              <a:ext uri="{FF2B5EF4-FFF2-40B4-BE49-F238E27FC236}">
                <a16:creationId xmlns:a16="http://schemas.microsoft.com/office/drawing/2014/main" id="{0B26D803-6625-9A83-FD1F-3D8CC3AB92EF}"/>
              </a:ext>
            </a:extLst>
          </p:cNvPr>
          <p:cNvSpPr>
            <a:spLocks noGrp="1"/>
          </p:cNvSpPr>
          <p:nvPr>
            <p:ph type="ftr" sz="quarter" idx="11"/>
          </p:nvPr>
        </p:nvSpPr>
        <p:spPr/>
        <p:txBody>
          <a:bodyPr/>
          <a:lstStyle/>
          <a:p>
            <a:r>
              <a:rPr lang="en-GB"/>
              <a:t>Measuring intention and emotional involvement in jazz music - Anna Jordanous</a:t>
            </a:r>
          </a:p>
        </p:txBody>
      </p:sp>
      <p:sp>
        <p:nvSpPr>
          <p:cNvPr id="5" name="Slide Number Placeholder 4">
            <a:extLst>
              <a:ext uri="{FF2B5EF4-FFF2-40B4-BE49-F238E27FC236}">
                <a16:creationId xmlns:a16="http://schemas.microsoft.com/office/drawing/2014/main" id="{91AC18A3-3C4C-0DED-500F-AD977D09C31E}"/>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153697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A4F074-AC12-CF84-92D7-3EE3066F49B3}"/>
              </a:ext>
            </a:extLst>
          </p:cNvPr>
          <p:cNvSpPr>
            <a:spLocks noGrp="1"/>
          </p:cNvSpPr>
          <p:nvPr>
            <p:ph type="dt" sz="half" idx="10"/>
          </p:nvPr>
        </p:nvSpPr>
        <p:spPr/>
        <p:txBody>
          <a:bodyPr/>
          <a:lstStyle/>
          <a:p>
            <a:fld id="{3927A786-2496-964F-9BD3-09CD40D906F0}" type="datetime1">
              <a:rPr lang="en-GB" smtClean="0"/>
              <a:t>13/05/2025</a:t>
            </a:fld>
            <a:endParaRPr lang="en-GB"/>
          </a:p>
        </p:txBody>
      </p:sp>
      <p:sp>
        <p:nvSpPr>
          <p:cNvPr id="3" name="Footer Placeholder 2">
            <a:extLst>
              <a:ext uri="{FF2B5EF4-FFF2-40B4-BE49-F238E27FC236}">
                <a16:creationId xmlns:a16="http://schemas.microsoft.com/office/drawing/2014/main" id="{496B870A-8232-54B5-D8AB-C50436DF712F}"/>
              </a:ext>
            </a:extLst>
          </p:cNvPr>
          <p:cNvSpPr>
            <a:spLocks noGrp="1"/>
          </p:cNvSpPr>
          <p:nvPr>
            <p:ph type="ftr" sz="quarter" idx="11"/>
          </p:nvPr>
        </p:nvSpPr>
        <p:spPr/>
        <p:txBody>
          <a:bodyPr/>
          <a:lstStyle/>
          <a:p>
            <a:r>
              <a:rPr lang="en-GB"/>
              <a:t>Measuring intention and emotional involvement in jazz music - Anna Jordanous</a:t>
            </a:r>
          </a:p>
        </p:txBody>
      </p:sp>
      <p:sp>
        <p:nvSpPr>
          <p:cNvPr id="4" name="Slide Number Placeholder 3">
            <a:extLst>
              <a:ext uri="{FF2B5EF4-FFF2-40B4-BE49-F238E27FC236}">
                <a16:creationId xmlns:a16="http://schemas.microsoft.com/office/drawing/2014/main" id="{DAEADD24-AAA2-092E-44C0-513D56DC9320}"/>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273736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2BF86-AEE1-F4CC-22BC-6E3002775CF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C0076A1E-0FBB-9AE9-298E-CE2503651A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BC0256F-815F-BAF7-9C5C-D82CCE127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EA7E14-00B4-7A1C-77B5-DE5464337B8F}"/>
              </a:ext>
            </a:extLst>
          </p:cNvPr>
          <p:cNvSpPr>
            <a:spLocks noGrp="1"/>
          </p:cNvSpPr>
          <p:nvPr>
            <p:ph type="dt" sz="half" idx="10"/>
          </p:nvPr>
        </p:nvSpPr>
        <p:spPr/>
        <p:txBody>
          <a:bodyPr/>
          <a:lstStyle/>
          <a:p>
            <a:fld id="{2C2899A1-8A5E-854E-84A2-98C99500196C}" type="datetime1">
              <a:rPr lang="en-GB" smtClean="0"/>
              <a:t>13/05/2025</a:t>
            </a:fld>
            <a:endParaRPr lang="en-GB"/>
          </a:p>
        </p:txBody>
      </p:sp>
      <p:sp>
        <p:nvSpPr>
          <p:cNvPr id="6" name="Footer Placeholder 5">
            <a:extLst>
              <a:ext uri="{FF2B5EF4-FFF2-40B4-BE49-F238E27FC236}">
                <a16:creationId xmlns:a16="http://schemas.microsoft.com/office/drawing/2014/main" id="{39E28DB4-322F-A9D0-45DF-1A7875BC8D12}"/>
              </a:ext>
            </a:extLst>
          </p:cNvPr>
          <p:cNvSpPr>
            <a:spLocks noGrp="1"/>
          </p:cNvSpPr>
          <p:nvPr>
            <p:ph type="ftr" sz="quarter" idx="11"/>
          </p:nvPr>
        </p:nvSpPr>
        <p:spPr/>
        <p:txBody>
          <a:bodyPr/>
          <a:lstStyle/>
          <a:p>
            <a:r>
              <a:rPr lang="en-GB"/>
              <a:t>Measuring intention and emotional involvement in jazz music - Anna Jordanous</a:t>
            </a:r>
          </a:p>
        </p:txBody>
      </p:sp>
      <p:sp>
        <p:nvSpPr>
          <p:cNvPr id="7" name="Slide Number Placeholder 6">
            <a:extLst>
              <a:ext uri="{FF2B5EF4-FFF2-40B4-BE49-F238E27FC236}">
                <a16:creationId xmlns:a16="http://schemas.microsoft.com/office/drawing/2014/main" id="{5CED4D9E-CC50-E3C2-457A-6B9163394CCA}"/>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78527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274FC-1793-E555-C0CB-915C8B8B2D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FACAE9C-AA0A-F020-B105-74D5E6104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a:extLst>
              <a:ext uri="{FF2B5EF4-FFF2-40B4-BE49-F238E27FC236}">
                <a16:creationId xmlns:a16="http://schemas.microsoft.com/office/drawing/2014/main" id="{0C487F56-CC7D-90FC-90A9-840D9FB65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7DD2DC3-8E38-9DBC-157A-B13B1A941EEB}"/>
              </a:ext>
            </a:extLst>
          </p:cNvPr>
          <p:cNvSpPr>
            <a:spLocks noGrp="1"/>
          </p:cNvSpPr>
          <p:nvPr>
            <p:ph type="dt" sz="half" idx="10"/>
          </p:nvPr>
        </p:nvSpPr>
        <p:spPr/>
        <p:txBody>
          <a:bodyPr/>
          <a:lstStyle/>
          <a:p>
            <a:fld id="{F0FCF5B7-95F2-F048-A037-B41FAEA57C90}" type="datetime1">
              <a:rPr lang="en-GB" smtClean="0"/>
              <a:t>13/05/2025</a:t>
            </a:fld>
            <a:endParaRPr lang="en-GB"/>
          </a:p>
        </p:txBody>
      </p:sp>
      <p:sp>
        <p:nvSpPr>
          <p:cNvPr id="6" name="Footer Placeholder 5">
            <a:extLst>
              <a:ext uri="{FF2B5EF4-FFF2-40B4-BE49-F238E27FC236}">
                <a16:creationId xmlns:a16="http://schemas.microsoft.com/office/drawing/2014/main" id="{6CB84BAC-5334-48EF-7BED-3099BC775480}"/>
              </a:ext>
            </a:extLst>
          </p:cNvPr>
          <p:cNvSpPr>
            <a:spLocks noGrp="1"/>
          </p:cNvSpPr>
          <p:nvPr>
            <p:ph type="ftr" sz="quarter" idx="11"/>
          </p:nvPr>
        </p:nvSpPr>
        <p:spPr/>
        <p:txBody>
          <a:bodyPr/>
          <a:lstStyle/>
          <a:p>
            <a:r>
              <a:rPr lang="en-GB"/>
              <a:t>Measuring intention and emotional involvement in jazz music - Anna Jordanous</a:t>
            </a:r>
          </a:p>
        </p:txBody>
      </p:sp>
      <p:sp>
        <p:nvSpPr>
          <p:cNvPr id="7" name="Slide Number Placeholder 6">
            <a:extLst>
              <a:ext uri="{FF2B5EF4-FFF2-40B4-BE49-F238E27FC236}">
                <a16:creationId xmlns:a16="http://schemas.microsoft.com/office/drawing/2014/main" id="{2814DE9B-6412-34F3-AF70-FA0C21D0A376}"/>
              </a:ext>
            </a:extLst>
          </p:cNvPr>
          <p:cNvSpPr>
            <a:spLocks noGrp="1"/>
          </p:cNvSpPr>
          <p:nvPr>
            <p:ph type="sldNum" sz="quarter" idx="12"/>
          </p:nvPr>
        </p:nvSpPr>
        <p:spPr/>
        <p:txBody>
          <a:bodyPr/>
          <a:lstStyle/>
          <a:p>
            <a:fld id="{9EFB4E8C-F729-5C4A-8836-F59E4F66B94E}" type="slidenum">
              <a:rPr lang="en-GB" smtClean="0"/>
              <a:t>‹#›</a:t>
            </a:fld>
            <a:endParaRPr lang="en-GB"/>
          </a:p>
        </p:txBody>
      </p:sp>
    </p:spTree>
    <p:extLst>
      <p:ext uri="{BB962C8B-B14F-4D97-AF65-F5344CB8AC3E}">
        <p14:creationId xmlns:p14="http://schemas.microsoft.com/office/powerpoint/2010/main" val="3200153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02C7C-BFA9-B55F-236E-F5CF7D8D29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DE3E872-F286-3E47-CDCC-9BBB18859A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6EE0EFF-CDFE-8278-F567-D890B243F0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D18668C-D2AF-444E-BDD9-144771C903D3}" type="datetime1">
              <a:rPr lang="en-GB" smtClean="0"/>
              <a:t>13/05/2025</a:t>
            </a:fld>
            <a:endParaRPr lang="en-GB"/>
          </a:p>
        </p:txBody>
      </p:sp>
      <p:sp>
        <p:nvSpPr>
          <p:cNvPr id="5" name="Footer Placeholder 4">
            <a:extLst>
              <a:ext uri="{FF2B5EF4-FFF2-40B4-BE49-F238E27FC236}">
                <a16:creationId xmlns:a16="http://schemas.microsoft.com/office/drawing/2014/main" id="{BCE449B2-DEF9-DE09-6E2C-6316CF17A1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a:t>Measuring intention and emotional involvement in jazz music - Anna Jordanous</a:t>
            </a:r>
          </a:p>
        </p:txBody>
      </p:sp>
      <p:sp>
        <p:nvSpPr>
          <p:cNvPr id="6" name="Slide Number Placeholder 5">
            <a:extLst>
              <a:ext uri="{FF2B5EF4-FFF2-40B4-BE49-F238E27FC236}">
                <a16:creationId xmlns:a16="http://schemas.microsoft.com/office/drawing/2014/main" id="{FD72E7A1-6E36-868E-FF5E-55407B36F6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FB4E8C-F729-5C4A-8836-F59E4F66B94E}" type="slidenum">
              <a:rPr lang="en-GB" smtClean="0"/>
              <a:t>‹#›</a:t>
            </a:fld>
            <a:endParaRPr lang="en-GB"/>
          </a:p>
        </p:txBody>
      </p:sp>
    </p:spTree>
    <p:extLst>
      <p:ext uri="{BB962C8B-B14F-4D97-AF65-F5344CB8AC3E}">
        <p14:creationId xmlns:p14="http://schemas.microsoft.com/office/powerpoint/2010/main" val="604647882"/>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osf.io/6jm8x" TargetMode="External"/><Relationship Id="rId3" Type="http://schemas.openxmlformats.org/officeDocument/2006/relationships/hyperlink" Target="https://github.com/jblsmith/ma-thesis" TargetMode="External"/><Relationship Id="rId7" Type="http://schemas.openxmlformats.org/officeDocument/2006/relationships/hyperlink" Target="https://dig-that-lick.eecs.qmul.ac.uk/index.html" TargetMode="External"/><Relationship Id="rId2" Type="http://schemas.openxmlformats.org/officeDocument/2006/relationships/hyperlink" Target="https://dave-foster.github.io/filosax/" TargetMode="External"/><Relationship Id="rId1" Type="http://schemas.openxmlformats.org/officeDocument/2006/relationships/slideLayout" Target="../slideLayouts/slideLayout2.xml"/><Relationship Id="rId6" Type="http://schemas.openxmlformats.org/officeDocument/2006/relationships/hyperlink" Target="https://reshare.ukdataservice.ac.uk/854781/" TargetMode="External"/><Relationship Id="rId5" Type="http://schemas.openxmlformats.org/officeDocument/2006/relationships/hyperlink" Target="https://jazzomat.hfm-weimar.de/dbformat/dboverview.html" TargetMode="External"/><Relationship Id="rId4" Type="http://schemas.openxmlformats.org/officeDocument/2006/relationships/hyperlink" Target="http://staff.aist.go.jp/m.goto/RWC-MD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26BF-D30C-6922-05F4-093E4F795A32}"/>
              </a:ext>
            </a:extLst>
          </p:cNvPr>
          <p:cNvSpPr>
            <a:spLocks noGrp="1"/>
          </p:cNvSpPr>
          <p:nvPr>
            <p:ph type="title"/>
          </p:nvPr>
        </p:nvSpPr>
        <p:spPr>
          <a:xfrm>
            <a:off x="838200" y="365125"/>
            <a:ext cx="5257800" cy="4351338"/>
          </a:xfrm>
        </p:spPr>
        <p:txBody>
          <a:bodyPr anchor="ctr">
            <a:normAutofit/>
          </a:bodyPr>
          <a:lstStyle/>
          <a:p>
            <a:r>
              <a:rPr lang="en-GB" b="0" i="0" noProof="0" dirty="0">
                <a:effectLst/>
              </a:rPr>
              <a:t>Measuring intention and emotional involvement in jazz music</a:t>
            </a:r>
            <a:endParaRPr lang="en-GB" noProof="0" dirty="0"/>
          </a:p>
        </p:txBody>
      </p:sp>
      <p:sp>
        <p:nvSpPr>
          <p:cNvPr id="3" name="Subtitle 2">
            <a:extLst>
              <a:ext uri="{FF2B5EF4-FFF2-40B4-BE49-F238E27FC236}">
                <a16:creationId xmlns:a16="http://schemas.microsoft.com/office/drawing/2014/main" id="{168D21A9-5026-A437-67CC-10E107B0BCB9}"/>
              </a:ext>
            </a:extLst>
          </p:cNvPr>
          <p:cNvSpPr>
            <a:spLocks noGrp="1"/>
          </p:cNvSpPr>
          <p:nvPr>
            <p:ph sz="half" idx="1"/>
          </p:nvPr>
        </p:nvSpPr>
        <p:spPr>
          <a:xfrm>
            <a:off x="838200" y="4716463"/>
            <a:ext cx="5181600" cy="1460500"/>
          </a:xfrm>
        </p:spPr>
        <p:txBody>
          <a:bodyPr>
            <a:normAutofit/>
          </a:bodyPr>
          <a:lstStyle/>
          <a:p>
            <a:pPr marL="0" indent="0">
              <a:buNone/>
            </a:pPr>
            <a:r>
              <a:rPr lang="en-GB" noProof="0" dirty="0"/>
              <a:t>Anna Jordanous</a:t>
            </a:r>
          </a:p>
        </p:txBody>
      </p:sp>
      <p:pic>
        <p:nvPicPr>
          <p:cNvPr id="6" name="Content Placeholder 5">
            <a:extLst>
              <a:ext uri="{FF2B5EF4-FFF2-40B4-BE49-F238E27FC236}">
                <a16:creationId xmlns:a16="http://schemas.microsoft.com/office/drawing/2014/main" id="{72096C35-FFFB-0C44-9654-AADDF41F284B}"/>
              </a:ext>
            </a:extLst>
          </p:cNvPr>
          <p:cNvPicPr>
            <a:picLocks noGrp="1" noChangeAspect="1"/>
          </p:cNvPicPr>
          <p:nvPr>
            <p:ph sz="half" idx="2"/>
          </p:nvPr>
        </p:nvPicPr>
        <p:blipFill>
          <a:blip r:embed="rId3"/>
          <a:stretch>
            <a:fillRect/>
          </a:stretch>
        </p:blipFill>
        <p:spPr>
          <a:xfrm>
            <a:off x="7022465" y="440757"/>
            <a:ext cx="4588964" cy="5736206"/>
          </a:xfrm>
          <a:prstGeom prst="rect">
            <a:avLst/>
          </a:prstGeom>
          <a:noFill/>
        </p:spPr>
      </p:pic>
      <p:sp>
        <p:nvSpPr>
          <p:cNvPr id="4" name="Footer Placeholder 3">
            <a:extLst>
              <a:ext uri="{FF2B5EF4-FFF2-40B4-BE49-F238E27FC236}">
                <a16:creationId xmlns:a16="http://schemas.microsoft.com/office/drawing/2014/main" id="{BB2DE168-E6F8-FB6A-2C7D-578DBD53831F}"/>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3735024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C54B9-1FD0-0747-53A2-F5B0F5529A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AD196-86DA-A283-24E9-53B7079CE747}"/>
              </a:ext>
            </a:extLst>
          </p:cNvPr>
          <p:cNvSpPr>
            <a:spLocks noGrp="1"/>
          </p:cNvSpPr>
          <p:nvPr>
            <p:ph type="title"/>
          </p:nvPr>
        </p:nvSpPr>
        <p:spPr/>
        <p:txBody>
          <a:bodyPr/>
          <a:lstStyle/>
          <a:p>
            <a:r>
              <a:rPr lang="en-GB" noProof="0" dirty="0"/>
              <a:t>What do I need?</a:t>
            </a:r>
          </a:p>
        </p:txBody>
      </p:sp>
      <p:sp>
        <p:nvSpPr>
          <p:cNvPr id="3" name="Content Placeholder 2">
            <a:extLst>
              <a:ext uri="{FF2B5EF4-FFF2-40B4-BE49-F238E27FC236}">
                <a16:creationId xmlns:a16="http://schemas.microsoft.com/office/drawing/2014/main" id="{15B9F52F-EC55-DB85-AEDE-6AAC889DF274}"/>
              </a:ext>
            </a:extLst>
          </p:cNvPr>
          <p:cNvSpPr>
            <a:spLocks noGrp="1"/>
          </p:cNvSpPr>
          <p:nvPr>
            <p:ph idx="1"/>
          </p:nvPr>
        </p:nvSpPr>
        <p:spPr>
          <a:xfrm>
            <a:off x="208345" y="1435261"/>
            <a:ext cx="11829326" cy="4741702"/>
          </a:xfrm>
        </p:spPr>
        <p:txBody>
          <a:bodyPr>
            <a:noAutofit/>
          </a:bodyPr>
          <a:lstStyle/>
          <a:p>
            <a:pPr marL="0" indent="0">
              <a:buNone/>
            </a:pPr>
            <a:r>
              <a:rPr lang="en-GB" sz="2400" noProof="0" dirty="0"/>
              <a:t>• data ranking most creative improvisations</a:t>
            </a:r>
            <a:br>
              <a:rPr lang="en-GB" sz="2400" noProof="0" dirty="0"/>
            </a:br>
            <a:r>
              <a:rPr lang="en-GB" sz="2400" noProof="0" dirty="0"/>
              <a:t>• data for multiple improvisations</a:t>
            </a:r>
            <a:br>
              <a:rPr lang="en-GB" sz="2400" noProof="0" dirty="0"/>
            </a:br>
            <a:r>
              <a:rPr lang="en-GB" sz="2400" noProof="0" dirty="0"/>
              <a:t>• ml model </a:t>
            </a:r>
            <a:r>
              <a:rPr lang="en-GB" sz="2400" noProof="0" dirty="0" err="1"/>
              <a:t>eg</a:t>
            </a:r>
            <a:r>
              <a:rPr lang="en-GB" sz="2400" noProof="0" dirty="0"/>
              <a:t> transformer trained on valence/arousal (</a:t>
            </a:r>
            <a:r>
              <a:rPr lang="en-GB" sz="2400" noProof="0" dirty="0" err="1"/>
              <a:t>soleymani</a:t>
            </a:r>
            <a:r>
              <a:rPr lang="en-GB" sz="2400" noProof="0" dirty="0"/>
              <a:t> et al?) - </a:t>
            </a:r>
            <a:r>
              <a:rPr lang="en-GB" sz="2400" noProof="0" dirty="0" err="1"/>
              <a:t>benetos</a:t>
            </a:r>
            <a:r>
              <a:rPr lang="en-GB" sz="2400" noProof="0" dirty="0"/>
              <a:t> et al 2021? Assumption that git repo using </a:t>
            </a:r>
            <a:r>
              <a:rPr lang="en-GB" sz="2400" noProof="0" dirty="0" err="1"/>
              <a:t>Spotipy</a:t>
            </a:r>
            <a:r>
              <a:rPr lang="en-GB" sz="2400" noProof="0" dirty="0"/>
              <a:t> won't work any more</a:t>
            </a:r>
            <a:br>
              <a:rPr lang="en-GB" sz="2400" noProof="0" dirty="0"/>
            </a:br>
            <a:r>
              <a:rPr lang="en-GB" sz="2400" noProof="0" dirty="0"/>
              <a:t>• library to calculate J&amp;L features - </a:t>
            </a:r>
            <a:r>
              <a:rPr lang="en-GB" sz="2400" noProof="0" dirty="0" err="1"/>
              <a:t>librosa</a:t>
            </a:r>
            <a:r>
              <a:rPr lang="en-GB" sz="2400" noProof="0" dirty="0"/>
              <a:t>? Super collider?</a:t>
            </a:r>
            <a:br>
              <a:rPr lang="en-GB" sz="2400" noProof="0" dirty="0"/>
            </a:br>
            <a:r>
              <a:rPr lang="en-GB" sz="2400" noProof="0" dirty="0"/>
              <a:t>• do I want to get human input for validation? Or is the ranking enough?</a:t>
            </a:r>
            <a:br>
              <a:rPr lang="en-GB" sz="2400" noProof="0" dirty="0"/>
            </a:br>
            <a:r>
              <a:rPr lang="en-GB" sz="2400" noProof="0" dirty="0"/>
              <a:t>• Data on popularity of artists in dataset (</a:t>
            </a:r>
            <a:r>
              <a:rPr lang="en-GB" sz="2400" noProof="0" dirty="0" err="1"/>
              <a:t>spotipy</a:t>
            </a:r>
            <a:r>
              <a:rPr lang="en-GB" sz="2400" noProof="0" dirty="0"/>
              <a:t>?)</a:t>
            </a:r>
            <a:br>
              <a:rPr lang="en-GB" sz="2400" noProof="0" dirty="0"/>
            </a:br>
            <a:r>
              <a:rPr lang="en-GB" sz="2400" noProof="0" dirty="0"/>
              <a:t>• Literature survey on MER music emotion recognition, especially anything looking at creativity- MAY INFLUENCE METHOD</a:t>
            </a:r>
            <a:br>
              <a:rPr lang="en-GB" sz="2400" noProof="0" dirty="0"/>
            </a:br>
            <a:r>
              <a:rPr lang="en-GB" sz="2400" noProof="0" dirty="0"/>
              <a:t>• Stats method to analyse results across songs</a:t>
            </a:r>
            <a:br>
              <a:rPr lang="en-GB" sz="2400" noProof="0" dirty="0"/>
            </a:br>
            <a:r>
              <a:rPr lang="en-GB" sz="2400" noProof="0" dirty="0"/>
              <a:t>• organising data into sets for analysis, need to cross check against data on </a:t>
            </a:r>
            <a:r>
              <a:rPr lang="en-GB" sz="2400" noProof="0" dirty="0" err="1"/>
              <a:t>popularity+year</a:t>
            </a:r>
            <a:r>
              <a:rPr lang="en-GB" sz="2400" noProof="0" dirty="0"/>
              <a:t> as well as matching across a lead sheet</a:t>
            </a:r>
            <a:br>
              <a:rPr lang="en-GB" sz="2400" noProof="0" dirty="0"/>
            </a:br>
            <a:r>
              <a:rPr lang="en-GB" sz="2400" noProof="0" dirty="0"/>
              <a:t>• check for different songs with same name </a:t>
            </a:r>
            <a:r>
              <a:rPr lang="en-GB" sz="2400" noProof="0" dirty="0" err="1"/>
              <a:t>eg</a:t>
            </a:r>
            <a:r>
              <a:rPr lang="en-GB" sz="2400" noProof="0" dirty="0"/>
              <a:t> moaning</a:t>
            </a:r>
          </a:p>
        </p:txBody>
      </p:sp>
      <p:sp>
        <p:nvSpPr>
          <p:cNvPr id="4" name="Footer Placeholder 3">
            <a:extLst>
              <a:ext uri="{FF2B5EF4-FFF2-40B4-BE49-F238E27FC236}">
                <a16:creationId xmlns:a16="http://schemas.microsoft.com/office/drawing/2014/main" id="{E4428532-8ADA-BBBE-F8D0-58099D2169FC}"/>
              </a:ext>
            </a:extLst>
          </p:cNvPr>
          <p:cNvSpPr>
            <a:spLocks noGrp="1"/>
          </p:cNvSpPr>
          <p:nvPr>
            <p:ph type="ftr" sz="quarter" idx="11"/>
          </p:nvPr>
        </p:nvSpPr>
        <p:spPr/>
        <p:txBody>
          <a:bodyPr/>
          <a:lstStyle/>
          <a:p>
            <a:r>
              <a:rPr lang="en-GB" noProof="0" dirty="0"/>
              <a:t>Measuring intention and emotional involvement in jazz music - Anna Jordanous</a:t>
            </a:r>
          </a:p>
        </p:txBody>
      </p:sp>
    </p:spTree>
    <p:extLst>
      <p:ext uri="{BB962C8B-B14F-4D97-AF65-F5344CB8AC3E}">
        <p14:creationId xmlns:p14="http://schemas.microsoft.com/office/powerpoint/2010/main" val="2555163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E01CC-DD6C-731B-2180-8BF6C12B79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03595B-AECA-85CC-6C4B-85EEB522993B}"/>
              </a:ext>
            </a:extLst>
          </p:cNvPr>
          <p:cNvSpPr>
            <a:spLocks noGrp="1"/>
          </p:cNvSpPr>
          <p:nvPr>
            <p:ph type="title"/>
          </p:nvPr>
        </p:nvSpPr>
        <p:spPr/>
        <p:txBody>
          <a:bodyPr/>
          <a:lstStyle/>
          <a:p>
            <a:r>
              <a:rPr lang="en-GB" noProof="0" dirty="0"/>
              <a:t>Data</a:t>
            </a:r>
          </a:p>
        </p:txBody>
      </p:sp>
      <p:sp>
        <p:nvSpPr>
          <p:cNvPr id="3" name="Content Placeholder 2">
            <a:extLst>
              <a:ext uri="{FF2B5EF4-FFF2-40B4-BE49-F238E27FC236}">
                <a16:creationId xmlns:a16="http://schemas.microsoft.com/office/drawing/2014/main" id="{4CC628AE-D7A2-0441-5AD5-21FE721B1985}"/>
              </a:ext>
            </a:extLst>
          </p:cNvPr>
          <p:cNvSpPr>
            <a:spLocks noGrp="1"/>
          </p:cNvSpPr>
          <p:nvPr>
            <p:ph idx="1"/>
          </p:nvPr>
        </p:nvSpPr>
        <p:spPr>
          <a:xfrm>
            <a:off x="208345" y="1435261"/>
            <a:ext cx="11829326" cy="4741702"/>
          </a:xfrm>
        </p:spPr>
        <p:txBody>
          <a:bodyPr>
            <a:noAutofit/>
          </a:bodyPr>
          <a:lstStyle/>
          <a:p>
            <a:pPr marL="0" indent="0">
              <a:buNone/>
            </a:pPr>
            <a:r>
              <a:rPr lang="en-GB" sz="2400" noProof="0" dirty="0"/>
              <a:t>Audio:</a:t>
            </a:r>
          </a:p>
          <a:p>
            <a:pPr marL="0" indent="0">
              <a:buNone/>
            </a:pPr>
            <a:r>
              <a:rPr lang="en-GB" sz="2400" noProof="0" dirty="0"/>
              <a:t>Filosax </a:t>
            </a:r>
            <a:r>
              <a:rPr lang="en-GB" sz="2400" noProof="0" dirty="0">
                <a:hlinkClick r:id="rId2"/>
              </a:rPr>
              <a:t>https://dave-foster.github.io/filosax/</a:t>
            </a:r>
            <a:endParaRPr lang="en-GB" sz="2400" noProof="0" dirty="0">
              <a:hlinkClick r:id="rId3"/>
            </a:endParaRPr>
          </a:p>
          <a:p>
            <a:pPr marL="0" indent="0">
              <a:buNone/>
            </a:pPr>
            <a:r>
              <a:rPr lang="en-GB" sz="2400" noProof="0" dirty="0" err="1"/>
              <a:t>Jordan:Jazz</a:t>
            </a:r>
            <a:r>
              <a:rPr lang="en-GB" sz="2400" noProof="0" dirty="0"/>
              <a:t> </a:t>
            </a:r>
            <a:r>
              <a:rPr lang="en-GB" sz="2400" noProof="0" dirty="0">
                <a:hlinkClick r:id="rId3"/>
              </a:rPr>
              <a:t>https://github.com/jblsmith/ma-thesis</a:t>
            </a:r>
            <a:endParaRPr lang="en-GB" sz="2400" noProof="0" dirty="0"/>
          </a:p>
          <a:p>
            <a:pPr marL="0" indent="0">
              <a:buNone/>
            </a:pPr>
            <a:r>
              <a:rPr lang="en-GB" sz="2400" noProof="0" dirty="0"/>
              <a:t>RWC Music Database </a:t>
            </a:r>
            <a:r>
              <a:rPr lang="en-GB" sz="2400" noProof="0" dirty="0">
                <a:hlinkClick r:id="rId4"/>
              </a:rPr>
              <a:t>http://staff.aist.go.jp/m.goto/RWC-MDB/</a:t>
            </a:r>
            <a:r>
              <a:rPr lang="en-GB" sz="2400" noProof="0" dirty="0"/>
              <a:t> Jazz Music Database</a:t>
            </a:r>
          </a:p>
          <a:p>
            <a:pPr marL="0" indent="0">
              <a:buNone/>
            </a:pPr>
            <a:endParaRPr lang="en-GB" sz="2400" noProof="0" dirty="0"/>
          </a:p>
          <a:p>
            <a:pPr marL="0" indent="0">
              <a:buNone/>
            </a:pPr>
            <a:r>
              <a:rPr lang="en-GB" sz="2400" noProof="0" dirty="0"/>
              <a:t>Weimar Jazz database </a:t>
            </a:r>
            <a:r>
              <a:rPr lang="en-GB" sz="2400" noProof="0" dirty="0">
                <a:hlinkClick r:id="rId5"/>
              </a:rPr>
              <a:t>https://jazzomat.hfm-weimar.de/dbformat/dboverview.html</a:t>
            </a:r>
            <a:r>
              <a:rPr lang="en-GB" sz="2400" noProof="0" dirty="0"/>
              <a:t> </a:t>
            </a:r>
          </a:p>
          <a:p>
            <a:pPr marL="0" indent="0">
              <a:buNone/>
            </a:pPr>
            <a:r>
              <a:rPr lang="en-GB" sz="2400" dirty="0"/>
              <a:t>DTL1000 (dig that lick) </a:t>
            </a:r>
            <a:r>
              <a:rPr lang="en-GB" sz="2400" dirty="0">
                <a:hlinkClick r:id="rId6"/>
              </a:rPr>
              <a:t>https://reshare.ukdataservice.ac.uk/854781/</a:t>
            </a:r>
            <a:r>
              <a:rPr lang="en-GB" sz="2400" dirty="0"/>
              <a:t> </a:t>
            </a:r>
            <a:r>
              <a:rPr lang="en-GB" sz="2400" dirty="0">
                <a:hlinkClick r:id="rId7"/>
              </a:rPr>
              <a:t>https://dig-that-lick.eecs.qmul.ac.uk/index.html</a:t>
            </a:r>
            <a:r>
              <a:rPr lang="en-GB" sz="2400" dirty="0"/>
              <a:t> </a:t>
            </a:r>
            <a:r>
              <a:rPr lang="en-GB" sz="2400" dirty="0">
                <a:hlinkClick r:id="rId8"/>
              </a:rPr>
              <a:t>https://osf.io/6jm8x</a:t>
            </a:r>
            <a:r>
              <a:rPr lang="en-GB" sz="2400" dirty="0"/>
              <a:t> </a:t>
            </a:r>
            <a:endParaRPr lang="en-GB" sz="2400" noProof="0" dirty="0"/>
          </a:p>
        </p:txBody>
      </p:sp>
      <p:sp>
        <p:nvSpPr>
          <p:cNvPr id="4" name="Footer Placeholder 3">
            <a:extLst>
              <a:ext uri="{FF2B5EF4-FFF2-40B4-BE49-F238E27FC236}">
                <a16:creationId xmlns:a16="http://schemas.microsoft.com/office/drawing/2014/main" id="{F97CA4F5-A91D-C70A-03B6-8D7187E7E666}"/>
              </a:ext>
            </a:extLst>
          </p:cNvPr>
          <p:cNvSpPr>
            <a:spLocks noGrp="1"/>
          </p:cNvSpPr>
          <p:nvPr>
            <p:ph type="ftr" sz="quarter" idx="11"/>
          </p:nvPr>
        </p:nvSpPr>
        <p:spPr/>
        <p:txBody>
          <a:bodyPr/>
          <a:lstStyle/>
          <a:p>
            <a:r>
              <a:rPr lang="en-GB" noProof="0" dirty="0"/>
              <a:t>Measuring intention and emotional involvement in jazz music - Anna Jordanous</a:t>
            </a:r>
          </a:p>
        </p:txBody>
      </p:sp>
    </p:spTree>
    <p:extLst>
      <p:ext uri="{BB962C8B-B14F-4D97-AF65-F5344CB8AC3E}">
        <p14:creationId xmlns:p14="http://schemas.microsoft.com/office/powerpoint/2010/main" val="3922686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86552-4CDE-6C58-CA1C-B4390F0241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A13FC8-4251-6E14-8871-76C2D91FC519}"/>
              </a:ext>
            </a:extLst>
          </p:cNvPr>
          <p:cNvSpPr>
            <a:spLocks noGrp="1"/>
          </p:cNvSpPr>
          <p:nvPr>
            <p:ph type="title"/>
          </p:nvPr>
        </p:nvSpPr>
        <p:spPr/>
        <p:txBody>
          <a:bodyPr anchor="ctr">
            <a:normAutofit/>
          </a:bodyPr>
          <a:lstStyle/>
          <a:p>
            <a:r>
              <a:rPr lang="en-GB" noProof="0" dirty="0"/>
              <a:t>Methodology</a:t>
            </a:r>
          </a:p>
        </p:txBody>
      </p:sp>
      <p:sp>
        <p:nvSpPr>
          <p:cNvPr id="3" name="Content Placeholder 2">
            <a:extLst>
              <a:ext uri="{FF2B5EF4-FFF2-40B4-BE49-F238E27FC236}">
                <a16:creationId xmlns:a16="http://schemas.microsoft.com/office/drawing/2014/main" id="{CAC504D3-0D84-98C4-E714-6D54B03B7862}"/>
              </a:ext>
            </a:extLst>
          </p:cNvPr>
          <p:cNvSpPr>
            <a:spLocks noGrp="1"/>
          </p:cNvSpPr>
          <p:nvPr>
            <p:ph idx="1"/>
          </p:nvPr>
        </p:nvSpPr>
        <p:spPr/>
        <p:txBody>
          <a:bodyPr>
            <a:normAutofit/>
          </a:bodyPr>
          <a:lstStyle/>
          <a:p>
            <a:pPr marL="0" indent="0">
              <a:buNone/>
            </a:pPr>
            <a:r>
              <a:rPr lang="en-GB" sz="2400" b="0" i="0" noProof="0" dirty="0">
                <a:effectLst/>
              </a:rPr>
              <a:t>• collect data as above</a:t>
            </a:r>
            <a:br>
              <a:rPr lang="en-GB" sz="2400" noProof="0" dirty="0"/>
            </a:br>
            <a:r>
              <a:rPr lang="en-GB" sz="2400" b="0" i="0" noProof="0" dirty="0">
                <a:effectLst/>
              </a:rPr>
              <a:t>• implement J&amp;L features for input audio with 5d vector as output (is this actually the first paper? See issues)(and Russell model? With 2d output vector, to see if overall emotion has effect). Output = </a:t>
            </a:r>
            <a:r>
              <a:rPr lang="en-GB" sz="2400" b="0" i="0" noProof="0" dirty="0" err="1">
                <a:effectLst/>
              </a:rPr>
              <a:t>emovectors</a:t>
            </a:r>
            <a:r>
              <a:rPr lang="en-GB" sz="2400" b="0" i="0" noProof="0" dirty="0">
                <a:effectLst/>
              </a:rPr>
              <a:t>? (Check if that had been used)</a:t>
            </a:r>
            <a:br>
              <a:rPr lang="en-GB" sz="2400" noProof="0" dirty="0"/>
            </a:br>
            <a:r>
              <a:rPr lang="en-GB" sz="2400" b="0" i="0" noProof="0" dirty="0">
                <a:effectLst/>
              </a:rPr>
              <a:t>• Get </a:t>
            </a:r>
            <a:r>
              <a:rPr lang="en-GB" sz="2400" b="0" i="0" noProof="0" dirty="0" err="1">
                <a:effectLst/>
              </a:rPr>
              <a:t>emovectors</a:t>
            </a:r>
            <a:r>
              <a:rPr lang="en-GB" sz="2400" b="0" i="0" noProof="0" dirty="0">
                <a:effectLst/>
              </a:rPr>
              <a:t> :) for each song in analysis data</a:t>
            </a:r>
            <a:br>
              <a:rPr lang="en-GB" sz="2400" noProof="0" dirty="0"/>
            </a:br>
            <a:r>
              <a:rPr lang="en-GB" sz="2400" b="0" i="0" noProof="0" dirty="0">
                <a:effectLst/>
              </a:rPr>
              <a:t>• Statistical analysis across songs matched to ranking to verify hypothesis</a:t>
            </a:r>
            <a:endParaRPr lang="en-GB" sz="2400" noProof="0" dirty="0"/>
          </a:p>
        </p:txBody>
      </p:sp>
      <p:sp>
        <p:nvSpPr>
          <p:cNvPr id="4" name="Footer Placeholder 3">
            <a:extLst>
              <a:ext uri="{FF2B5EF4-FFF2-40B4-BE49-F238E27FC236}">
                <a16:creationId xmlns:a16="http://schemas.microsoft.com/office/drawing/2014/main" id="{09D288FD-2DE7-8842-488B-9B31EEB2E050}"/>
              </a:ext>
            </a:extLst>
          </p:cNvPr>
          <p:cNvSpPr>
            <a:spLocks noGrp="1"/>
          </p:cNvSpPr>
          <p:nvPr>
            <p:ph type="ftr" sz="quarter" idx="11"/>
          </p:nvPr>
        </p:nvSpPr>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2070915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FB71D-78E6-EC10-BB0D-F757B54447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08E35-55CA-FD26-25DA-0B593709E137}"/>
              </a:ext>
            </a:extLst>
          </p:cNvPr>
          <p:cNvSpPr>
            <a:spLocks noGrp="1"/>
          </p:cNvSpPr>
          <p:nvPr>
            <p:ph type="title"/>
          </p:nvPr>
        </p:nvSpPr>
        <p:spPr/>
        <p:txBody>
          <a:bodyPr anchor="ctr">
            <a:normAutofit/>
          </a:bodyPr>
          <a:lstStyle/>
          <a:p>
            <a:r>
              <a:rPr lang="en-GB" noProof="0" dirty="0"/>
              <a:t>Next steps</a:t>
            </a:r>
          </a:p>
        </p:txBody>
      </p:sp>
      <p:sp>
        <p:nvSpPr>
          <p:cNvPr id="3" name="Content Placeholder 2">
            <a:extLst>
              <a:ext uri="{FF2B5EF4-FFF2-40B4-BE49-F238E27FC236}">
                <a16:creationId xmlns:a16="http://schemas.microsoft.com/office/drawing/2014/main" id="{F04D73A4-0185-AB82-B3C8-5B2F167DEAEA}"/>
              </a:ext>
            </a:extLst>
          </p:cNvPr>
          <p:cNvSpPr>
            <a:spLocks noGrp="1"/>
          </p:cNvSpPr>
          <p:nvPr>
            <p:ph idx="1"/>
          </p:nvPr>
        </p:nvSpPr>
        <p:spPr/>
        <p:txBody>
          <a:bodyPr>
            <a:normAutofit/>
          </a:bodyPr>
          <a:lstStyle/>
          <a:p>
            <a:r>
              <a:rPr lang="en-GB" sz="2400" b="0" i="0" noProof="0" dirty="0">
                <a:effectLst/>
              </a:rPr>
              <a:t>Statistical analysis across songs matched to ranking to verify hypothesis</a:t>
            </a:r>
          </a:p>
          <a:p>
            <a:r>
              <a:rPr lang="en-GB" sz="2400" dirty="0"/>
              <a:t>Better data</a:t>
            </a:r>
          </a:p>
          <a:p>
            <a:r>
              <a:rPr lang="en-GB" sz="2400" b="0" i="0" noProof="0" dirty="0">
                <a:effectLst/>
              </a:rPr>
              <a:t>Validation with human participants?</a:t>
            </a:r>
          </a:p>
          <a:p>
            <a:endParaRPr lang="en-GB" sz="2400" dirty="0"/>
          </a:p>
          <a:p>
            <a:endParaRPr lang="en-GB" sz="2400" b="0" i="0" noProof="0" dirty="0">
              <a:effectLst/>
            </a:endParaRPr>
          </a:p>
          <a:p>
            <a:endParaRPr lang="en-GB" sz="2400" dirty="0"/>
          </a:p>
          <a:p>
            <a:endParaRPr lang="en-GB" sz="2400" b="0" i="0" noProof="0" dirty="0">
              <a:effectLst/>
            </a:endParaRPr>
          </a:p>
          <a:p>
            <a:r>
              <a:rPr lang="en-GB" sz="2400" dirty="0"/>
              <a:t>TODO: submit paper</a:t>
            </a:r>
          </a:p>
          <a:p>
            <a:r>
              <a:rPr lang="en-GB" sz="2400" b="0" i="0" noProof="0" dirty="0">
                <a:effectLst/>
              </a:rPr>
              <a:t>TODO: submit grant proposal</a:t>
            </a:r>
          </a:p>
        </p:txBody>
      </p:sp>
      <p:sp>
        <p:nvSpPr>
          <p:cNvPr id="4" name="Footer Placeholder 3">
            <a:extLst>
              <a:ext uri="{FF2B5EF4-FFF2-40B4-BE49-F238E27FC236}">
                <a16:creationId xmlns:a16="http://schemas.microsoft.com/office/drawing/2014/main" id="{88D30C58-572B-C074-11EA-59D9C3AF6DD6}"/>
              </a:ext>
            </a:extLst>
          </p:cNvPr>
          <p:cNvSpPr>
            <a:spLocks noGrp="1"/>
          </p:cNvSpPr>
          <p:nvPr>
            <p:ph type="ftr" sz="quarter" idx="11"/>
          </p:nvPr>
        </p:nvSpPr>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1198734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65290-51DF-1EA4-0BEB-D9686BC475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D3998C-19E5-0EAA-AF79-5751545AC9DF}"/>
              </a:ext>
            </a:extLst>
          </p:cNvPr>
          <p:cNvSpPr>
            <a:spLocks noGrp="1"/>
          </p:cNvSpPr>
          <p:nvPr>
            <p:ph type="title"/>
          </p:nvPr>
        </p:nvSpPr>
        <p:spPr/>
        <p:txBody>
          <a:bodyPr anchor="ctr">
            <a:normAutofit/>
          </a:bodyPr>
          <a:lstStyle/>
          <a:p>
            <a:r>
              <a:rPr lang="en-GB" noProof="0" dirty="0"/>
              <a:t>Paper abstract</a:t>
            </a:r>
          </a:p>
        </p:txBody>
      </p:sp>
      <p:sp>
        <p:nvSpPr>
          <p:cNvPr id="3" name="Content Placeholder 2">
            <a:extLst>
              <a:ext uri="{FF2B5EF4-FFF2-40B4-BE49-F238E27FC236}">
                <a16:creationId xmlns:a16="http://schemas.microsoft.com/office/drawing/2014/main" id="{64356A6D-623F-604C-E0AD-1F0B5B3C79BE}"/>
              </a:ext>
            </a:extLst>
          </p:cNvPr>
          <p:cNvSpPr>
            <a:spLocks noGrp="1"/>
          </p:cNvSpPr>
          <p:nvPr>
            <p:ph idx="1"/>
          </p:nvPr>
        </p:nvSpPr>
        <p:spPr>
          <a:xfrm>
            <a:off x="838199" y="1413164"/>
            <a:ext cx="11167753" cy="4763799"/>
          </a:xfrm>
        </p:spPr>
        <p:txBody>
          <a:bodyPr>
            <a:normAutofit/>
          </a:bodyPr>
          <a:lstStyle/>
          <a:p>
            <a:pPr marL="0" indent="0">
              <a:buNone/>
            </a:pPr>
            <a:r>
              <a:rPr lang="en-GB" sz="2400" b="0" i="0" noProof="0" dirty="0">
                <a:effectLst/>
              </a:rPr>
              <a:t> Music improvisation is fascinating to study, being essentially a live demonstration of a creative process. In jazz, musicians often improvise across predefined chord progressions (</a:t>
            </a:r>
            <a:r>
              <a:rPr lang="en-GB" sz="2400" b="0" i="0" noProof="0" dirty="0" err="1">
                <a:effectLst/>
              </a:rPr>
              <a:t>leadsheets</a:t>
            </a:r>
            <a:r>
              <a:rPr lang="en-GB" sz="2400" b="0" i="0" noProof="0" dirty="0">
                <a:effectLst/>
              </a:rPr>
              <a:t>). How do we assess the creativity of jazz improvisations? And can we capture this in automated metrics for creativity for current LLM-based generative systems? Demonstration of emotional involvement is closely linked with creativity in improvisation. Analysing musical audio, can we detect emotional involvement? This study hypothesises that if an improvisation contains more evidence of emotion-laden content, it is more likely to be recognised as creative. An embeddings-based method is proposed for capturing the emotional content in musical improvisations, using </a:t>
            </a:r>
            <a:r>
              <a:rPr lang="en-GB" sz="2400" b="0" i="0" noProof="0" dirty="0" err="1">
                <a:effectLst/>
              </a:rPr>
              <a:t>Juslin</a:t>
            </a:r>
            <a:r>
              <a:rPr lang="en-GB" sz="2400" b="0" i="0" noProof="0" dirty="0">
                <a:effectLst/>
              </a:rPr>
              <a:t> \&amp; </a:t>
            </a:r>
            <a:r>
              <a:rPr lang="en-GB" sz="2400" b="0" i="0" noProof="0" dirty="0" err="1">
                <a:effectLst/>
              </a:rPr>
              <a:t>Laukka</a:t>
            </a:r>
            <a:r>
              <a:rPr lang="en-GB" sz="2400" b="0" i="0" noProof="0" dirty="0">
                <a:effectLst/>
              </a:rPr>
              <a:t> (2004)’s classification of musical characteristics associated with emotions. Resulting ‘</a:t>
            </a:r>
            <a:r>
              <a:rPr lang="en-GB" sz="2400" b="0" i="0" noProof="0" dirty="0" err="1">
                <a:effectLst/>
              </a:rPr>
              <a:t>emovectors</a:t>
            </a:r>
            <a:r>
              <a:rPr lang="en-GB" sz="2400" b="0" i="0" noProof="0" dirty="0">
                <a:effectLst/>
              </a:rPr>
              <a:t>’ are analysed to test the above hypothesis, comparing across multiple matched monophonic improvisations. Capturing emotional content in this quantifiable way can contribute towards new metrics for creativity evaluation.</a:t>
            </a:r>
          </a:p>
        </p:txBody>
      </p:sp>
      <p:sp>
        <p:nvSpPr>
          <p:cNvPr id="4" name="Footer Placeholder 3">
            <a:extLst>
              <a:ext uri="{FF2B5EF4-FFF2-40B4-BE49-F238E27FC236}">
                <a16:creationId xmlns:a16="http://schemas.microsoft.com/office/drawing/2014/main" id="{2DBEA7D1-3C13-1381-AC14-9FDF3A5CAE8A}"/>
              </a:ext>
            </a:extLst>
          </p:cNvPr>
          <p:cNvSpPr>
            <a:spLocks noGrp="1"/>
          </p:cNvSpPr>
          <p:nvPr>
            <p:ph type="ftr" sz="quarter" idx="11"/>
          </p:nvPr>
        </p:nvSpPr>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1874325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1FB6E-9201-2C56-9C9F-1ED14F3A26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A45D6F-7AF0-BC9B-08F8-B5307C7B5AF9}"/>
              </a:ext>
            </a:extLst>
          </p:cNvPr>
          <p:cNvSpPr>
            <a:spLocks noGrp="1"/>
          </p:cNvSpPr>
          <p:nvPr>
            <p:ph type="title"/>
          </p:nvPr>
        </p:nvSpPr>
        <p:spPr/>
        <p:txBody>
          <a:bodyPr anchor="ctr">
            <a:normAutofit/>
          </a:bodyPr>
          <a:lstStyle/>
          <a:p>
            <a:r>
              <a:rPr lang="en-GB" noProof="0" dirty="0"/>
              <a:t>Issues still to solve(?)</a:t>
            </a:r>
          </a:p>
        </p:txBody>
      </p:sp>
      <p:sp>
        <p:nvSpPr>
          <p:cNvPr id="3" name="Content Placeholder 2">
            <a:extLst>
              <a:ext uri="{FF2B5EF4-FFF2-40B4-BE49-F238E27FC236}">
                <a16:creationId xmlns:a16="http://schemas.microsoft.com/office/drawing/2014/main" id="{6C839FA0-794B-8B50-FAE8-1FA7A7895308}"/>
              </a:ext>
            </a:extLst>
          </p:cNvPr>
          <p:cNvSpPr>
            <a:spLocks noGrp="1"/>
          </p:cNvSpPr>
          <p:nvPr>
            <p:ph idx="1"/>
          </p:nvPr>
        </p:nvSpPr>
        <p:spPr/>
        <p:txBody>
          <a:bodyPr>
            <a:noAutofit/>
          </a:bodyPr>
          <a:lstStyle/>
          <a:p>
            <a:pPr marL="0" indent="0">
              <a:buNone/>
            </a:pPr>
            <a:r>
              <a:rPr lang="en-GB" sz="1400" b="0" i="0" noProof="0" dirty="0">
                <a:effectLst/>
              </a:rPr>
              <a:t>• isolating individual improvisations vs analysing the whole track- this needs to be clearly linked to the rankings</a:t>
            </a:r>
            <a:br>
              <a:rPr lang="en-GB" sz="1400" b="0" i="0" noProof="0" dirty="0">
                <a:effectLst/>
              </a:rPr>
            </a:br>
            <a:r>
              <a:rPr lang="en-GB" sz="1400" b="0" i="0" noProof="0" dirty="0">
                <a:effectLst/>
              </a:rPr>
              <a:t>• rankings need to be very solid benchmarks</a:t>
            </a:r>
            <a:br>
              <a:rPr lang="en-GB" sz="1400" b="0" i="0" noProof="0" dirty="0">
                <a:effectLst/>
              </a:rPr>
            </a:br>
            <a:r>
              <a:rPr lang="en-GB" sz="1400" b="0" i="0" noProof="0" dirty="0">
                <a:effectLst/>
              </a:rPr>
              <a:t>• Is the impro creative because of the individual improvising, or the group? I assume collective creativity - why? Because music impro is inherently social (citation) and group impro is constructed around interaction (cite, jazz theory examples too)</a:t>
            </a:r>
            <a:br>
              <a:rPr lang="en-GB" sz="1400" b="0" i="0" noProof="0" dirty="0">
                <a:effectLst/>
              </a:rPr>
            </a:br>
            <a:r>
              <a:rPr lang="en-GB" sz="1400" b="0" i="0" noProof="0" dirty="0">
                <a:effectLst/>
              </a:rPr>
              <a:t>* to what extent does the chord sequence/ lead sheet melody influence creativity? In this work, this is controlled for through analysing multiple examples over the same chord sequence. Where possible, will also compare improvisations seeded from different lead sheet melodies, using the same chord sequence </a:t>
            </a:r>
            <a:r>
              <a:rPr lang="en-GB" sz="1400" b="0" i="0" noProof="0" dirty="0" err="1">
                <a:effectLst/>
              </a:rPr>
              <a:t>eg</a:t>
            </a:r>
            <a:r>
              <a:rPr lang="en-GB" sz="1400" b="0" i="0" noProof="0" dirty="0">
                <a:effectLst/>
              </a:rPr>
              <a:t> 12 bar blues, rhythm changes</a:t>
            </a:r>
            <a:br>
              <a:rPr lang="en-GB" sz="1400" b="0" i="0" noProof="0" dirty="0">
                <a:effectLst/>
              </a:rPr>
            </a:br>
            <a:r>
              <a:rPr lang="en-GB" sz="1400" b="0" i="0" noProof="0" dirty="0">
                <a:effectLst/>
              </a:rPr>
              <a:t>* Rankings will be biased by popularity of the musicians involved and how well known they are - control by looking at tracks matched by rough date, and also will be interesting to evaluate newer tracks by lesser known artists - can I detect up and coming stars? (Can use </a:t>
            </a:r>
            <a:r>
              <a:rPr lang="en-GB" sz="1400" b="0" i="0" noProof="0" dirty="0" err="1">
                <a:effectLst/>
              </a:rPr>
              <a:t>spotipy</a:t>
            </a:r>
            <a:r>
              <a:rPr lang="en-GB" sz="1400" b="0" i="0" noProof="0" dirty="0">
                <a:effectLst/>
              </a:rPr>
              <a:t> for metadata on artist popularity, will need to be scaled relative to all jazz artists in my dataset)</a:t>
            </a:r>
            <a:br>
              <a:rPr lang="en-GB" sz="1400" b="0" i="0" noProof="0" dirty="0">
                <a:effectLst/>
              </a:rPr>
            </a:br>
            <a:r>
              <a:rPr lang="en-GB" sz="1400" b="0" i="0" noProof="0" dirty="0">
                <a:effectLst/>
              </a:rPr>
              <a:t>* jazz is a term that covers many sub genres, how appropriate is it to compare, say free jazz to dixie? ..... maybe can check this in analysis if deep enough data</a:t>
            </a:r>
            <a:br>
              <a:rPr lang="en-GB" sz="1400" b="0" i="0" noProof="0" dirty="0">
                <a:effectLst/>
              </a:rPr>
            </a:br>
            <a:r>
              <a:rPr lang="en-GB" sz="1400" b="0" i="0" noProof="0" dirty="0">
                <a:effectLst/>
              </a:rPr>
              <a:t>* what about improvisations that aren't jazz? Maybe </a:t>
            </a:r>
            <a:r>
              <a:rPr lang="en-GB" sz="1400" b="0" i="0" noProof="0" dirty="0" err="1">
                <a:effectLst/>
              </a:rPr>
              <a:t>i</a:t>
            </a:r>
            <a:r>
              <a:rPr lang="en-GB" sz="1400" b="0" i="0" noProof="0" dirty="0">
                <a:effectLst/>
              </a:rPr>
              <a:t> need to be careful here and say 'impro' rather than jazz, though that might not work as the </a:t>
            </a:r>
            <a:r>
              <a:rPr lang="en-GB" sz="1400" b="0" i="0" noProof="0" dirty="0" err="1">
                <a:effectLst/>
              </a:rPr>
              <a:t>leadsheet</a:t>
            </a:r>
            <a:r>
              <a:rPr lang="en-GB" sz="1400" b="0" i="0" noProof="0" dirty="0">
                <a:effectLst/>
              </a:rPr>
              <a:t>/chord sequence idea is inspired by jazz. I need to be careful how to frame this. I can emphasise my scope is on improvisations around a lead sheet/ chord sequence model (explain what this is), typically but not exclusively found in jazz impro... acknowledging too that not all jazz is in this model (I can cite Alex Hawkins as example!)</a:t>
            </a:r>
            <a:br>
              <a:rPr lang="en-GB" sz="1400" b="0" i="0" noProof="0" dirty="0">
                <a:effectLst/>
              </a:rPr>
            </a:br>
            <a:r>
              <a:rPr lang="en-GB" sz="1400" b="0" i="0" noProof="0" dirty="0">
                <a:effectLst/>
              </a:rPr>
              <a:t>* I assume that for J&amp;L all audio features contribute equally to the emotion... check original paper and any follow up work. Can </a:t>
            </a:r>
            <a:r>
              <a:rPr lang="en-GB" sz="1400" b="0" i="0" noProof="0" dirty="0" err="1">
                <a:effectLst/>
              </a:rPr>
              <a:t>i</a:t>
            </a:r>
            <a:r>
              <a:rPr lang="en-GB" sz="1400" b="0" i="0" noProof="0" dirty="0">
                <a:effectLst/>
              </a:rPr>
              <a:t> validate this against any annotated datasets (ideally jazz)? Is this actually the first paper?</a:t>
            </a:r>
            <a:br>
              <a:rPr lang="en-GB" sz="1400" b="0" i="0" noProof="0" dirty="0">
                <a:effectLst/>
              </a:rPr>
            </a:br>
            <a:r>
              <a:rPr lang="en-GB" sz="1400" b="0" i="0" noProof="0" dirty="0">
                <a:effectLst/>
              </a:rPr>
              <a:t>* is it worth doing analysis across an artist, to calculate their most creative impro? Might be verifiable against people's rankings? Controversial again otherwise, but possible. Difficulty with groups- what is the artist? The lead name on the record? Or that specific combination of musicians? Could be a fun initial experiment pointing to future work?</a:t>
            </a:r>
            <a:br>
              <a:rPr lang="en-GB" sz="1400" b="0" i="0" noProof="0" dirty="0">
                <a:effectLst/>
              </a:rPr>
            </a:br>
            <a:endParaRPr lang="en-GB" sz="1400" noProof="0" dirty="0"/>
          </a:p>
        </p:txBody>
      </p:sp>
      <p:sp>
        <p:nvSpPr>
          <p:cNvPr id="4" name="Footer Placeholder 3">
            <a:extLst>
              <a:ext uri="{FF2B5EF4-FFF2-40B4-BE49-F238E27FC236}">
                <a16:creationId xmlns:a16="http://schemas.microsoft.com/office/drawing/2014/main" id="{ABA29C20-C4B6-9858-B120-5C631668EC41}"/>
              </a:ext>
            </a:extLst>
          </p:cNvPr>
          <p:cNvSpPr>
            <a:spLocks noGrp="1"/>
          </p:cNvSpPr>
          <p:nvPr>
            <p:ph type="ftr" sz="quarter" idx="11"/>
          </p:nvPr>
        </p:nvSpPr>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2139274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C7478-C9CC-8151-11CA-BA8D5691A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330CA7-AC48-3F80-C2A1-65A7A970D6EB}"/>
              </a:ext>
            </a:extLst>
          </p:cNvPr>
          <p:cNvSpPr>
            <a:spLocks noGrp="1"/>
          </p:cNvSpPr>
          <p:nvPr>
            <p:ph type="title"/>
          </p:nvPr>
        </p:nvSpPr>
        <p:spPr>
          <a:xfrm>
            <a:off x="838200" y="365125"/>
            <a:ext cx="10515600" cy="1325563"/>
          </a:xfrm>
        </p:spPr>
        <p:txBody>
          <a:bodyPr anchor="ctr">
            <a:normAutofit/>
          </a:bodyPr>
          <a:lstStyle/>
          <a:p>
            <a:r>
              <a:rPr lang="en-GB" b="0" i="0" noProof="0" dirty="0">
                <a:effectLst/>
              </a:rPr>
              <a:t>So What?</a:t>
            </a:r>
            <a:endParaRPr lang="en-GB" noProof="0" dirty="0"/>
          </a:p>
        </p:txBody>
      </p:sp>
      <p:sp>
        <p:nvSpPr>
          <p:cNvPr id="13" name="Content Placeholder 2">
            <a:extLst>
              <a:ext uri="{FF2B5EF4-FFF2-40B4-BE49-F238E27FC236}">
                <a16:creationId xmlns:a16="http://schemas.microsoft.com/office/drawing/2014/main" id="{75F892F3-A159-D24B-44B6-8082A6838A8C}"/>
              </a:ext>
            </a:extLst>
          </p:cNvPr>
          <p:cNvSpPr>
            <a:spLocks noGrp="1"/>
          </p:cNvSpPr>
          <p:nvPr>
            <p:ph sz="half" idx="1"/>
          </p:nvPr>
        </p:nvSpPr>
        <p:spPr>
          <a:xfrm>
            <a:off x="838200" y="1825625"/>
            <a:ext cx="7177644" cy="4351338"/>
          </a:xfrm>
        </p:spPr>
        <p:txBody>
          <a:bodyPr/>
          <a:lstStyle/>
          <a:p>
            <a:endParaRPr lang="en-GB" noProof="0" dirty="0"/>
          </a:p>
        </p:txBody>
      </p:sp>
      <p:pic>
        <p:nvPicPr>
          <p:cNvPr id="6" name="Content Placeholder 5">
            <a:extLst>
              <a:ext uri="{FF2B5EF4-FFF2-40B4-BE49-F238E27FC236}">
                <a16:creationId xmlns:a16="http://schemas.microsoft.com/office/drawing/2014/main" id="{921D94BC-99EB-A0B6-270E-E82833CDF844}"/>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6DCE9952-0AB9-21E6-21B7-A6D396C87481}"/>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3621701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81993-CBDE-AFDE-7824-4C68D3E56E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AB5C26-3432-5738-A206-BA9523EEAC2A}"/>
              </a:ext>
            </a:extLst>
          </p:cNvPr>
          <p:cNvSpPr>
            <a:spLocks noGrp="1"/>
          </p:cNvSpPr>
          <p:nvPr>
            <p:ph type="title"/>
          </p:nvPr>
        </p:nvSpPr>
        <p:spPr/>
        <p:txBody>
          <a:bodyPr anchor="ctr">
            <a:normAutofit/>
          </a:bodyPr>
          <a:lstStyle/>
          <a:p>
            <a:r>
              <a:rPr lang="en-GB" noProof="0" dirty="0"/>
              <a:t>Future work</a:t>
            </a:r>
          </a:p>
        </p:txBody>
      </p:sp>
      <p:sp>
        <p:nvSpPr>
          <p:cNvPr id="3" name="Content Placeholder 2">
            <a:extLst>
              <a:ext uri="{FF2B5EF4-FFF2-40B4-BE49-F238E27FC236}">
                <a16:creationId xmlns:a16="http://schemas.microsoft.com/office/drawing/2014/main" id="{E257BF64-9690-7A23-F6E5-9AE8664CED4C}"/>
              </a:ext>
            </a:extLst>
          </p:cNvPr>
          <p:cNvSpPr>
            <a:spLocks noGrp="1"/>
          </p:cNvSpPr>
          <p:nvPr>
            <p:ph idx="1"/>
          </p:nvPr>
        </p:nvSpPr>
        <p:spPr/>
        <p:txBody>
          <a:bodyPr vert="horz" lIns="91440" tIns="45720" rIns="91440" bIns="45720" rtlCol="0">
            <a:normAutofit/>
          </a:bodyPr>
          <a:lstStyle/>
          <a:p>
            <a:pPr marL="0" indent="0">
              <a:buNone/>
            </a:pPr>
            <a:r>
              <a:rPr lang="en-GB" sz="2400" noProof="0" dirty="0"/>
              <a:t>• intention - can this be captured by showing presence of a musical narrative? How?</a:t>
            </a:r>
            <a:br>
              <a:rPr lang="en-GB" sz="2400" noProof="0" dirty="0"/>
            </a:br>
            <a:r>
              <a:rPr lang="en-GB" sz="2400" noProof="0" dirty="0"/>
              <a:t>• how does the chord sequence influence creativity potential? Future work on optimising chord sequences for creativity</a:t>
            </a:r>
            <a:br>
              <a:rPr lang="en-GB" sz="2400" noProof="0" dirty="0"/>
            </a:br>
            <a:r>
              <a:rPr lang="en-GB" sz="2400" noProof="0" dirty="0"/>
              <a:t>• could analyse creativity of an individual artist across different groups.. see in what groups they (collectively) produce most creative impro..... but difficult to do without</a:t>
            </a:r>
          </a:p>
        </p:txBody>
      </p:sp>
      <p:sp>
        <p:nvSpPr>
          <p:cNvPr id="4" name="Footer Placeholder 3">
            <a:extLst>
              <a:ext uri="{FF2B5EF4-FFF2-40B4-BE49-F238E27FC236}">
                <a16:creationId xmlns:a16="http://schemas.microsoft.com/office/drawing/2014/main" id="{0E2AE22B-B5A8-CF85-264C-3D54EA00AC3B}"/>
              </a:ext>
            </a:extLst>
          </p:cNvPr>
          <p:cNvSpPr>
            <a:spLocks noGrp="1"/>
          </p:cNvSpPr>
          <p:nvPr>
            <p:ph type="ftr" sz="quarter" idx="11"/>
          </p:nvPr>
        </p:nvSpPr>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31260525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9A62B-C77B-B7D8-8048-BC3A25ECCE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0EDEA0-80CA-9EA9-3504-6E8C573AD4C7}"/>
              </a:ext>
            </a:extLst>
          </p:cNvPr>
          <p:cNvSpPr>
            <a:spLocks noGrp="1"/>
          </p:cNvSpPr>
          <p:nvPr>
            <p:ph type="title"/>
          </p:nvPr>
        </p:nvSpPr>
        <p:spPr>
          <a:xfrm>
            <a:off x="838200" y="365125"/>
            <a:ext cx="10515600" cy="1325563"/>
          </a:xfrm>
        </p:spPr>
        <p:txBody>
          <a:bodyPr anchor="ctr">
            <a:normAutofit/>
          </a:bodyPr>
          <a:lstStyle/>
          <a:p>
            <a:r>
              <a:rPr lang="en-GB" b="0" i="0" noProof="0" dirty="0">
                <a:effectLst/>
              </a:rPr>
              <a:t>Summary: Measuring intention and emotional involvement in jazz music</a:t>
            </a:r>
            <a:endParaRPr lang="en-GB" noProof="0" dirty="0"/>
          </a:p>
        </p:txBody>
      </p:sp>
      <p:sp>
        <p:nvSpPr>
          <p:cNvPr id="13" name="Content Placeholder 2">
            <a:extLst>
              <a:ext uri="{FF2B5EF4-FFF2-40B4-BE49-F238E27FC236}">
                <a16:creationId xmlns:a16="http://schemas.microsoft.com/office/drawing/2014/main" id="{2894E94E-5190-7AD5-6F46-47F556598E89}"/>
              </a:ext>
            </a:extLst>
          </p:cNvPr>
          <p:cNvSpPr>
            <a:spLocks noGrp="1"/>
          </p:cNvSpPr>
          <p:nvPr>
            <p:ph sz="half" idx="1"/>
          </p:nvPr>
        </p:nvSpPr>
        <p:spPr>
          <a:xfrm>
            <a:off x="838200" y="1825625"/>
            <a:ext cx="7177644" cy="4351338"/>
          </a:xfrm>
        </p:spPr>
        <p:txBody>
          <a:bodyPr>
            <a:noAutofit/>
          </a:bodyPr>
          <a:lstStyle/>
          <a:p>
            <a:r>
              <a:rPr lang="en-GB" noProof="0" dirty="0"/>
              <a:t>Overview of this work in progress</a:t>
            </a:r>
          </a:p>
          <a:p>
            <a:pPr lvl="1"/>
            <a:r>
              <a:rPr lang="en-GB" noProof="0" dirty="0"/>
              <a:t>Part of a wider project on optimising AI for creativity</a:t>
            </a:r>
          </a:p>
          <a:p>
            <a:r>
              <a:rPr lang="en-GB" noProof="0" dirty="0"/>
              <a:t>Background</a:t>
            </a:r>
          </a:p>
          <a:p>
            <a:pPr lvl="1"/>
            <a:r>
              <a:rPr lang="en-GB" noProof="0" dirty="0"/>
              <a:t>Multi objective optimization</a:t>
            </a:r>
          </a:p>
          <a:p>
            <a:pPr lvl="1"/>
            <a:r>
              <a:rPr lang="en-GB" noProof="0" dirty="0"/>
              <a:t>Creativity in music improvisation</a:t>
            </a:r>
          </a:p>
          <a:p>
            <a:pPr lvl="1"/>
            <a:r>
              <a:rPr lang="en-GB" noProof="0" dirty="0"/>
              <a:t>Emotions in music</a:t>
            </a:r>
          </a:p>
          <a:p>
            <a:r>
              <a:rPr lang="en-GB" noProof="0" dirty="0"/>
              <a:t>Methodology and results so far</a:t>
            </a:r>
          </a:p>
          <a:p>
            <a:r>
              <a:rPr lang="en-GB" noProof="0" dirty="0"/>
              <a:t>Next steps and issues still to solve</a:t>
            </a:r>
          </a:p>
          <a:p>
            <a:r>
              <a:rPr lang="en-GB" noProof="0" dirty="0"/>
              <a:t>Summary</a:t>
            </a:r>
          </a:p>
        </p:txBody>
      </p:sp>
      <p:pic>
        <p:nvPicPr>
          <p:cNvPr id="6" name="Content Placeholder 5">
            <a:extLst>
              <a:ext uri="{FF2B5EF4-FFF2-40B4-BE49-F238E27FC236}">
                <a16:creationId xmlns:a16="http://schemas.microsoft.com/office/drawing/2014/main" id="{3E4313E1-E4CF-2BF0-8171-4BD3CB637B6E}"/>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7C16615A-4E8A-E2FD-78CE-9EE3DD0A6234}"/>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2752293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6C542-5253-DFFB-44BC-43A70CF556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CB14FA-6CA0-5C44-C30B-C245528AB00D}"/>
              </a:ext>
            </a:extLst>
          </p:cNvPr>
          <p:cNvSpPr>
            <a:spLocks noGrp="1"/>
          </p:cNvSpPr>
          <p:nvPr>
            <p:ph type="title"/>
          </p:nvPr>
        </p:nvSpPr>
        <p:spPr>
          <a:xfrm>
            <a:off x="838200" y="365125"/>
            <a:ext cx="10515600" cy="1325563"/>
          </a:xfrm>
        </p:spPr>
        <p:txBody>
          <a:bodyPr anchor="ctr">
            <a:normAutofit/>
          </a:bodyPr>
          <a:lstStyle/>
          <a:p>
            <a:r>
              <a:rPr lang="en-GB" b="0" i="0" noProof="0" dirty="0">
                <a:effectLst/>
              </a:rPr>
              <a:t>Today’s talk: Measuring intention and emotional involvement in jazz music</a:t>
            </a:r>
            <a:endParaRPr lang="en-GB" noProof="0" dirty="0"/>
          </a:p>
        </p:txBody>
      </p:sp>
      <p:sp>
        <p:nvSpPr>
          <p:cNvPr id="13" name="Content Placeholder 2">
            <a:extLst>
              <a:ext uri="{FF2B5EF4-FFF2-40B4-BE49-F238E27FC236}">
                <a16:creationId xmlns:a16="http://schemas.microsoft.com/office/drawing/2014/main" id="{9D22FE95-3D41-00C8-FF0D-EA576C51C7A3}"/>
              </a:ext>
            </a:extLst>
          </p:cNvPr>
          <p:cNvSpPr>
            <a:spLocks noGrp="1"/>
          </p:cNvSpPr>
          <p:nvPr>
            <p:ph sz="half" idx="1"/>
          </p:nvPr>
        </p:nvSpPr>
        <p:spPr>
          <a:xfrm>
            <a:off x="838199" y="1825624"/>
            <a:ext cx="7407423" cy="4486275"/>
          </a:xfrm>
        </p:spPr>
        <p:txBody>
          <a:bodyPr>
            <a:noAutofit/>
          </a:bodyPr>
          <a:lstStyle/>
          <a:p>
            <a:r>
              <a:rPr lang="en-GB" noProof="0" dirty="0"/>
              <a:t>Overview of this work in progress</a:t>
            </a:r>
          </a:p>
          <a:p>
            <a:pPr lvl="1"/>
            <a:r>
              <a:rPr lang="en-GB" noProof="0" dirty="0"/>
              <a:t>Part of a wider project on optimising AI for creativity</a:t>
            </a:r>
          </a:p>
          <a:p>
            <a:r>
              <a:rPr lang="en-GB" noProof="0" dirty="0"/>
              <a:t>Background</a:t>
            </a:r>
          </a:p>
          <a:p>
            <a:pPr lvl="1"/>
            <a:r>
              <a:rPr lang="en-GB" noProof="0" dirty="0"/>
              <a:t>Multi objective optimization</a:t>
            </a:r>
          </a:p>
          <a:p>
            <a:pPr lvl="1"/>
            <a:r>
              <a:rPr lang="en-GB" noProof="0" dirty="0"/>
              <a:t>Creativity in music improvisation</a:t>
            </a:r>
          </a:p>
          <a:p>
            <a:pPr lvl="1"/>
            <a:r>
              <a:rPr lang="en-GB" noProof="0" dirty="0"/>
              <a:t>Emotions in music</a:t>
            </a:r>
          </a:p>
          <a:p>
            <a:r>
              <a:rPr lang="en-GB" noProof="0" dirty="0"/>
              <a:t>Methodology and results so far</a:t>
            </a:r>
          </a:p>
          <a:p>
            <a:r>
              <a:rPr lang="en-GB" noProof="0" dirty="0"/>
              <a:t>Next steps and issues still to solve</a:t>
            </a:r>
          </a:p>
          <a:p>
            <a:r>
              <a:rPr lang="en-GB" noProof="0" dirty="0"/>
              <a:t>Summary</a:t>
            </a:r>
          </a:p>
        </p:txBody>
      </p:sp>
      <p:pic>
        <p:nvPicPr>
          <p:cNvPr id="6" name="Content Placeholder 5">
            <a:extLst>
              <a:ext uri="{FF2B5EF4-FFF2-40B4-BE49-F238E27FC236}">
                <a16:creationId xmlns:a16="http://schemas.microsoft.com/office/drawing/2014/main" id="{610C82D6-9189-9BC3-AB2F-411F75C0A272}"/>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6076C0F9-41DE-2806-B16C-EC1DBEEA1D6F}"/>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3506432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F4570-0850-1718-D49A-A1F7B3F65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11560-0702-361D-CA9E-479B89E44C23}"/>
              </a:ext>
            </a:extLst>
          </p:cNvPr>
          <p:cNvSpPr>
            <a:spLocks noGrp="1"/>
          </p:cNvSpPr>
          <p:nvPr>
            <p:ph type="title"/>
          </p:nvPr>
        </p:nvSpPr>
        <p:spPr>
          <a:xfrm>
            <a:off x="838200" y="365125"/>
            <a:ext cx="10515600" cy="1325563"/>
          </a:xfrm>
        </p:spPr>
        <p:txBody>
          <a:bodyPr anchor="ctr">
            <a:normAutofit/>
          </a:bodyPr>
          <a:lstStyle/>
          <a:p>
            <a:r>
              <a:rPr lang="en-GB" b="0" i="0" noProof="0" dirty="0">
                <a:effectLst/>
              </a:rPr>
              <a:t>Overview</a:t>
            </a:r>
            <a:endParaRPr lang="en-GB" noProof="0" dirty="0"/>
          </a:p>
        </p:txBody>
      </p:sp>
      <p:sp>
        <p:nvSpPr>
          <p:cNvPr id="13" name="Content Placeholder 2">
            <a:extLst>
              <a:ext uri="{FF2B5EF4-FFF2-40B4-BE49-F238E27FC236}">
                <a16:creationId xmlns:a16="http://schemas.microsoft.com/office/drawing/2014/main" id="{AE0981A6-3CF1-25AD-5DA8-8AD5E59BB0A3}"/>
              </a:ext>
            </a:extLst>
          </p:cNvPr>
          <p:cNvSpPr>
            <a:spLocks noGrp="1"/>
          </p:cNvSpPr>
          <p:nvPr>
            <p:ph sz="half" idx="1"/>
          </p:nvPr>
        </p:nvSpPr>
        <p:spPr>
          <a:xfrm>
            <a:off x="838199" y="1825625"/>
            <a:ext cx="7407423" cy="4351338"/>
          </a:xfrm>
        </p:spPr>
        <p:txBody>
          <a:bodyPr/>
          <a:lstStyle/>
          <a:p>
            <a:r>
              <a:rPr lang="en-GB" noProof="0" dirty="0"/>
              <a:t>Work in progress</a:t>
            </a:r>
          </a:p>
          <a:p>
            <a:pPr lvl="1"/>
            <a:r>
              <a:rPr lang="en-GB" noProof="0" dirty="0"/>
              <a:t>Part of a wider project on optimising AI for creativity</a:t>
            </a:r>
          </a:p>
        </p:txBody>
      </p:sp>
      <p:pic>
        <p:nvPicPr>
          <p:cNvPr id="6" name="Content Placeholder 5">
            <a:extLst>
              <a:ext uri="{FF2B5EF4-FFF2-40B4-BE49-F238E27FC236}">
                <a16:creationId xmlns:a16="http://schemas.microsoft.com/office/drawing/2014/main" id="{6833BF76-06D5-1873-51F3-279B7E72C0FE}"/>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9E85869D-7C3D-7E27-8EF4-17F274CC1018}"/>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1877504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7FA62-8141-22FC-615A-9CE8E1B54A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C38D83-A84A-07E7-9953-61CB2AE2DEEB}"/>
              </a:ext>
            </a:extLst>
          </p:cNvPr>
          <p:cNvSpPr>
            <a:spLocks noGrp="1"/>
          </p:cNvSpPr>
          <p:nvPr>
            <p:ph type="title"/>
          </p:nvPr>
        </p:nvSpPr>
        <p:spPr>
          <a:xfrm>
            <a:off x="838200" y="365125"/>
            <a:ext cx="10515600" cy="1325563"/>
          </a:xfrm>
        </p:spPr>
        <p:txBody>
          <a:bodyPr anchor="ctr">
            <a:normAutofit/>
          </a:bodyPr>
          <a:lstStyle/>
          <a:p>
            <a:r>
              <a:rPr lang="en-GB" b="0" i="0" noProof="0" dirty="0">
                <a:effectLst/>
              </a:rPr>
              <a:t>Background – multi objective optimisation</a:t>
            </a:r>
            <a:endParaRPr lang="en-GB" noProof="0" dirty="0"/>
          </a:p>
        </p:txBody>
      </p:sp>
      <p:sp>
        <p:nvSpPr>
          <p:cNvPr id="13" name="Content Placeholder 2">
            <a:extLst>
              <a:ext uri="{FF2B5EF4-FFF2-40B4-BE49-F238E27FC236}">
                <a16:creationId xmlns:a16="http://schemas.microsoft.com/office/drawing/2014/main" id="{00D0FBB3-28E2-7A63-ED56-147E3FE42C70}"/>
              </a:ext>
            </a:extLst>
          </p:cNvPr>
          <p:cNvSpPr>
            <a:spLocks noGrp="1"/>
          </p:cNvSpPr>
          <p:nvPr>
            <p:ph sz="half" idx="1"/>
          </p:nvPr>
        </p:nvSpPr>
        <p:spPr>
          <a:xfrm>
            <a:off x="838199" y="1825625"/>
            <a:ext cx="7407423" cy="4351338"/>
          </a:xfrm>
        </p:spPr>
        <p:txBody>
          <a:bodyPr/>
          <a:lstStyle/>
          <a:p>
            <a:endParaRPr lang="en-GB" noProof="0" dirty="0"/>
          </a:p>
        </p:txBody>
      </p:sp>
      <p:pic>
        <p:nvPicPr>
          <p:cNvPr id="6" name="Content Placeholder 5">
            <a:extLst>
              <a:ext uri="{FF2B5EF4-FFF2-40B4-BE49-F238E27FC236}">
                <a16:creationId xmlns:a16="http://schemas.microsoft.com/office/drawing/2014/main" id="{B4677C12-C75E-02DF-6ED2-B62147D2BF96}"/>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095E0AF4-80F0-D8A3-CF22-1482DFA2CA89}"/>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3990832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5DE52-8F5C-6C7D-2D18-C214228573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79F66-81A7-838B-F994-B72996460BC3}"/>
              </a:ext>
            </a:extLst>
          </p:cNvPr>
          <p:cNvSpPr>
            <a:spLocks noGrp="1"/>
          </p:cNvSpPr>
          <p:nvPr>
            <p:ph type="title"/>
          </p:nvPr>
        </p:nvSpPr>
        <p:spPr>
          <a:xfrm>
            <a:off x="838200" y="365125"/>
            <a:ext cx="10515600" cy="1325563"/>
          </a:xfrm>
        </p:spPr>
        <p:txBody>
          <a:bodyPr anchor="ctr">
            <a:normAutofit/>
          </a:bodyPr>
          <a:lstStyle/>
          <a:p>
            <a:r>
              <a:rPr lang="en-GB" b="0" i="0" noProof="0" dirty="0">
                <a:effectLst/>
              </a:rPr>
              <a:t>Music improvisation creativity</a:t>
            </a:r>
            <a:endParaRPr lang="en-GB" noProof="0" dirty="0"/>
          </a:p>
        </p:txBody>
      </p:sp>
      <p:sp>
        <p:nvSpPr>
          <p:cNvPr id="13" name="Content Placeholder 2">
            <a:extLst>
              <a:ext uri="{FF2B5EF4-FFF2-40B4-BE49-F238E27FC236}">
                <a16:creationId xmlns:a16="http://schemas.microsoft.com/office/drawing/2014/main" id="{B693100F-3190-9659-EB2D-8B8005C12988}"/>
              </a:ext>
            </a:extLst>
          </p:cNvPr>
          <p:cNvSpPr>
            <a:spLocks noGrp="1"/>
          </p:cNvSpPr>
          <p:nvPr>
            <p:ph sz="half" idx="1"/>
          </p:nvPr>
        </p:nvSpPr>
        <p:spPr>
          <a:xfrm>
            <a:off x="838200" y="1825625"/>
            <a:ext cx="7177644" cy="4351338"/>
          </a:xfrm>
        </p:spPr>
        <p:txBody>
          <a:bodyPr/>
          <a:lstStyle/>
          <a:p>
            <a:endParaRPr lang="en-GB" noProof="0" dirty="0"/>
          </a:p>
        </p:txBody>
      </p:sp>
      <p:pic>
        <p:nvPicPr>
          <p:cNvPr id="6" name="Content Placeholder 5">
            <a:extLst>
              <a:ext uri="{FF2B5EF4-FFF2-40B4-BE49-F238E27FC236}">
                <a16:creationId xmlns:a16="http://schemas.microsoft.com/office/drawing/2014/main" id="{B7EC2922-A47C-ED74-DEB6-05CB90E3F87D}"/>
              </a:ext>
            </a:extLst>
          </p:cNvPr>
          <p:cNvPicPr>
            <a:picLocks noGrp="1" noChangeAspect="1"/>
          </p:cNvPicPr>
          <p:nvPr>
            <p:ph sz="half" idx="2"/>
          </p:nvPr>
        </p:nvPicPr>
        <p:blipFill>
          <a:blip r:embed="rId3"/>
          <a:stretch>
            <a:fillRect/>
          </a:stretch>
        </p:blipFill>
        <p:spPr>
          <a:xfrm>
            <a:off x="8245623" y="1825625"/>
            <a:ext cx="3481070" cy="4351338"/>
          </a:xfrm>
          <a:prstGeom prst="rect">
            <a:avLst/>
          </a:prstGeom>
          <a:noFill/>
        </p:spPr>
      </p:pic>
      <p:sp>
        <p:nvSpPr>
          <p:cNvPr id="4" name="Footer Placeholder 3">
            <a:extLst>
              <a:ext uri="{FF2B5EF4-FFF2-40B4-BE49-F238E27FC236}">
                <a16:creationId xmlns:a16="http://schemas.microsoft.com/office/drawing/2014/main" id="{A46B7AAF-D43F-101E-C0B0-346236B68EA3}"/>
              </a:ext>
            </a:extLst>
          </p:cNvPr>
          <p:cNvSpPr>
            <a:spLocks noGrp="1"/>
          </p:cNvSpPr>
          <p:nvPr>
            <p:ph type="ftr" sz="quarter" idx="11"/>
          </p:nvPr>
        </p:nvSpPr>
        <p:spPr>
          <a:xfrm>
            <a:off x="4038600" y="6356350"/>
            <a:ext cx="4114800" cy="365125"/>
          </a:xfrm>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1351160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29FA3-99C3-A532-EB73-37C29D565230}"/>
              </a:ext>
            </a:extLst>
          </p:cNvPr>
          <p:cNvSpPr>
            <a:spLocks noGrp="1"/>
          </p:cNvSpPr>
          <p:nvPr>
            <p:ph type="title"/>
          </p:nvPr>
        </p:nvSpPr>
        <p:spPr/>
        <p:txBody>
          <a:bodyPr/>
          <a:lstStyle/>
          <a:p>
            <a:r>
              <a:rPr lang="en-GB" noProof="0" dirty="0"/>
              <a:t>Hypothesis</a:t>
            </a:r>
          </a:p>
        </p:txBody>
      </p:sp>
      <p:sp>
        <p:nvSpPr>
          <p:cNvPr id="3" name="Content Placeholder 2">
            <a:extLst>
              <a:ext uri="{FF2B5EF4-FFF2-40B4-BE49-F238E27FC236}">
                <a16:creationId xmlns:a16="http://schemas.microsoft.com/office/drawing/2014/main" id="{EF505817-255F-F37F-F165-EA6CF122A8D3}"/>
              </a:ext>
            </a:extLst>
          </p:cNvPr>
          <p:cNvSpPr>
            <a:spLocks noGrp="1"/>
          </p:cNvSpPr>
          <p:nvPr>
            <p:ph idx="1"/>
          </p:nvPr>
        </p:nvSpPr>
        <p:spPr/>
        <p:txBody>
          <a:bodyPr/>
          <a:lstStyle/>
          <a:p>
            <a:r>
              <a:rPr lang="en-GB" noProof="0" dirty="0"/>
              <a:t>if an improvisation contains more evidence of emotion-laden content, it is more likely to be recognised as creative</a:t>
            </a:r>
          </a:p>
        </p:txBody>
      </p:sp>
      <p:sp>
        <p:nvSpPr>
          <p:cNvPr id="4" name="Footer Placeholder 3">
            <a:extLst>
              <a:ext uri="{FF2B5EF4-FFF2-40B4-BE49-F238E27FC236}">
                <a16:creationId xmlns:a16="http://schemas.microsoft.com/office/drawing/2014/main" id="{EADD5811-D6D3-F82D-B8F6-CC03426C1181}"/>
              </a:ext>
            </a:extLst>
          </p:cNvPr>
          <p:cNvSpPr>
            <a:spLocks noGrp="1"/>
          </p:cNvSpPr>
          <p:nvPr>
            <p:ph type="ftr" sz="quarter" idx="11"/>
          </p:nvPr>
        </p:nvSpPr>
        <p:spPr/>
        <p:txBody>
          <a:bodyPr/>
          <a:lstStyle/>
          <a:p>
            <a:r>
              <a:rPr lang="en-GB" noProof="0" dirty="0"/>
              <a:t>Measuring intention and emotional involvement in jazz music - Anna Jordanous</a:t>
            </a:r>
          </a:p>
        </p:txBody>
      </p:sp>
    </p:spTree>
    <p:extLst>
      <p:ext uri="{BB962C8B-B14F-4D97-AF65-F5344CB8AC3E}">
        <p14:creationId xmlns:p14="http://schemas.microsoft.com/office/powerpoint/2010/main" val="1764225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E3342-12FC-ED3E-3D74-1ED316C0F0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866B0-B327-34C5-AE67-5FD349DF5744}"/>
              </a:ext>
            </a:extLst>
          </p:cNvPr>
          <p:cNvSpPr>
            <a:spLocks noGrp="1"/>
          </p:cNvSpPr>
          <p:nvPr>
            <p:ph type="title"/>
          </p:nvPr>
        </p:nvSpPr>
        <p:spPr/>
        <p:txBody>
          <a:bodyPr/>
          <a:lstStyle/>
          <a:p>
            <a:r>
              <a:rPr lang="en-GB" noProof="0" dirty="0"/>
              <a:t>Emotions in music</a:t>
            </a:r>
          </a:p>
        </p:txBody>
      </p:sp>
      <p:pic>
        <p:nvPicPr>
          <p:cNvPr id="6" name="Content Placeholder 5" descr="A text on a page&#10;&#10;AI-generated content may be incorrect.">
            <a:extLst>
              <a:ext uri="{FF2B5EF4-FFF2-40B4-BE49-F238E27FC236}">
                <a16:creationId xmlns:a16="http://schemas.microsoft.com/office/drawing/2014/main" id="{58C9950E-244E-1E48-06A3-0E3787354BBA}"/>
              </a:ext>
            </a:extLst>
          </p:cNvPr>
          <p:cNvPicPr>
            <a:picLocks noGrp="1" noChangeAspect="1"/>
          </p:cNvPicPr>
          <p:nvPr>
            <p:ph idx="1"/>
          </p:nvPr>
        </p:nvPicPr>
        <p:blipFill>
          <a:blip r:embed="rId2"/>
          <a:stretch>
            <a:fillRect/>
          </a:stretch>
        </p:blipFill>
        <p:spPr>
          <a:xfrm>
            <a:off x="2471033" y="1556519"/>
            <a:ext cx="7714687" cy="4249266"/>
          </a:xfrm>
        </p:spPr>
      </p:pic>
      <p:sp>
        <p:nvSpPr>
          <p:cNvPr id="4" name="Footer Placeholder 3">
            <a:extLst>
              <a:ext uri="{FF2B5EF4-FFF2-40B4-BE49-F238E27FC236}">
                <a16:creationId xmlns:a16="http://schemas.microsoft.com/office/drawing/2014/main" id="{AFC71A25-DF77-75A5-E3DD-B9B40D6C0E6A}"/>
              </a:ext>
            </a:extLst>
          </p:cNvPr>
          <p:cNvSpPr>
            <a:spLocks noGrp="1"/>
          </p:cNvSpPr>
          <p:nvPr>
            <p:ph type="ftr" sz="quarter" idx="11"/>
          </p:nvPr>
        </p:nvSpPr>
        <p:spPr/>
        <p:txBody>
          <a:bodyPr/>
          <a:lstStyle/>
          <a:p>
            <a:r>
              <a:rPr lang="en-GB" noProof="0" dirty="0"/>
              <a:t>Measuring intention and emotional involvement in jazz music - Anna Jordanous</a:t>
            </a:r>
          </a:p>
        </p:txBody>
      </p:sp>
      <p:sp>
        <p:nvSpPr>
          <p:cNvPr id="8" name="TextBox 7">
            <a:extLst>
              <a:ext uri="{FF2B5EF4-FFF2-40B4-BE49-F238E27FC236}">
                <a16:creationId xmlns:a16="http://schemas.microsoft.com/office/drawing/2014/main" id="{9BDD6435-CCFD-F2B2-6873-72434300A471}"/>
              </a:ext>
            </a:extLst>
          </p:cNvPr>
          <p:cNvSpPr txBox="1"/>
          <p:nvPr/>
        </p:nvSpPr>
        <p:spPr>
          <a:xfrm>
            <a:off x="243068" y="5950262"/>
            <a:ext cx="11948932" cy="261610"/>
          </a:xfrm>
          <a:prstGeom prst="rect">
            <a:avLst/>
          </a:prstGeom>
          <a:noFill/>
        </p:spPr>
        <p:txBody>
          <a:bodyPr wrap="square">
            <a:spAutoFit/>
          </a:bodyPr>
          <a:lstStyle/>
          <a:p>
            <a:r>
              <a:rPr lang="en-GB" sz="1100" noProof="0" dirty="0">
                <a:effectLst/>
                <a:latin typeface="Arial" panose="020B0604020202020204" pitchFamily="34" charset="0"/>
                <a:cs typeface="Arial" panose="020B0604020202020204" pitchFamily="34" charset="0"/>
              </a:rPr>
              <a:t>P. N. </a:t>
            </a:r>
            <a:r>
              <a:rPr lang="en-GB" sz="1100" noProof="0" dirty="0" err="1">
                <a:effectLst/>
                <a:latin typeface="Arial" panose="020B0604020202020204" pitchFamily="34" charset="0"/>
                <a:cs typeface="Arial" panose="020B0604020202020204" pitchFamily="34" charset="0"/>
              </a:rPr>
              <a:t>Juslin</a:t>
            </a:r>
            <a:r>
              <a:rPr lang="en-GB" sz="1100" noProof="0" dirty="0">
                <a:effectLst/>
                <a:latin typeface="Arial" panose="020B0604020202020204" pitchFamily="34" charset="0"/>
                <a:cs typeface="Arial" panose="020B0604020202020204" pitchFamily="34" charset="0"/>
              </a:rPr>
              <a:t> &amp; P. </a:t>
            </a:r>
            <a:r>
              <a:rPr lang="en-GB" sz="1100" noProof="0" dirty="0" err="1">
                <a:effectLst/>
                <a:latin typeface="Arial" panose="020B0604020202020204" pitchFamily="34" charset="0"/>
                <a:cs typeface="Arial" panose="020B0604020202020204" pitchFamily="34" charset="0"/>
              </a:rPr>
              <a:t>Laukka</a:t>
            </a:r>
            <a:r>
              <a:rPr lang="en-GB" sz="1100" noProof="0" dirty="0">
                <a:effectLst/>
                <a:latin typeface="Arial" panose="020B0604020202020204" pitchFamily="34" charset="0"/>
                <a:cs typeface="Arial" panose="020B0604020202020204" pitchFamily="34" charset="0"/>
              </a:rPr>
              <a:t> (2003) </a:t>
            </a:r>
            <a:r>
              <a:rPr lang="en-GB" sz="1100" i="1" noProof="0" dirty="0">
                <a:effectLst/>
                <a:latin typeface="Arial" panose="020B0604020202020204" pitchFamily="34" charset="0"/>
                <a:cs typeface="Arial" panose="020B0604020202020204" pitchFamily="34" charset="0"/>
              </a:rPr>
              <a:t>Communication of Emotions in Vocal Expression and Music Performance: Different Channels, Same Code? </a:t>
            </a:r>
            <a:r>
              <a:rPr lang="en-GB" sz="1100" noProof="0" dirty="0">
                <a:effectLst/>
                <a:latin typeface="Arial" panose="020B0604020202020204" pitchFamily="34" charset="0"/>
                <a:cs typeface="Arial" panose="020B0604020202020204" pitchFamily="34" charset="0"/>
              </a:rPr>
              <a:t>Psychological Bulletin Vol. 129, No. 5, 770–814. </a:t>
            </a:r>
            <a:endParaRPr lang="en-GB" sz="1100" noProof="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07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E30E9-EAB7-D3DB-EDD7-DAF3352F94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1FE0A-F7DE-4B45-A180-AE528783692C}"/>
              </a:ext>
            </a:extLst>
          </p:cNvPr>
          <p:cNvSpPr>
            <a:spLocks noGrp="1"/>
          </p:cNvSpPr>
          <p:nvPr>
            <p:ph type="title"/>
          </p:nvPr>
        </p:nvSpPr>
        <p:spPr>
          <a:xfrm>
            <a:off x="838200" y="365125"/>
            <a:ext cx="3200400" cy="1325563"/>
          </a:xfrm>
        </p:spPr>
        <p:txBody>
          <a:bodyPr/>
          <a:lstStyle/>
          <a:p>
            <a:r>
              <a:rPr lang="en-GB" noProof="0" dirty="0"/>
              <a:t>Emotions in music</a:t>
            </a:r>
          </a:p>
        </p:txBody>
      </p:sp>
      <p:sp>
        <p:nvSpPr>
          <p:cNvPr id="4" name="Footer Placeholder 3">
            <a:extLst>
              <a:ext uri="{FF2B5EF4-FFF2-40B4-BE49-F238E27FC236}">
                <a16:creationId xmlns:a16="http://schemas.microsoft.com/office/drawing/2014/main" id="{76E132BE-532C-4651-17A3-3C45017C2992}"/>
              </a:ext>
            </a:extLst>
          </p:cNvPr>
          <p:cNvSpPr>
            <a:spLocks noGrp="1"/>
          </p:cNvSpPr>
          <p:nvPr>
            <p:ph type="ftr" sz="quarter" idx="11"/>
          </p:nvPr>
        </p:nvSpPr>
        <p:spPr/>
        <p:txBody>
          <a:bodyPr/>
          <a:lstStyle/>
          <a:p>
            <a:r>
              <a:rPr lang="en-GB" noProof="0" dirty="0"/>
              <a:t>Measuring intention and emotional involvement in jazz music - Anna Jordanous</a:t>
            </a:r>
          </a:p>
        </p:txBody>
      </p:sp>
      <p:sp>
        <p:nvSpPr>
          <p:cNvPr id="5" name="Content Placeholder 4">
            <a:extLst>
              <a:ext uri="{FF2B5EF4-FFF2-40B4-BE49-F238E27FC236}">
                <a16:creationId xmlns:a16="http://schemas.microsoft.com/office/drawing/2014/main" id="{98A102EB-4D7F-893A-2B59-C5C433053C65}"/>
              </a:ext>
            </a:extLst>
          </p:cNvPr>
          <p:cNvSpPr>
            <a:spLocks noGrp="1"/>
          </p:cNvSpPr>
          <p:nvPr>
            <p:ph idx="1"/>
          </p:nvPr>
        </p:nvSpPr>
        <p:spPr>
          <a:xfrm>
            <a:off x="838200" y="1825625"/>
            <a:ext cx="2703653" cy="4351338"/>
          </a:xfrm>
        </p:spPr>
        <p:txBody>
          <a:bodyPr>
            <a:normAutofit/>
          </a:bodyPr>
          <a:lstStyle/>
          <a:p>
            <a:pPr marL="0" indent="0">
              <a:buNone/>
            </a:pPr>
            <a:r>
              <a:rPr lang="en-GB" sz="1100" i="1" noProof="0" dirty="0">
                <a:effectLst/>
                <a:latin typeface="Arial" panose="020B0604020202020204" pitchFamily="34" charset="0"/>
                <a:cs typeface="Arial" panose="020B0604020202020204" pitchFamily="34" charset="0"/>
              </a:rPr>
              <a:t>Summary of Cross-Modal Patterns of Acoustic Cues for Discrete Emotions </a:t>
            </a:r>
            <a:endParaRPr lang="en-GB" sz="1100" noProof="0" dirty="0">
              <a:latin typeface="Arial" panose="020B0604020202020204" pitchFamily="34" charset="0"/>
              <a:cs typeface="Arial" panose="020B0604020202020204" pitchFamily="34" charset="0"/>
            </a:endParaRPr>
          </a:p>
          <a:p>
            <a:r>
              <a:rPr lang="en-GB" sz="1100" noProof="0" dirty="0">
                <a:effectLst/>
                <a:latin typeface="Arial" panose="020B0604020202020204" pitchFamily="34" charset="0"/>
                <a:cs typeface="Arial" panose="020B0604020202020204" pitchFamily="34" charset="0"/>
              </a:rPr>
              <a:t>P. N. </a:t>
            </a:r>
            <a:r>
              <a:rPr lang="en-GB" sz="1100" noProof="0" dirty="0" err="1">
                <a:effectLst/>
                <a:latin typeface="Arial" panose="020B0604020202020204" pitchFamily="34" charset="0"/>
                <a:cs typeface="Arial" panose="020B0604020202020204" pitchFamily="34" charset="0"/>
              </a:rPr>
              <a:t>Juslin</a:t>
            </a:r>
            <a:r>
              <a:rPr lang="en-GB" sz="1100" noProof="0" dirty="0">
                <a:effectLst/>
                <a:latin typeface="Arial" panose="020B0604020202020204" pitchFamily="34" charset="0"/>
                <a:cs typeface="Arial" panose="020B0604020202020204" pitchFamily="34" charset="0"/>
              </a:rPr>
              <a:t> &amp; P. </a:t>
            </a:r>
            <a:r>
              <a:rPr lang="en-GB" sz="1100" noProof="0" dirty="0" err="1">
                <a:effectLst/>
                <a:latin typeface="Arial" panose="020B0604020202020204" pitchFamily="34" charset="0"/>
                <a:cs typeface="Arial" panose="020B0604020202020204" pitchFamily="34" charset="0"/>
              </a:rPr>
              <a:t>Laukka</a:t>
            </a:r>
            <a:r>
              <a:rPr lang="en-GB" sz="1100" noProof="0" dirty="0">
                <a:effectLst/>
                <a:latin typeface="Arial" panose="020B0604020202020204" pitchFamily="34" charset="0"/>
                <a:cs typeface="Arial" panose="020B0604020202020204" pitchFamily="34" charset="0"/>
              </a:rPr>
              <a:t> (2003) </a:t>
            </a:r>
            <a:r>
              <a:rPr lang="en-GB" sz="1100" i="1" noProof="0" dirty="0">
                <a:effectLst/>
                <a:latin typeface="Arial" panose="020B0604020202020204" pitchFamily="34" charset="0"/>
                <a:cs typeface="Arial" panose="020B0604020202020204" pitchFamily="34" charset="0"/>
              </a:rPr>
              <a:t>Communication of Emotions in Vocal Expression and Music Performance: Different Channels, Same Code? </a:t>
            </a:r>
            <a:r>
              <a:rPr lang="en-GB" sz="1100" noProof="0" dirty="0">
                <a:effectLst/>
                <a:latin typeface="Arial" panose="020B0604020202020204" pitchFamily="34" charset="0"/>
                <a:cs typeface="Arial" panose="020B0604020202020204" pitchFamily="34" charset="0"/>
              </a:rPr>
              <a:t>Psychological Bulletin Vol. 129, No. 5, 770–814. </a:t>
            </a:r>
            <a:endParaRPr lang="en-GB" sz="1100" noProof="0" dirty="0">
              <a:latin typeface="Arial" panose="020B0604020202020204" pitchFamily="34" charset="0"/>
              <a:cs typeface="Arial" panose="020B0604020202020204" pitchFamily="34" charset="0"/>
            </a:endParaRPr>
          </a:p>
          <a:p>
            <a:endParaRPr lang="en-GB" sz="1100" noProof="0" dirty="0">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673A8055-14DE-176D-32FD-74D5DE22FA8C}"/>
              </a:ext>
            </a:extLst>
          </p:cNvPr>
          <p:cNvGraphicFramePr>
            <a:graphicFrameLocks noGrp="1"/>
          </p:cNvGraphicFramePr>
          <p:nvPr>
            <p:extLst>
              <p:ext uri="{D42A27DB-BD31-4B8C-83A1-F6EECF244321}">
                <p14:modId xmlns:p14="http://schemas.microsoft.com/office/powerpoint/2010/main" val="1726831754"/>
              </p:ext>
            </p:extLst>
          </p:nvPr>
        </p:nvGraphicFramePr>
        <p:xfrm>
          <a:off x="4064000" y="0"/>
          <a:ext cx="8128000" cy="6685280"/>
        </p:xfrm>
        <a:graphic>
          <a:graphicData uri="http://schemas.openxmlformats.org/drawingml/2006/table">
            <a:tbl>
              <a:tblPr firstRow="1" bandRow="1">
                <a:tableStyleId>{5C22544A-7EE6-4342-B048-85BDC9FD1C3A}</a:tableStyleId>
              </a:tblPr>
              <a:tblGrid>
                <a:gridCol w="1394106">
                  <a:extLst>
                    <a:ext uri="{9D8B030D-6E8A-4147-A177-3AD203B41FA5}">
                      <a16:colId xmlns:a16="http://schemas.microsoft.com/office/drawing/2014/main" val="4119210831"/>
                    </a:ext>
                  </a:extLst>
                </a:gridCol>
                <a:gridCol w="6733894">
                  <a:extLst>
                    <a:ext uri="{9D8B030D-6E8A-4147-A177-3AD203B41FA5}">
                      <a16:colId xmlns:a16="http://schemas.microsoft.com/office/drawing/2014/main" val="1915277551"/>
                    </a:ext>
                  </a:extLst>
                </a:gridCol>
              </a:tblGrid>
              <a:tr h="370840">
                <a:tc>
                  <a:txBody>
                    <a:bodyPr/>
                    <a:lstStyle/>
                    <a:p>
                      <a:r>
                        <a:rPr lang="en-GB" sz="1800" noProof="0" dirty="0">
                          <a:effectLst/>
                          <a:latin typeface="Times"/>
                        </a:rPr>
                        <a:t>Emotion</a:t>
                      </a:r>
                      <a:endParaRPr lang="en-GB"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noProof="0" dirty="0">
                          <a:effectLst/>
                          <a:latin typeface="Times"/>
                        </a:rPr>
                        <a:t>Acoustic cues (vocal expression/music performance) </a:t>
                      </a:r>
                      <a:endParaRPr lang="en-GB" noProof="0" dirty="0"/>
                    </a:p>
                  </a:txBody>
                  <a:tcPr/>
                </a:tc>
                <a:extLst>
                  <a:ext uri="{0D108BD9-81ED-4DB2-BD59-A6C34878D82A}">
                    <a16:rowId xmlns:a16="http://schemas.microsoft.com/office/drawing/2014/main" val="2930849006"/>
                  </a:ext>
                </a:extLst>
              </a:tr>
              <a:tr h="370840">
                <a:tc>
                  <a:txBody>
                    <a:bodyPr/>
                    <a:lstStyle/>
                    <a:p>
                      <a:r>
                        <a:rPr lang="en-GB" sz="1800" noProof="0" dirty="0">
                          <a:effectLst/>
                          <a:latin typeface="Times"/>
                        </a:rPr>
                        <a:t>Anger</a:t>
                      </a:r>
                      <a:endParaRPr lang="en-GB" noProof="0" dirty="0"/>
                    </a:p>
                  </a:txBody>
                  <a:tcPr/>
                </a:tc>
                <a:tc>
                  <a:txBody>
                    <a:bodyPr/>
                    <a:lstStyle/>
                    <a:p>
                      <a:r>
                        <a:rPr lang="en-GB" sz="1800" noProof="0" dirty="0">
                          <a:effectLst/>
                          <a:latin typeface="Times"/>
                        </a:rPr>
                        <a:t>Fast speech rate/tempo, high voice intensity/sound level, much voice intensity/sound level variability, much high-frequency energy, high F0/pitch level, much F0/pitch variability, rising F0/pitch contour, fast voice onsets/tone attacks, and microstructural irregularity</a:t>
                      </a:r>
                      <a:endParaRPr lang="en-GB" noProof="0" dirty="0"/>
                    </a:p>
                  </a:txBody>
                  <a:tcPr/>
                </a:tc>
                <a:extLst>
                  <a:ext uri="{0D108BD9-81ED-4DB2-BD59-A6C34878D82A}">
                    <a16:rowId xmlns:a16="http://schemas.microsoft.com/office/drawing/2014/main" val="901836770"/>
                  </a:ext>
                </a:extLst>
              </a:tr>
              <a:tr h="370840">
                <a:tc>
                  <a:txBody>
                    <a:bodyPr/>
                    <a:lstStyle/>
                    <a:p>
                      <a:r>
                        <a:rPr lang="en-GB" sz="1800" noProof="0" dirty="0">
                          <a:effectLst/>
                          <a:latin typeface="Times"/>
                        </a:rPr>
                        <a:t>Fear</a:t>
                      </a:r>
                      <a:endParaRPr lang="en-GB" noProof="0" dirty="0"/>
                    </a:p>
                  </a:txBody>
                  <a:tcPr/>
                </a:tc>
                <a:tc>
                  <a:txBody>
                    <a:bodyPr/>
                    <a:lstStyle/>
                    <a:p>
                      <a:r>
                        <a:rPr lang="en-GB" sz="1800" noProof="0" dirty="0">
                          <a:effectLst/>
                          <a:latin typeface="Times"/>
                        </a:rPr>
                        <a:t>Fast speech rate/tempo, low voice intensity/sound level (except in panic fear), much voice intensity/sound level variability, little high-frequency energy, high F0/pitch level, little F0/pitch variability, rising F0/pitch contour, and a lot of microstructural irregularity </a:t>
                      </a:r>
                      <a:endParaRPr lang="en-GB" noProof="0" dirty="0"/>
                    </a:p>
                  </a:txBody>
                  <a:tcPr/>
                </a:tc>
                <a:extLst>
                  <a:ext uri="{0D108BD9-81ED-4DB2-BD59-A6C34878D82A}">
                    <a16:rowId xmlns:a16="http://schemas.microsoft.com/office/drawing/2014/main" val="1928615167"/>
                  </a:ext>
                </a:extLst>
              </a:tr>
              <a:tr h="370840">
                <a:tc>
                  <a:txBody>
                    <a:bodyPr/>
                    <a:lstStyle/>
                    <a:p>
                      <a:r>
                        <a:rPr lang="en-GB" sz="1800" noProof="0" dirty="0">
                          <a:effectLst/>
                          <a:latin typeface="Times"/>
                        </a:rPr>
                        <a:t>Happiness</a:t>
                      </a:r>
                      <a:endParaRPr lang="en-GB" noProof="0" dirty="0"/>
                    </a:p>
                  </a:txBody>
                  <a:tcPr/>
                </a:tc>
                <a:tc>
                  <a:txBody>
                    <a:bodyPr/>
                    <a:lstStyle/>
                    <a:p>
                      <a:r>
                        <a:rPr lang="en-GB" sz="1800" noProof="0" dirty="0">
                          <a:effectLst/>
                          <a:latin typeface="Times"/>
                        </a:rPr>
                        <a:t>Fast speech rate/tempo, medium–high voice intensity/sound level, medium high-frequency energy, high F0/pitch level, much F0/pitch variability, rising F0/pitch contour, fast voice onsets/tone attacks, and very little microstructural regularity </a:t>
                      </a:r>
                      <a:endParaRPr lang="en-GB" noProof="0" dirty="0"/>
                    </a:p>
                  </a:txBody>
                  <a:tcPr/>
                </a:tc>
                <a:extLst>
                  <a:ext uri="{0D108BD9-81ED-4DB2-BD59-A6C34878D82A}">
                    <a16:rowId xmlns:a16="http://schemas.microsoft.com/office/drawing/2014/main" val="41049455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noProof="0" dirty="0">
                          <a:effectLst/>
                          <a:latin typeface="Times"/>
                        </a:rPr>
                        <a:t>Sadness </a:t>
                      </a:r>
                      <a:endParaRPr lang="en-GB"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noProof="0" dirty="0">
                          <a:effectLst/>
                          <a:latin typeface="Times"/>
                        </a:rPr>
                        <a:t>Slow speech rate/tempo, low voice intensity/sound level, little voice intensity/sound level variability, little high-frequency energy, low F0/pitch level, little F0/pitch variability, falling F0/pitch contour, slow voice onsets/tone attacks, and microstructural irregularity </a:t>
                      </a:r>
                      <a:endParaRPr lang="en-GB" noProof="0" dirty="0"/>
                    </a:p>
                  </a:txBody>
                  <a:tcPr/>
                </a:tc>
                <a:extLst>
                  <a:ext uri="{0D108BD9-81ED-4DB2-BD59-A6C34878D82A}">
                    <a16:rowId xmlns:a16="http://schemas.microsoft.com/office/drawing/2014/main" val="3288569246"/>
                  </a:ext>
                </a:extLst>
              </a:tr>
              <a:tr h="370840">
                <a:tc>
                  <a:txBody>
                    <a:bodyPr/>
                    <a:lstStyle/>
                    <a:p>
                      <a:r>
                        <a:rPr lang="en-GB" sz="1800" noProof="0" dirty="0">
                          <a:effectLst/>
                          <a:latin typeface="Times"/>
                        </a:rPr>
                        <a:t>Tenderness</a:t>
                      </a:r>
                      <a:endParaRPr lang="en-GB"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noProof="0" dirty="0">
                          <a:effectLst/>
                          <a:latin typeface="Times"/>
                        </a:rPr>
                        <a:t>Slow speech rate/tempo, low voice intensity/sound level, little voice intensity/sound level variability, little high-frequency energy, low F0/pitch level, little F0/pitch variability, falling F0/pitch contours, slow voice onsets/tone attacks, and microstructural regularity </a:t>
                      </a:r>
                      <a:endParaRPr lang="en-GB" noProof="0" dirty="0"/>
                    </a:p>
                  </a:txBody>
                  <a:tcPr/>
                </a:tc>
                <a:extLst>
                  <a:ext uri="{0D108BD9-81ED-4DB2-BD59-A6C34878D82A}">
                    <a16:rowId xmlns:a16="http://schemas.microsoft.com/office/drawing/2014/main" val="367315893"/>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GB" i="1" noProof="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1800" i="1" noProof="0" dirty="0">
                          <a:effectLst/>
                          <a:latin typeface="Times"/>
                        </a:rPr>
                        <a:t>Note. F0 </a:t>
                      </a:r>
                      <a:r>
                        <a:rPr lang="en-GB" sz="1800" i="1" noProof="0" dirty="0">
                          <a:effectLst/>
                          <a:latin typeface="Universal"/>
                        </a:rPr>
                        <a:t> </a:t>
                      </a:r>
                      <a:r>
                        <a:rPr lang="en-GB" sz="1800" i="1" noProof="0" dirty="0">
                          <a:effectLst/>
                          <a:latin typeface="Times"/>
                        </a:rPr>
                        <a:t>fundamental frequency. </a:t>
                      </a:r>
                      <a:endParaRPr lang="en-GB" i="1" noProof="0" dirty="0"/>
                    </a:p>
                  </a:txBody>
                  <a:tcPr/>
                </a:tc>
                <a:extLst>
                  <a:ext uri="{0D108BD9-81ED-4DB2-BD59-A6C34878D82A}">
                    <a16:rowId xmlns:a16="http://schemas.microsoft.com/office/drawing/2014/main" val="3965701261"/>
                  </a:ext>
                </a:extLst>
              </a:tr>
            </a:tbl>
          </a:graphicData>
        </a:graphic>
      </p:graphicFrame>
    </p:spTree>
    <p:extLst>
      <p:ext uri="{BB962C8B-B14F-4D97-AF65-F5344CB8AC3E}">
        <p14:creationId xmlns:p14="http://schemas.microsoft.com/office/powerpoint/2010/main" val="1548763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45454-2211-1A15-7659-0195C84B19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D16A0-9562-080C-EDA6-56EC58BFABBB}"/>
              </a:ext>
            </a:extLst>
          </p:cNvPr>
          <p:cNvSpPr>
            <a:spLocks noGrp="1"/>
          </p:cNvSpPr>
          <p:nvPr>
            <p:ph type="title"/>
          </p:nvPr>
        </p:nvSpPr>
        <p:spPr/>
        <p:txBody>
          <a:bodyPr anchor="ctr">
            <a:normAutofit/>
          </a:bodyPr>
          <a:lstStyle/>
          <a:p>
            <a:r>
              <a:rPr lang="en-GB" noProof="0" dirty="0"/>
              <a:t>Assumptions</a:t>
            </a:r>
          </a:p>
        </p:txBody>
      </p:sp>
      <p:sp>
        <p:nvSpPr>
          <p:cNvPr id="3" name="Content Placeholder 2">
            <a:extLst>
              <a:ext uri="{FF2B5EF4-FFF2-40B4-BE49-F238E27FC236}">
                <a16:creationId xmlns:a16="http://schemas.microsoft.com/office/drawing/2014/main" id="{16EF7DDD-92E7-32D2-C0DE-F3C001F1AFDB}"/>
              </a:ext>
            </a:extLst>
          </p:cNvPr>
          <p:cNvSpPr>
            <a:spLocks noGrp="1"/>
          </p:cNvSpPr>
          <p:nvPr>
            <p:ph idx="1"/>
          </p:nvPr>
        </p:nvSpPr>
        <p:spPr/>
        <p:txBody>
          <a:bodyPr>
            <a:normAutofit/>
          </a:bodyPr>
          <a:lstStyle/>
          <a:p>
            <a:pPr marL="0" indent="0">
              <a:buNone/>
            </a:pPr>
            <a:r>
              <a:rPr lang="en-GB" sz="2400" b="0" i="0" noProof="0" dirty="0">
                <a:effectLst/>
              </a:rPr>
              <a:t>Assumptions:</a:t>
            </a:r>
            <a:br>
              <a:rPr lang="en-GB" sz="2400" b="0" i="0" noProof="0" dirty="0">
                <a:effectLst/>
              </a:rPr>
            </a:br>
            <a:r>
              <a:rPr lang="en-GB" sz="2400" b="0" i="0" noProof="0" dirty="0">
                <a:effectLst/>
              </a:rPr>
              <a:t>* Improvisation is creative process where the outputs are closely tied to the live process.</a:t>
            </a:r>
            <a:br>
              <a:rPr lang="en-GB" sz="2400" b="0" i="0" noProof="0" dirty="0">
                <a:effectLst/>
              </a:rPr>
            </a:br>
            <a:r>
              <a:rPr lang="en-GB" sz="2400" b="0" i="0" noProof="0" dirty="0">
                <a:effectLst/>
              </a:rPr>
              <a:t>• emotional content in the music can be used as a proxy for emotional involvement</a:t>
            </a:r>
            <a:br>
              <a:rPr lang="en-GB" sz="2400" b="0" i="0" noProof="0" dirty="0">
                <a:effectLst/>
              </a:rPr>
            </a:br>
            <a:r>
              <a:rPr lang="en-GB" sz="2400" b="0" i="0" noProof="0" dirty="0">
                <a:effectLst/>
              </a:rPr>
              <a:t>• emotional content can be represented using either Russell valence and arousal model or the 5 key emotions as captured by </a:t>
            </a:r>
            <a:r>
              <a:rPr lang="en-GB" sz="2400" b="0" i="0" noProof="0" dirty="0" err="1">
                <a:effectLst/>
              </a:rPr>
              <a:t>Juslin</a:t>
            </a:r>
            <a:r>
              <a:rPr lang="en-GB" sz="2400" b="0" i="0" noProof="0" dirty="0">
                <a:effectLst/>
              </a:rPr>
              <a:t> and </a:t>
            </a:r>
            <a:r>
              <a:rPr lang="en-GB" sz="2400" b="0" i="0" noProof="0" dirty="0" err="1">
                <a:effectLst/>
              </a:rPr>
              <a:t>Laukka</a:t>
            </a:r>
            <a:r>
              <a:rPr lang="en-GB" sz="2400" b="0" i="0" noProof="0" dirty="0">
                <a:effectLst/>
              </a:rPr>
              <a:t>. Russell ok for summative but not for magnitude, so J&amp;L better?</a:t>
            </a:r>
            <a:br>
              <a:rPr lang="en-GB" sz="2400" b="0" i="0" noProof="0" dirty="0">
                <a:effectLst/>
              </a:rPr>
            </a:br>
            <a:r>
              <a:rPr lang="en-GB" sz="2400" b="0" i="0" noProof="0" dirty="0">
                <a:effectLst/>
              </a:rPr>
              <a:t>• Intention and emotional involvement are recognised outside my work, as part of the key contributors to musical creativity (alongside social interaction and communication, and domain competence)</a:t>
            </a:r>
            <a:br>
              <a:rPr lang="en-GB" sz="2400" b="0" i="0" noProof="0" dirty="0">
                <a:effectLst/>
              </a:rPr>
            </a:br>
            <a:r>
              <a:rPr lang="en-GB" sz="2400" b="0" i="0" noProof="0" dirty="0">
                <a:effectLst/>
              </a:rPr>
              <a:t>• I can use 'song' or 'chart' to represent lead sheet plus chord (chart probably better, but more confusing for a non </a:t>
            </a:r>
            <a:r>
              <a:rPr lang="en-GB" sz="2400" b="0" i="0" noProof="0" dirty="0" err="1">
                <a:effectLst/>
              </a:rPr>
              <a:t>jazzer</a:t>
            </a:r>
            <a:r>
              <a:rPr lang="en-GB" sz="2400" b="0" i="0" noProof="0" dirty="0">
                <a:effectLst/>
              </a:rPr>
              <a:t>?)</a:t>
            </a:r>
            <a:endParaRPr lang="en-GB" sz="2400" noProof="0" dirty="0"/>
          </a:p>
        </p:txBody>
      </p:sp>
      <p:sp>
        <p:nvSpPr>
          <p:cNvPr id="4" name="Footer Placeholder 3">
            <a:extLst>
              <a:ext uri="{FF2B5EF4-FFF2-40B4-BE49-F238E27FC236}">
                <a16:creationId xmlns:a16="http://schemas.microsoft.com/office/drawing/2014/main" id="{DDF9B671-C861-8AA1-85A6-942F15649436}"/>
              </a:ext>
            </a:extLst>
          </p:cNvPr>
          <p:cNvSpPr>
            <a:spLocks noGrp="1"/>
          </p:cNvSpPr>
          <p:nvPr>
            <p:ph type="ftr" sz="quarter" idx="11"/>
          </p:nvPr>
        </p:nvSpPr>
        <p:spPr/>
        <p:txBody>
          <a:bodyPr anchor="ctr">
            <a:normAutofit/>
          </a:bodyPr>
          <a:lstStyle/>
          <a:p>
            <a:pPr>
              <a:lnSpc>
                <a:spcPct val="90000"/>
              </a:lnSpc>
              <a:spcAft>
                <a:spcPts val="600"/>
              </a:spcAft>
            </a:pPr>
            <a:r>
              <a:rPr lang="en-GB" sz="900" noProof="0" dirty="0"/>
              <a:t>Measuring intention and emotional involvement in jazz music - Anna Jordanous</a:t>
            </a:r>
          </a:p>
        </p:txBody>
      </p:sp>
    </p:spTree>
    <p:extLst>
      <p:ext uri="{BB962C8B-B14F-4D97-AF65-F5344CB8AC3E}">
        <p14:creationId xmlns:p14="http://schemas.microsoft.com/office/powerpoint/2010/main" val="116971132"/>
      </p:ext>
    </p:extLst>
  </p:cSld>
  <p:clrMapOvr>
    <a:masterClrMapping/>
  </p:clrMapOvr>
</p:sld>
</file>

<file path=ppt/theme/theme1.xml><?xml version="1.0" encoding="utf-8"?>
<a:theme xmlns:a="http://schemas.openxmlformats.org/drawingml/2006/main" name="Theme1">
  <a:themeElements>
    <a:clrScheme name="Custom 1">
      <a:dk1>
        <a:srgbClr val="00050E"/>
      </a:dk1>
      <a:lt1>
        <a:srgbClr val="FFFFFF"/>
      </a:lt1>
      <a:dk2>
        <a:srgbClr val="000000"/>
      </a:dk2>
      <a:lt2>
        <a:srgbClr val="FEFFFE"/>
      </a:lt2>
      <a:accent1>
        <a:srgbClr val="062853"/>
      </a:accent1>
      <a:accent2>
        <a:srgbClr val="784D9A"/>
      </a:accent2>
      <a:accent3>
        <a:srgbClr val="E5007D"/>
      </a:accent3>
      <a:accent4>
        <a:srgbClr val="E21E2B"/>
      </a:accent4>
      <a:accent5>
        <a:srgbClr val="EA5C0B"/>
      </a:accent5>
      <a:accent6>
        <a:srgbClr val="FEDD00"/>
      </a:accent6>
      <a:hlink>
        <a:srgbClr val="0563C1"/>
      </a:hlink>
      <a:folHlink>
        <a:srgbClr val="954F72"/>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66</TotalTime>
  <Words>8556</Words>
  <Application>Microsoft Macintosh PowerPoint</Application>
  <PresentationFormat>Widescreen</PresentationFormat>
  <Paragraphs>110</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Cambria</vt:lpstr>
      <vt:lpstr>Roboto</vt:lpstr>
      <vt:lpstr>Times</vt:lpstr>
      <vt:lpstr>Universal</vt:lpstr>
      <vt:lpstr>Theme1</vt:lpstr>
      <vt:lpstr>Measuring intention and emotional involvement in jazz music</vt:lpstr>
      <vt:lpstr>Today’s talk: Measuring intention and emotional involvement in jazz music</vt:lpstr>
      <vt:lpstr>Overview</vt:lpstr>
      <vt:lpstr>Background – multi objective optimisation</vt:lpstr>
      <vt:lpstr>Music improvisation creativity</vt:lpstr>
      <vt:lpstr>Hypothesis</vt:lpstr>
      <vt:lpstr>Emotions in music</vt:lpstr>
      <vt:lpstr>Emotions in music</vt:lpstr>
      <vt:lpstr>Assumptions</vt:lpstr>
      <vt:lpstr>What do I need?</vt:lpstr>
      <vt:lpstr>Data</vt:lpstr>
      <vt:lpstr>Methodology</vt:lpstr>
      <vt:lpstr>Next steps</vt:lpstr>
      <vt:lpstr>Paper abstract</vt:lpstr>
      <vt:lpstr>Issues still to solve(?)</vt:lpstr>
      <vt:lpstr>So What?</vt:lpstr>
      <vt:lpstr>Future work</vt:lpstr>
      <vt:lpstr>Summary: Measuring intention and emotional involvement in jazz music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Anna Jordanous</dc:creator>
  <cp:lastModifiedBy>Anna Jordanous</cp:lastModifiedBy>
  <cp:revision>50</cp:revision>
  <dcterms:created xsi:type="dcterms:W3CDTF">2025-01-24T13:17:48Z</dcterms:created>
  <dcterms:modified xsi:type="dcterms:W3CDTF">2025-05-13T09:46:52Z</dcterms:modified>
</cp:coreProperties>
</file>