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en.wikipedia.org/wiki/Amazon.com" Type="http://schemas.openxmlformats.org/officeDocument/2006/relationships/hyperlink" TargetMode="External" Id="rId10"/><Relationship Target="https://en.wikipedia.org/wiki/Server_(computing)" Type="http://schemas.openxmlformats.org/officeDocument/2006/relationships/hyperlink" TargetMode="External" Id="rId4"/><Relationship Target="https://en.wikipedia.org/wiki/Node_(networking)#cite_note-2" Type="http://schemas.openxmlformats.org/officeDocument/2006/relationships/hyperlink" TargetMode="External" Id="rId11"/><Relationship Target="https://en.wikipedia.org/wiki/Client_(computing)" Type="http://schemas.openxmlformats.org/officeDocument/2006/relationships/hyperlink" TargetMode="External" Id="rId3"/><Relationship Target="https://en.wikipedia.org/wiki/Consistent_hashing" Type="http://schemas.openxmlformats.org/officeDocument/2006/relationships/hyperlink" TargetMode="External" Id="rId9"/><Relationship Target="https://en.wikipedia.org/wiki/Peer-to-peer" Type="http://schemas.openxmlformats.org/officeDocument/2006/relationships/hyperlink" TargetMode="External" Id="rId6"/><Relationship Target="https://en.wikipedia.org/wiki/Peer_(Networking)" Type="http://schemas.openxmlformats.org/officeDocument/2006/relationships/hyperlink" TargetMode="External" Id="rId5"/><Relationship Target="https://en.wikipedia.org/wiki/Supernode_(networking)" Type="http://schemas.openxmlformats.org/officeDocument/2006/relationships/hyperlink" TargetMode="External" Id="rId8"/><Relationship Target="https://en.wikipedia.org/wiki/Overlay_network" Type="http://schemas.openxmlformats.org/officeDocument/2006/relationships/hyperlink" TargetMode="External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Learn you some things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4200" lang="en"/>
              <a:t>Cryptographically Secure Hash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Input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Any length binary object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Output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Fixed length (128, 256, 512) hex string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Attributes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Outputs are normally distributed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Same input will always yield same output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Output is sensitively dependent on input</a:t>
            </a:r>
          </a:p>
          <a:p>
            <a:pPr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Input cannot be determined based on output alone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A-Symmetric Encryption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2 Keys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One key can only encrypt, other can only decrypt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Noteworthy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Uses very large keys (1024 bits or bigger)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Very slow compared to symmetric encryption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Hash Table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 table (or map, dictionary, etc)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tables map keys to values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Uses hash of value as key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DHT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Distributed Hash Table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Type of distributed data structure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Same as a hash table except different parts of the table are stored on different threads, disks, machines, peers, nodes or servers.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All participants are equal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Decentralized distributed systems work because all participants follow same protocol (swarm computing)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Certificate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298450" marL="685800">
              <a:lnSpc>
                <a:spcPct val="152727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X509 Certificate</a:t>
            </a:r>
          </a:p>
          <a:p>
            <a:pPr rtl="0" lvl="1" indent="-298450" marL="1371600">
              <a:lnSpc>
                <a:spcPct val="160000"/>
              </a:lnSpc>
              <a:spcBef>
                <a:spcPts val="600"/>
              </a:spcBef>
              <a:spcAft>
                <a:spcPts val="2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Version</a:t>
            </a:r>
          </a:p>
          <a:p>
            <a:pPr rtl="0" lvl="1" indent="-298450" marL="1371600">
              <a:lnSpc>
                <a:spcPct val="160000"/>
              </a:lnSpc>
              <a:spcBef>
                <a:spcPts val="600"/>
              </a:spcBef>
              <a:spcAft>
                <a:spcPts val="2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Serial Number</a:t>
            </a:r>
          </a:p>
          <a:p>
            <a:pPr rtl="0" lvl="1" indent="-298450" marL="1371600">
              <a:lnSpc>
                <a:spcPct val="160000"/>
              </a:lnSpc>
              <a:spcBef>
                <a:spcPts val="600"/>
              </a:spcBef>
              <a:spcAft>
                <a:spcPts val="2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Algorithm ID</a:t>
            </a:r>
          </a:p>
          <a:p>
            <a:pPr rtl="0" lvl="1" indent="-298450" marL="1371600">
              <a:lnSpc>
                <a:spcPct val="160000"/>
              </a:lnSpc>
              <a:spcBef>
                <a:spcPts val="600"/>
              </a:spcBef>
              <a:spcAft>
                <a:spcPts val="2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Issuer</a:t>
            </a:r>
          </a:p>
          <a:p>
            <a:pPr rtl="0" lvl="1" indent="-298450" marL="1371600">
              <a:lnSpc>
                <a:spcPct val="160000"/>
              </a:lnSpc>
              <a:spcBef>
                <a:spcPts val="600"/>
              </a:spcBef>
              <a:spcAft>
                <a:spcPts val="2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Validity</a:t>
            </a:r>
          </a:p>
          <a:p>
            <a:pPr rtl="0" lvl="2" indent="-298450" marL="2057400">
              <a:lnSpc>
                <a:spcPct val="160000"/>
              </a:lnSpc>
              <a:spcBef>
                <a:spcPts val="900"/>
              </a:spcBef>
              <a:spcAft>
                <a:spcPts val="3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Not Before</a:t>
            </a:r>
          </a:p>
          <a:p>
            <a:pPr rtl="0" lvl="2" indent="-298450" marL="2057400">
              <a:lnSpc>
                <a:spcPct val="160000"/>
              </a:lnSpc>
              <a:spcBef>
                <a:spcPts val="900"/>
              </a:spcBef>
              <a:spcAft>
                <a:spcPts val="3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Not After</a:t>
            </a:r>
          </a:p>
          <a:p>
            <a:pPr rtl="0" lvl="1" indent="-298450" marL="1371600">
              <a:lnSpc>
                <a:spcPct val="160000"/>
              </a:lnSpc>
              <a:spcBef>
                <a:spcPts val="600"/>
              </a:spcBef>
              <a:spcAft>
                <a:spcPts val="2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Subject</a:t>
            </a:r>
          </a:p>
          <a:p>
            <a:pPr rtl="0" lvl="1" indent="-298450" marL="1371600">
              <a:lnSpc>
                <a:spcPct val="160000"/>
              </a:lnSpc>
              <a:spcBef>
                <a:spcPts val="600"/>
              </a:spcBef>
              <a:spcAft>
                <a:spcPts val="2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Subject Public Key Info</a:t>
            </a:r>
          </a:p>
          <a:p>
            <a:pPr rtl="0" lvl="2" indent="-298450" marL="2057400">
              <a:lnSpc>
                <a:spcPct val="160000"/>
              </a:lnSpc>
              <a:spcBef>
                <a:spcPts val="900"/>
              </a:spcBef>
              <a:spcAft>
                <a:spcPts val="3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Public Key Algorithm</a:t>
            </a:r>
          </a:p>
          <a:p>
            <a:pPr rtl="0" lvl="2" indent="-298450" marL="2057400">
              <a:lnSpc>
                <a:spcPct val="160000"/>
              </a:lnSpc>
              <a:spcBef>
                <a:spcPts val="900"/>
              </a:spcBef>
              <a:spcAft>
                <a:spcPts val="3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Subject Public Key</a:t>
            </a:r>
          </a:p>
          <a:p>
            <a:pPr algn="l" rtl="0" lvl="0" marR="0" indent="0" marL="457200">
              <a:lnSpc>
                <a:spcPct val="16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Certificate cont.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1" indent="-298450" marL="1371600">
              <a:lnSpc>
                <a:spcPct val="160000"/>
              </a:lnSpc>
              <a:spcBef>
                <a:spcPts val="600"/>
              </a:spcBef>
              <a:spcAft>
                <a:spcPts val="2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Issuer Unique Identifier (optional)</a:t>
            </a:r>
          </a:p>
          <a:p>
            <a:pPr rtl="0" lvl="1" indent="-298450" marL="1371600">
              <a:lnSpc>
                <a:spcPct val="160000"/>
              </a:lnSpc>
              <a:spcBef>
                <a:spcPts val="600"/>
              </a:spcBef>
              <a:spcAft>
                <a:spcPts val="2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Subject Unique Identifier (optional)</a:t>
            </a:r>
          </a:p>
          <a:p>
            <a:pPr rtl="0" lvl="1" indent="-298450" marL="1371600">
              <a:lnSpc>
                <a:spcPct val="160000"/>
              </a:lnSpc>
              <a:spcBef>
                <a:spcPts val="600"/>
              </a:spcBef>
              <a:spcAft>
                <a:spcPts val="2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Extensions (optional)</a:t>
            </a:r>
          </a:p>
          <a:p>
            <a:pPr rtl="0" lvl="2" indent="-298450" marL="2057400">
              <a:lnSpc>
                <a:spcPct val="160000"/>
              </a:lnSpc>
              <a:spcBef>
                <a:spcPts val="900"/>
              </a:spcBef>
              <a:spcAft>
                <a:spcPts val="3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...</a:t>
            </a:r>
          </a:p>
          <a:p>
            <a:pPr rtl="0" lvl="0" indent="-298450" marL="685800">
              <a:lnSpc>
                <a:spcPct val="152727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Certificate Signature Algorithm</a:t>
            </a:r>
          </a:p>
          <a:p>
            <a:pPr lvl="0" indent="-298450" marL="685800">
              <a:lnSpc>
                <a:spcPct val="152727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sz="1100" lang="en">
                <a:solidFill>
                  <a:srgbClr val="252525"/>
                </a:solidFill>
              </a:rPr>
              <a:t>Certificate Signature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of Trust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Instead of a central authority signing all certificates, individuals sign each other’s certificates.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Authority is distributed, certificates are not.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CA’s do a version of this where CA’s will sign the root certificate of another CA.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Our DAC will have elements of WoT.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Node/Peer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52727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252525"/>
                </a:solidFill>
              </a:rPr>
              <a:t>Nodes are </a:t>
            </a:r>
            <a:r>
              <a:rPr sz="1800" lang="en">
                <a:solidFill>
                  <a:srgbClr val="0B0080"/>
                </a:solidFill>
                <a:hlinkClick r:id="rId3"/>
              </a:rPr>
              <a:t>clients</a:t>
            </a:r>
            <a:r>
              <a:rPr sz="1800" lang="en">
                <a:solidFill>
                  <a:srgbClr val="252525"/>
                </a:solidFill>
              </a:rPr>
              <a:t>, </a:t>
            </a:r>
            <a:r>
              <a:rPr sz="1800" lang="en">
                <a:solidFill>
                  <a:srgbClr val="0B0080"/>
                </a:solidFill>
                <a:hlinkClick r:id="rId4"/>
              </a:rPr>
              <a:t>servers</a:t>
            </a:r>
            <a:r>
              <a:rPr sz="1800" lang="en">
                <a:solidFill>
                  <a:srgbClr val="252525"/>
                </a:solidFill>
              </a:rPr>
              <a:t> or </a:t>
            </a:r>
            <a:r>
              <a:rPr sz="1800" lang="en">
                <a:solidFill>
                  <a:srgbClr val="0B0080"/>
                </a:solidFill>
                <a:hlinkClick r:id="rId5"/>
              </a:rPr>
              <a:t>peers</a:t>
            </a:r>
            <a:r>
              <a:rPr sz="1800" lang="en">
                <a:solidFill>
                  <a:srgbClr val="252525"/>
                </a:solidFill>
              </a:rPr>
              <a:t>. A peer may sometimes serve as client, sometimes server. In a </a:t>
            </a:r>
            <a:r>
              <a:rPr b="1" sz="1800" lang="en">
                <a:solidFill>
                  <a:srgbClr val="0B0080"/>
                </a:solidFill>
                <a:hlinkClick r:id="rId6"/>
              </a:rPr>
              <a:t>peer-to-peer</a:t>
            </a:r>
            <a:r>
              <a:rPr sz="1800" lang="en">
                <a:solidFill>
                  <a:srgbClr val="252525"/>
                </a:solidFill>
              </a:rPr>
              <a:t> or </a:t>
            </a:r>
            <a:r>
              <a:rPr sz="1800" lang="en">
                <a:solidFill>
                  <a:srgbClr val="0B0080"/>
                </a:solidFill>
                <a:hlinkClick r:id="rId7"/>
              </a:rPr>
              <a:t>overlay network</a:t>
            </a:r>
            <a:r>
              <a:rPr sz="1800" lang="en">
                <a:solidFill>
                  <a:srgbClr val="252525"/>
                </a:solidFill>
              </a:rPr>
              <a:t>, nodes that actively route data for the other networked devices as well as themselves are called </a:t>
            </a:r>
            <a:r>
              <a:rPr sz="1800" lang="en">
                <a:solidFill>
                  <a:srgbClr val="0B0080"/>
                </a:solidFill>
                <a:hlinkClick r:id="rId8"/>
              </a:rPr>
              <a:t>supernodes</a:t>
            </a:r>
            <a:r>
              <a:rPr sz="1800" lang="en">
                <a:solidFill>
                  <a:srgbClr val="252525"/>
                </a:solidFill>
              </a:rPr>
              <a:t>.</a:t>
            </a:r>
          </a:p>
          <a:p>
            <a:pPr rtl="0" lvl="0">
              <a:lnSpc>
                <a:spcPct val="152727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252525"/>
                </a:solidFill>
              </a:rPr>
              <a:t>Distributed systems may sometimes use </a:t>
            </a:r>
            <a:r>
              <a:rPr sz="1800" lang="en" i="1">
                <a:solidFill>
                  <a:srgbClr val="252525"/>
                </a:solidFill>
              </a:rPr>
              <a:t>virtual nodes</a:t>
            </a:r>
            <a:r>
              <a:rPr sz="1800" lang="en">
                <a:solidFill>
                  <a:srgbClr val="252525"/>
                </a:solidFill>
              </a:rPr>
              <a:t> so that the system is not oblivious to the heterogeneity of the nodes. This issue is addressed with special algorithms, like </a:t>
            </a:r>
            <a:r>
              <a:rPr sz="1800" lang="en">
                <a:solidFill>
                  <a:srgbClr val="0B0080"/>
                </a:solidFill>
                <a:hlinkClick r:id="rId9"/>
              </a:rPr>
              <a:t>consistent hashing</a:t>
            </a:r>
            <a:r>
              <a:rPr sz="1800" lang="en">
                <a:solidFill>
                  <a:srgbClr val="252525"/>
                </a:solidFill>
              </a:rPr>
              <a:t>, as it is the case in </a:t>
            </a:r>
            <a:r>
              <a:rPr sz="1800" lang="en">
                <a:solidFill>
                  <a:srgbClr val="0B0080"/>
                </a:solidFill>
                <a:hlinkClick r:id="rId10"/>
              </a:rPr>
              <a:t>Amazon's</a:t>
            </a:r>
            <a:r>
              <a:rPr sz="1800" lang="en">
                <a:solidFill>
                  <a:srgbClr val="252525"/>
                </a:solidFill>
              </a:rPr>
              <a:t>.</a:t>
            </a:r>
            <a:r>
              <a:rPr baseline="30000" sz="1800" lang="en">
                <a:solidFill>
                  <a:srgbClr val="0B0080"/>
                </a:solidFill>
                <a:hlinkClick r:id="rId11"/>
              </a:rPr>
              <a:t>[2]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