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F036-14DD-4FC0-8C3C-982E09931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Programming Task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A0350-616B-4B72-805D-C85120DEF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Nurul Farhanah Binti Khairol Nizar</a:t>
            </a:r>
          </a:p>
          <a:p>
            <a:r>
              <a:rPr lang="en-US"/>
              <a:t>0122629558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0436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( - )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2274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normal</a:t>
            </a:r>
          </a:p>
          <a:p>
            <a:pPr algn="l"/>
            <a:r>
              <a:rPr lang="en-US" dirty="0"/>
              <a:t>-</a:t>
            </a:r>
          </a:p>
          <a:p>
            <a:pPr algn="l"/>
            <a:r>
              <a:rPr lang="en-US" dirty="0"/>
              <a:t>24</a:t>
            </a:r>
          </a:p>
          <a:p>
            <a:pPr algn="l"/>
            <a:r>
              <a:rPr lang="en-US" dirty="0"/>
              <a:t>10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24.0 - 10.0 = 14.0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3D702C-F1DE-4561-A7EF-AA208C7EE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115" y="2309177"/>
            <a:ext cx="5720174" cy="22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( * )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31970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normal</a:t>
            </a:r>
          </a:p>
          <a:p>
            <a:pPr algn="l"/>
            <a:r>
              <a:rPr lang="en-US" dirty="0"/>
              <a:t>*</a:t>
            </a:r>
          </a:p>
          <a:p>
            <a:pPr algn="l"/>
            <a:r>
              <a:rPr lang="en-US" dirty="0"/>
              <a:t>24</a:t>
            </a:r>
          </a:p>
          <a:p>
            <a:pPr algn="l"/>
            <a:r>
              <a:rPr lang="en-US" dirty="0"/>
              <a:t>10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24.0 + 10.0 = 240.0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0E213-F4A8-4981-8BD3-8633DD18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8" y="2296477"/>
            <a:ext cx="5042052" cy="22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8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( / )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2274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normal</a:t>
            </a:r>
          </a:p>
          <a:p>
            <a:pPr algn="l"/>
            <a:r>
              <a:rPr lang="en-US" dirty="0"/>
              <a:t>/</a:t>
            </a:r>
          </a:p>
          <a:p>
            <a:pPr algn="l"/>
            <a:r>
              <a:rPr lang="en-US" dirty="0"/>
              <a:t>24</a:t>
            </a:r>
          </a:p>
          <a:p>
            <a:pPr algn="l"/>
            <a:r>
              <a:rPr lang="en-US" dirty="0"/>
              <a:t>10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24.0 / 3.0 = 8.0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7E3CE-7830-4203-894E-7213FE37E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465" y="2260441"/>
            <a:ext cx="5027006" cy="23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DD56-9D94-4F9C-90E3-4276932D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Advanced Calculator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FF61-5992-40FD-B8D0-CC172A050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Square, Square Root, Sine, Cosine, Tangent, Arc Sine, Arc Cosine, Arc Tangent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132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66D23770-C43E-466F-8E8B-24D7D4998D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3811" y="1388534"/>
                <a:ext cx="1886269" cy="1385146"/>
              </a:xfrm>
            </p:spPr>
            <p:txBody>
              <a:bodyPr/>
              <a:lstStyle/>
              <a:p>
                <a:r>
                  <a:rPr lang="en-US" dirty="0"/>
                  <a:t>Square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  <a:endParaRPr lang="en-MY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66D23770-C43E-466F-8E8B-24D7D4998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3811" y="1388534"/>
                <a:ext cx="1886269" cy="1385146"/>
              </a:xfrm>
              <a:blipFill>
                <a:blip r:embed="rId2"/>
                <a:stretch>
                  <a:fillRect l="-323" r="-323" b="-1057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1970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1 (for square option)</a:t>
            </a:r>
          </a:p>
          <a:p>
            <a:pPr algn="l"/>
            <a:r>
              <a:rPr lang="en-US" dirty="0"/>
              <a:t>5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25.0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6A59ED-FA9B-4ECD-99F9-98A25BC6A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832" y="2600960"/>
            <a:ext cx="7201980" cy="17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66D23770-C43E-466F-8E8B-24D7D4998D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3811" y="1388534"/>
                <a:ext cx="2607629" cy="1385146"/>
              </a:xfrm>
            </p:spPr>
            <p:txBody>
              <a:bodyPr/>
              <a:lstStyle/>
              <a:p>
                <a:r>
                  <a:rPr lang="en-US" dirty="0"/>
                  <a:t>Square Root (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)</a:t>
                </a:r>
                <a:endParaRPr lang="en-MY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66D23770-C43E-466F-8E8B-24D7D4998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3811" y="1388534"/>
                <a:ext cx="2607629" cy="1385146"/>
              </a:xfrm>
              <a:blipFill>
                <a:blip r:embed="rId2"/>
                <a:stretch>
                  <a:fillRect r="-234" b="-1013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1868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2 (for square root option)</a:t>
            </a:r>
          </a:p>
          <a:p>
            <a:pPr algn="l"/>
            <a:r>
              <a:rPr lang="en-US" dirty="0"/>
              <a:t>25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5.0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14CA2A-6019-42C4-89B3-4FBB3FF7F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7149" y="2641600"/>
            <a:ext cx="7143485" cy="17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2607629" cy="1385146"/>
          </a:xfrm>
        </p:spPr>
        <p:txBody>
          <a:bodyPr/>
          <a:lstStyle/>
          <a:p>
            <a:r>
              <a:rPr lang="en-US" dirty="0"/>
              <a:t>Sine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1970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3 (for sine option)</a:t>
            </a:r>
          </a:p>
          <a:p>
            <a:pPr algn="l"/>
            <a:r>
              <a:rPr lang="en-US" dirty="0"/>
              <a:t>24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 0.4067366430758002</a:t>
            </a:r>
            <a:endParaRPr lang="en-MY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B4CA538-BDA7-4705-B958-B54741755630}"/>
              </a:ext>
            </a:extLst>
          </p:cNvPr>
          <p:cNvSpPr/>
          <p:nvPr/>
        </p:nvSpPr>
        <p:spPr>
          <a:xfrm>
            <a:off x="6971665" y="881948"/>
            <a:ext cx="2976880" cy="329922"/>
          </a:xfrm>
          <a:prstGeom prst="wedgeRoundRectCallout">
            <a:avLst>
              <a:gd name="adj1" fmla="val -20833"/>
              <a:gd name="adj2" fmla="val 902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Calculator</a:t>
            </a:r>
            <a:endParaRPr lang="en-MY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7CCD1CF-6722-43AD-BAD1-14AAA067D7C8}"/>
              </a:ext>
            </a:extLst>
          </p:cNvPr>
          <p:cNvSpPr/>
          <p:nvPr/>
        </p:nvSpPr>
        <p:spPr>
          <a:xfrm>
            <a:off x="7756611" y="5628640"/>
            <a:ext cx="2976880" cy="329922"/>
          </a:xfrm>
          <a:prstGeom prst="wedgeRoundRectCallout">
            <a:avLst>
              <a:gd name="adj1" fmla="val -20150"/>
              <a:gd name="adj2" fmla="val -94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MY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4B5CC7-DBF8-4810-8AEA-E056466DB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030" y="1388534"/>
            <a:ext cx="47625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482E4F-206C-4AEB-A060-00DACCCB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69" y="3589019"/>
            <a:ext cx="7990482" cy="17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6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2607629" cy="1385146"/>
          </a:xfrm>
        </p:spPr>
        <p:txBody>
          <a:bodyPr/>
          <a:lstStyle/>
          <a:p>
            <a:r>
              <a:rPr lang="en-US" dirty="0"/>
              <a:t>Cosine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1970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4 (for cosine option)</a:t>
            </a:r>
          </a:p>
          <a:p>
            <a:pPr algn="l"/>
            <a:r>
              <a:rPr lang="en-US" dirty="0"/>
              <a:t>24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 0.9135454576426009</a:t>
            </a:r>
            <a:endParaRPr lang="en-MY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457F6D4-2B8D-4BDC-BD04-C5601F9B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058" y="3751012"/>
            <a:ext cx="6973106" cy="1596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A8FE4-AF26-4E48-A13A-6174168F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95" y="1406882"/>
            <a:ext cx="4819650" cy="187642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B4CA538-BDA7-4705-B958-B54741755630}"/>
              </a:ext>
            </a:extLst>
          </p:cNvPr>
          <p:cNvSpPr/>
          <p:nvPr/>
        </p:nvSpPr>
        <p:spPr>
          <a:xfrm>
            <a:off x="6971665" y="881948"/>
            <a:ext cx="2976880" cy="329922"/>
          </a:xfrm>
          <a:prstGeom prst="wedgeRoundRectCallout">
            <a:avLst>
              <a:gd name="adj1" fmla="val -20833"/>
              <a:gd name="adj2" fmla="val 902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Calculator</a:t>
            </a:r>
            <a:endParaRPr lang="en-MY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7CCD1CF-6722-43AD-BAD1-14AAA067D7C8}"/>
              </a:ext>
            </a:extLst>
          </p:cNvPr>
          <p:cNvSpPr/>
          <p:nvPr/>
        </p:nvSpPr>
        <p:spPr>
          <a:xfrm>
            <a:off x="7756611" y="5628640"/>
            <a:ext cx="2976880" cy="329922"/>
          </a:xfrm>
          <a:prstGeom prst="wedgeRoundRectCallout">
            <a:avLst>
              <a:gd name="adj1" fmla="val -20150"/>
              <a:gd name="adj2" fmla="val -94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5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2607629" cy="1385146"/>
          </a:xfrm>
        </p:spPr>
        <p:txBody>
          <a:bodyPr/>
          <a:lstStyle/>
          <a:p>
            <a:r>
              <a:rPr lang="en-US" dirty="0"/>
              <a:t>Tangent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1258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5 (for tangent option)</a:t>
            </a:r>
          </a:p>
          <a:p>
            <a:pPr algn="l"/>
            <a:r>
              <a:rPr lang="en-US" dirty="0"/>
              <a:t>24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 0.9135454576426009</a:t>
            </a:r>
            <a:endParaRPr lang="en-MY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B4CA538-BDA7-4705-B958-B54741755630}"/>
              </a:ext>
            </a:extLst>
          </p:cNvPr>
          <p:cNvSpPr/>
          <p:nvPr/>
        </p:nvSpPr>
        <p:spPr>
          <a:xfrm>
            <a:off x="6971665" y="881948"/>
            <a:ext cx="2976880" cy="329922"/>
          </a:xfrm>
          <a:prstGeom prst="wedgeRoundRectCallout">
            <a:avLst>
              <a:gd name="adj1" fmla="val -20833"/>
              <a:gd name="adj2" fmla="val 902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Calculator</a:t>
            </a:r>
            <a:endParaRPr lang="en-MY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7CCD1CF-6722-43AD-BAD1-14AAA067D7C8}"/>
              </a:ext>
            </a:extLst>
          </p:cNvPr>
          <p:cNvSpPr/>
          <p:nvPr/>
        </p:nvSpPr>
        <p:spPr>
          <a:xfrm>
            <a:off x="7756611" y="5628640"/>
            <a:ext cx="2976880" cy="329922"/>
          </a:xfrm>
          <a:prstGeom prst="wedgeRoundRectCallout">
            <a:avLst>
              <a:gd name="adj1" fmla="val -20150"/>
              <a:gd name="adj2" fmla="val -94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MY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453268-08D7-4C94-A6DA-F5DB99400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0205" y="1361439"/>
            <a:ext cx="48577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38400-6DB2-4923-979F-C811CA37C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40" y="3589018"/>
            <a:ext cx="7598121" cy="18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2607629" cy="1385146"/>
          </a:xfrm>
        </p:spPr>
        <p:txBody>
          <a:bodyPr/>
          <a:lstStyle/>
          <a:p>
            <a:r>
              <a:rPr lang="en-US" dirty="0"/>
              <a:t>Arc Sine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1766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6 (for Arc Sine option)</a:t>
            </a:r>
          </a:p>
          <a:p>
            <a:pPr algn="l"/>
            <a:r>
              <a:rPr lang="en-US" dirty="0"/>
              <a:t>0.5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 0.5235987755982989</a:t>
            </a:r>
            <a:endParaRPr lang="en-MY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B4CA538-BDA7-4705-B958-B54741755630}"/>
              </a:ext>
            </a:extLst>
          </p:cNvPr>
          <p:cNvSpPr/>
          <p:nvPr/>
        </p:nvSpPr>
        <p:spPr>
          <a:xfrm>
            <a:off x="7113905" y="475548"/>
            <a:ext cx="2976880" cy="329922"/>
          </a:xfrm>
          <a:prstGeom prst="wedgeRoundRectCallout">
            <a:avLst>
              <a:gd name="adj1" fmla="val -20833"/>
              <a:gd name="adj2" fmla="val 902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Calculator</a:t>
            </a:r>
            <a:endParaRPr lang="en-MY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7CCD1CF-6722-43AD-BAD1-14AAA067D7C8}"/>
              </a:ext>
            </a:extLst>
          </p:cNvPr>
          <p:cNvSpPr/>
          <p:nvPr/>
        </p:nvSpPr>
        <p:spPr>
          <a:xfrm>
            <a:off x="7756611" y="5628640"/>
            <a:ext cx="2976880" cy="329922"/>
          </a:xfrm>
          <a:prstGeom prst="wedgeRoundRectCallout">
            <a:avLst>
              <a:gd name="adj1" fmla="val -20150"/>
              <a:gd name="adj2" fmla="val -94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673C91-77A5-4628-A680-F44201FA0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058" y="3566160"/>
            <a:ext cx="7353684" cy="1832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A412F-EE07-4517-B3B8-080EFA966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74" y="973108"/>
            <a:ext cx="5284232" cy="23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7B88C3-A5C6-4C3E-B95D-89C296E9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614362"/>
            <a:ext cx="4686300" cy="562927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73EDE5C-11BE-42BA-A305-28E669746782}"/>
              </a:ext>
            </a:extLst>
          </p:cNvPr>
          <p:cNvSpPr/>
          <p:nvPr/>
        </p:nvSpPr>
        <p:spPr>
          <a:xfrm>
            <a:off x="7010400" y="782320"/>
            <a:ext cx="3921760" cy="640080"/>
          </a:xfrm>
          <a:prstGeom prst="wedgeRoundRectCallout">
            <a:avLst>
              <a:gd name="adj1" fmla="val -57675"/>
              <a:gd name="adj2" fmla="val 208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 and </a:t>
            </a:r>
            <a:r>
              <a:rPr lang="en-US" dirty="0" err="1"/>
              <a:t>java.lang.Math</a:t>
            </a:r>
            <a:endParaRPr lang="en-MY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5814A2C-9708-4738-91E6-BE086589CE45}"/>
              </a:ext>
            </a:extLst>
          </p:cNvPr>
          <p:cNvSpPr/>
          <p:nvPr/>
        </p:nvSpPr>
        <p:spPr>
          <a:xfrm>
            <a:off x="436880" y="1422400"/>
            <a:ext cx="2763520" cy="599440"/>
          </a:xfrm>
          <a:prstGeom prst="wedgeRoundRectCallout">
            <a:avLst>
              <a:gd name="adj1" fmla="val 64384"/>
              <a:gd name="adj2" fmla="val 2581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Declare variables</a:t>
            </a:r>
            <a:endParaRPr lang="en-MY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743930-36FD-41F3-8791-9084EE94F022}"/>
              </a:ext>
            </a:extLst>
          </p:cNvPr>
          <p:cNvSpPr/>
          <p:nvPr/>
        </p:nvSpPr>
        <p:spPr>
          <a:xfrm>
            <a:off x="7904480" y="2407920"/>
            <a:ext cx="2763520" cy="599440"/>
          </a:xfrm>
          <a:prstGeom prst="wedgeRoundRectCallout">
            <a:avLst>
              <a:gd name="adj1" fmla="val -67601"/>
              <a:gd name="adj2" fmla="val 224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 calculator( )</a:t>
            </a:r>
            <a:endParaRPr lang="en-MY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405990-599E-4FBC-B2DB-0A30FCC925F9}"/>
              </a:ext>
            </a:extLst>
          </p:cNvPr>
          <p:cNvSpPr/>
          <p:nvPr/>
        </p:nvSpPr>
        <p:spPr>
          <a:xfrm>
            <a:off x="713105" y="4536441"/>
            <a:ext cx="2763520" cy="599440"/>
          </a:xfrm>
          <a:prstGeom prst="wedgeRoundRectCallout">
            <a:avLst>
              <a:gd name="adj1" fmla="val 59605"/>
              <a:gd name="adj2" fmla="val -4029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Mutator to set the value from Main method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589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9F2C55-5FAB-440D-9D51-64100682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1" y="1284341"/>
            <a:ext cx="5070000" cy="256303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CB9F1-12D4-4870-8DDE-3B65450E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3360" y="3919845"/>
            <a:ext cx="7464743" cy="17087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2607629" cy="1385146"/>
          </a:xfrm>
        </p:spPr>
        <p:txBody>
          <a:bodyPr/>
          <a:lstStyle/>
          <a:p>
            <a:r>
              <a:rPr lang="en-US" dirty="0"/>
              <a:t>Arc Cosine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31099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7 (for Arc Cosine option)</a:t>
            </a:r>
          </a:p>
          <a:p>
            <a:pPr algn="l"/>
            <a:r>
              <a:rPr lang="en-US" dirty="0"/>
              <a:t>0.5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 1.0471975511965979</a:t>
            </a:r>
            <a:endParaRPr lang="en-MY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B4CA538-BDA7-4705-B958-B54741755630}"/>
              </a:ext>
            </a:extLst>
          </p:cNvPr>
          <p:cNvSpPr/>
          <p:nvPr/>
        </p:nvSpPr>
        <p:spPr>
          <a:xfrm>
            <a:off x="6971665" y="881948"/>
            <a:ext cx="2976880" cy="329922"/>
          </a:xfrm>
          <a:prstGeom prst="wedgeRoundRectCallout">
            <a:avLst>
              <a:gd name="adj1" fmla="val -20833"/>
              <a:gd name="adj2" fmla="val 902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Calculator</a:t>
            </a:r>
            <a:endParaRPr lang="en-MY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7CCD1CF-6722-43AD-BAD1-14AAA067D7C8}"/>
              </a:ext>
            </a:extLst>
          </p:cNvPr>
          <p:cNvSpPr/>
          <p:nvPr/>
        </p:nvSpPr>
        <p:spPr>
          <a:xfrm>
            <a:off x="7755731" y="5811091"/>
            <a:ext cx="2976880" cy="329922"/>
          </a:xfrm>
          <a:prstGeom prst="wedgeRoundRectCallout">
            <a:avLst>
              <a:gd name="adj1" fmla="val -20150"/>
              <a:gd name="adj2" fmla="val -94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464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050456-3C89-4165-BEFB-3DF2EA13C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721" y="1064399"/>
            <a:ext cx="4776360" cy="25229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2607629" cy="1385146"/>
          </a:xfrm>
        </p:spPr>
        <p:txBody>
          <a:bodyPr/>
          <a:lstStyle/>
          <a:p>
            <a:r>
              <a:rPr lang="en-US" dirty="0"/>
              <a:t>Arc Tangent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0750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advance</a:t>
            </a:r>
          </a:p>
          <a:p>
            <a:pPr algn="l"/>
            <a:r>
              <a:rPr lang="en-US" dirty="0"/>
              <a:t>8 (for arc tangent option)</a:t>
            </a:r>
          </a:p>
          <a:p>
            <a:pPr algn="l"/>
            <a:r>
              <a:rPr lang="en-US" dirty="0"/>
              <a:t>0.5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 </a:t>
            </a:r>
            <a:endParaRPr lang="en-MY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B4CA538-BDA7-4705-B958-B54741755630}"/>
              </a:ext>
            </a:extLst>
          </p:cNvPr>
          <p:cNvSpPr/>
          <p:nvPr/>
        </p:nvSpPr>
        <p:spPr>
          <a:xfrm>
            <a:off x="6971665" y="734477"/>
            <a:ext cx="2976880" cy="329922"/>
          </a:xfrm>
          <a:prstGeom prst="wedgeRoundRectCallout">
            <a:avLst>
              <a:gd name="adj1" fmla="val -20833"/>
              <a:gd name="adj2" fmla="val 902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Calculator</a:t>
            </a:r>
            <a:endParaRPr lang="en-MY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7CCD1CF-6722-43AD-BAD1-14AAA067D7C8}"/>
              </a:ext>
            </a:extLst>
          </p:cNvPr>
          <p:cNvSpPr/>
          <p:nvPr/>
        </p:nvSpPr>
        <p:spPr>
          <a:xfrm>
            <a:off x="7756611" y="5628640"/>
            <a:ext cx="2976880" cy="329922"/>
          </a:xfrm>
          <a:prstGeom prst="wedgeRoundRectCallout">
            <a:avLst>
              <a:gd name="adj1" fmla="val -20150"/>
              <a:gd name="adj2" fmla="val -94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701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405990-599E-4FBC-B2DB-0A30FCC925F9}"/>
              </a:ext>
            </a:extLst>
          </p:cNvPr>
          <p:cNvSpPr/>
          <p:nvPr/>
        </p:nvSpPr>
        <p:spPr>
          <a:xfrm>
            <a:off x="906145" y="2635886"/>
            <a:ext cx="2763520" cy="599440"/>
          </a:xfrm>
          <a:prstGeom prst="wedgeRoundRectCallout">
            <a:avLst>
              <a:gd name="adj1" fmla="val 59605"/>
              <a:gd name="adj2" fmla="val -4029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Retriever to pass value to the Main Method</a:t>
            </a:r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4805F-A04E-4DBD-A3D3-D385EC09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12" y="1722120"/>
            <a:ext cx="3686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9D013-789E-4734-B014-70F42FC7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661160"/>
            <a:ext cx="4791075" cy="335280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405990-599E-4FBC-B2DB-0A30FCC925F9}"/>
              </a:ext>
            </a:extLst>
          </p:cNvPr>
          <p:cNvSpPr/>
          <p:nvPr/>
        </p:nvSpPr>
        <p:spPr>
          <a:xfrm>
            <a:off x="906145" y="2635886"/>
            <a:ext cx="2763520" cy="1936114"/>
          </a:xfrm>
          <a:prstGeom prst="wedgeRoundRectCallout">
            <a:avLst>
              <a:gd name="adj1" fmla="val 65855"/>
              <a:gd name="adj2" fmla="val -1562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Processor 1 = normal calculator</a:t>
            </a:r>
          </a:p>
          <a:p>
            <a:pPr marL="342900" indent="-342900">
              <a:buAutoNum type="arabicPeriod"/>
            </a:pPr>
            <a:r>
              <a:rPr lang="en-US" dirty="0"/>
              <a:t>Addition</a:t>
            </a:r>
          </a:p>
          <a:p>
            <a:pPr marL="342900" indent="-342900">
              <a:buAutoNum type="arabicPeriod"/>
            </a:pPr>
            <a:r>
              <a:rPr lang="en-US" dirty="0"/>
              <a:t>Subtraction</a:t>
            </a:r>
          </a:p>
          <a:p>
            <a:pPr marL="342900" indent="-342900">
              <a:buAutoNum type="arabicPeriod"/>
            </a:pPr>
            <a:r>
              <a:rPr lang="en-US" dirty="0"/>
              <a:t>Multiplication</a:t>
            </a:r>
          </a:p>
          <a:p>
            <a:pPr marL="342900" indent="-342900">
              <a:buAutoNum type="arabicPeriod"/>
            </a:pPr>
            <a:r>
              <a:rPr lang="en-US" dirty="0"/>
              <a:t>Division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68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30A5AC-0959-4195-9F41-45CA34E7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004887"/>
            <a:ext cx="4762500" cy="484822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405990-599E-4FBC-B2DB-0A30FCC925F9}"/>
              </a:ext>
            </a:extLst>
          </p:cNvPr>
          <p:cNvSpPr/>
          <p:nvPr/>
        </p:nvSpPr>
        <p:spPr>
          <a:xfrm>
            <a:off x="906145" y="2635886"/>
            <a:ext cx="2680335" cy="3317874"/>
          </a:xfrm>
          <a:prstGeom prst="wedgeRoundRectCallout">
            <a:avLst>
              <a:gd name="adj1" fmla="val 67750"/>
              <a:gd name="adj2" fmla="val -3001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Processor 2 = advanced calculator</a:t>
            </a:r>
          </a:p>
          <a:p>
            <a:pPr marL="342900" indent="-342900">
              <a:buAutoNum type="arabicPeriod"/>
            </a:pPr>
            <a:r>
              <a:rPr lang="en-US" dirty="0"/>
              <a:t>Square</a:t>
            </a:r>
          </a:p>
          <a:p>
            <a:pPr marL="342900" indent="-342900">
              <a:buAutoNum type="arabicPeriod"/>
            </a:pPr>
            <a:r>
              <a:rPr lang="en-US" dirty="0"/>
              <a:t>Square root</a:t>
            </a:r>
          </a:p>
          <a:p>
            <a:pPr marL="342900" indent="-342900">
              <a:buAutoNum type="arabicPeriod"/>
            </a:pPr>
            <a:r>
              <a:rPr lang="en-US" dirty="0"/>
              <a:t>Sine </a:t>
            </a:r>
          </a:p>
          <a:p>
            <a:pPr marL="342900" indent="-342900">
              <a:buAutoNum type="arabicPeriod"/>
            </a:pPr>
            <a:r>
              <a:rPr lang="en-US" dirty="0"/>
              <a:t>Cosine</a:t>
            </a:r>
          </a:p>
          <a:p>
            <a:pPr marL="342900" indent="-342900">
              <a:buAutoNum type="arabicPeriod"/>
            </a:pPr>
            <a:r>
              <a:rPr lang="en-US" dirty="0"/>
              <a:t>Tangent</a:t>
            </a:r>
          </a:p>
          <a:p>
            <a:pPr marL="342900" indent="-342900">
              <a:buAutoNum type="arabicPeriod"/>
            </a:pPr>
            <a:r>
              <a:rPr lang="en-US" dirty="0"/>
              <a:t>Arc Sine</a:t>
            </a:r>
          </a:p>
          <a:p>
            <a:pPr marL="342900" indent="-342900">
              <a:buAutoNum type="arabicPeriod"/>
            </a:pPr>
            <a:r>
              <a:rPr lang="en-US" dirty="0"/>
              <a:t>Arc Cosine</a:t>
            </a:r>
          </a:p>
          <a:p>
            <a:pPr marL="342900" indent="-342900">
              <a:buAutoNum type="arabicPeriod"/>
            </a:pPr>
            <a:r>
              <a:rPr lang="en-US" dirty="0"/>
              <a:t>Arc Tangent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0726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7D51C-4AAB-4B2F-A836-72377DBC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80" y="677703"/>
            <a:ext cx="7510839" cy="550259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405990-599E-4FBC-B2DB-0A30FCC925F9}"/>
              </a:ext>
            </a:extLst>
          </p:cNvPr>
          <p:cNvSpPr/>
          <p:nvPr/>
        </p:nvSpPr>
        <p:spPr>
          <a:xfrm>
            <a:off x="1" y="1376046"/>
            <a:ext cx="2340580" cy="442594"/>
          </a:xfrm>
          <a:prstGeom prst="wedgeRoundRectCallout">
            <a:avLst>
              <a:gd name="adj1" fmla="val 67750"/>
              <a:gd name="adj2" fmla="val -3001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Declare variables</a:t>
            </a:r>
            <a:endParaRPr lang="en-MY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38AC7DF-1AF7-4614-AFB8-FC85E9BE26AB}"/>
              </a:ext>
            </a:extLst>
          </p:cNvPr>
          <p:cNvSpPr/>
          <p:nvPr/>
        </p:nvSpPr>
        <p:spPr>
          <a:xfrm>
            <a:off x="1" y="2084549"/>
            <a:ext cx="2340580" cy="442594"/>
          </a:xfrm>
          <a:prstGeom prst="wedgeRoundRectCallout">
            <a:avLst>
              <a:gd name="adj1" fmla="val 68618"/>
              <a:gd name="adj2" fmla="val -598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object Scanner</a:t>
            </a:r>
            <a:endParaRPr lang="en-MY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7ADAEC6-E203-4FF8-AD7A-AE6DA047CF4D}"/>
              </a:ext>
            </a:extLst>
          </p:cNvPr>
          <p:cNvSpPr/>
          <p:nvPr/>
        </p:nvSpPr>
        <p:spPr>
          <a:xfrm>
            <a:off x="8117840" y="1393670"/>
            <a:ext cx="3271519" cy="442593"/>
          </a:xfrm>
          <a:prstGeom prst="wedgeRoundRectCallout">
            <a:avLst>
              <a:gd name="adj1" fmla="val -42316"/>
              <a:gd name="adj2" fmla="val 962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user for calculator choice</a:t>
            </a:r>
            <a:endParaRPr lang="en-MY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B23A616-4B36-4840-8D65-6EF6B884296D}"/>
              </a:ext>
            </a:extLst>
          </p:cNvPr>
          <p:cNvSpPr/>
          <p:nvPr/>
        </p:nvSpPr>
        <p:spPr>
          <a:xfrm>
            <a:off x="8266459" y="2552230"/>
            <a:ext cx="3271519" cy="607530"/>
          </a:xfrm>
          <a:prstGeom prst="wedgeRoundRectCallout">
            <a:avLst>
              <a:gd name="adj1" fmla="val -61880"/>
              <a:gd name="adj2" fmla="val -125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Statement for user chose “normal” calculator</a:t>
            </a:r>
            <a:endParaRPr lang="en-MY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343CFB2-9DCB-4117-9133-8E47109B4266}"/>
              </a:ext>
            </a:extLst>
          </p:cNvPr>
          <p:cNvSpPr/>
          <p:nvPr/>
        </p:nvSpPr>
        <p:spPr>
          <a:xfrm>
            <a:off x="6983110" y="3571962"/>
            <a:ext cx="3271519" cy="607530"/>
          </a:xfrm>
          <a:prstGeom prst="wedgeRoundRectCallout">
            <a:avLst>
              <a:gd name="adj1" fmla="val -61880"/>
              <a:gd name="adj2" fmla="val -125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user to insert 2 values</a:t>
            </a:r>
            <a:endParaRPr lang="en-MY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EF67A4D-F7D3-4973-A7D1-5B2A87DAFEFE}"/>
              </a:ext>
            </a:extLst>
          </p:cNvPr>
          <p:cNvSpPr/>
          <p:nvPr/>
        </p:nvSpPr>
        <p:spPr>
          <a:xfrm>
            <a:off x="5932849" y="5067464"/>
            <a:ext cx="3387060" cy="396866"/>
          </a:xfrm>
          <a:prstGeom prst="wedgeRoundRectCallout">
            <a:avLst>
              <a:gd name="adj1" fmla="val -61880"/>
              <a:gd name="adj2" fmla="val -125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inserted value into mutator</a:t>
            </a:r>
            <a:endParaRPr lang="en-MY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0CD1C26-25DB-4077-B724-FFF5C4AE76C6}"/>
              </a:ext>
            </a:extLst>
          </p:cNvPr>
          <p:cNvSpPr/>
          <p:nvPr/>
        </p:nvSpPr>
        <p:spPr>
          <a:xfrm>
            <a:off x="91440" y="4840928"/>
            <a:ext cx="2641600" cy="641026"/>
          </a:xfrm>
          <a:prstGeom prst="wedgeRoundRectCallout">
            <a:avLst>
              <a:gd name="adj1" fmla="val 56019"/>
              <a:gd name="adj2" fmla="val 2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object for constructor </a:t>
            </a:r>
            <a:endParaRPr lang="en-MY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8014BB6-3EDC-4E00-85E0-E7C2DC92F280}"/>
              </a:ext>
            </a:extLst>
          </p:cNvPr>
          <p:cNvSpPr/>
          <p:nvPr/>
        </p:nvSpPr>
        <p:spPr>
          <a:xfrm>
            <a:off x="8550938" y="5829470"/>
            <a:ext cx="3387060" cy="607530"/>
          </a:xfrm>
          <a:prstGeom prst="wedgeRoundRectCallout">
            <a:avLst>
              <a:gd name="adj1" fmla="val -57381"/>
              <a:gd name="adj2" fmla="val -325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value from retriever and result from processor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9695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507016-514C-4059-AF26-52E1D1CB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564816"/>
            <a:ext cx="9167509" cy="347454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B23A616-4B36-4840-8D65-6EF6B884296D}"/>
              </a:ext>
            </a:extLst>
          </p:cNvPr>
          <p:cNvSpPr/>
          <p:nvPr/>
        </p:nvSpPr>
        <p:spPr>
          <a:xfrm>
            <a:off x="6915178" y="1199676"/>
            <a:ext cx="3271519" cy="607530"/>
          </a:xfrm>
          <a:prstGeom prst="wedgeRoundRectCallout">
            <a:avLst>
              <a:gd name="adj1" fmla="val -69023"/>
              <a:gd name="adj2" fmla="val 4268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Statement for user chose “advance” calculator</a:t>
            </a:r>
            <a:endParaRPr lang="en-MY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343CFB2-9DCB-4117-9133-8E47109B4266}"/>
              </a:ext>
            </a:extLst>
          </p:cNvPr>
          <p:cNvSpPr/>
          <p:nvPr/>
        </p:nvSpPr>
        <p:spPr>
          <a:xfrm>
            <a:off x="5932849" y="2383399"/>
            <a:ext cx="3082260" cy="420761"/>
          </a:xfrm>
          <a:prstGeom prst="wedgeRoundRectCallout">
            <a:avLst>
              <a:gd name="adj1" fmla="val -65176"/>
              <a:gd name="adj2" fmla="val 599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user to insert a value</a:t>
            </a:r>
            <a:endParaRPr lang="en-MY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EF67A4D-F7D3-4973-A7D1-5B2A87DAFEFE}"/>
              </a:ext>
            </a:extLst>
          </p:cNvPr>
          <p:cNvSpPr/>
          <p:nvPr/>
        </p:nvSpPr>
        <p:spPr>
          <a:xfrm>
            <a:off x="5221648" y="3429000"/>
            <a:ext cx="3387060" cy="396866"/>
          </a:xfrm>
          <a:prstGeom prst="wedgeRoundRectCallout">
            <a:avLst>
              <a:gd name="adj1" fmla="val -61880"/>
              <a:gd name="adj2" fmla="val -125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inserted value into mutator</a:t>
            </a:r>
            <a:endParaRPr lang="en-MY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0CD1C26-25DB-4077-B724-FFF5C4AE76C6}"/>
              </a:ext>
            </a:extLst>
          </p:cNvPr>
          <p:cNvSpPr/>
          <p:nvPr/>
        </p:nvSpPr>
        <p:spPr>
          <a:xfrm>
            <a:off x="0" y="3733488"/>
            <a:ext cx="2174240" cy="533712"/>
          </a:xfrm>
          <a:prstGeom prst="wedgeRoundRectCallout">
            <a:avLst>
              <a:gd name="adj1" fmla="val 56019"/>
              <a:gd name="adj2" fmla="val -98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object for constructor </a:t>
            </a:r>
            <a:endParaRPr lang="en-MY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8014BB6-3EDC-4E00-85E0-E7C2DC92F280}"/>
              </a:ext>
            </a:extLst>
          </p:cNvPr>
          <p:cNvSpPr/>
          <p:nvPr/>
        </p:nvSpPr>
        <p:spPr>
          <a:xfrm>
            <a:off x="6799637" y="4232682"/>
            <a:ext cx="3387060" cy="607530"/>
          </a:xfrm>
          <a:prstGeom prst="wedgeRoundRectCallout">
            <a:avLst>
              <a:gd name="adj1" fmla="val -57381"/>
              <a:gd name="adj2" fmla="val -325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 from processor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0884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DD56-9D94-4F9C-90E3-4276932D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Normal Calculator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FF61-5992-40FD-B8D0-CC172A050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Addition, Subtraction, Multiplication, Division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356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23770-C43E-466F-8E8B-24D7D499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( + )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AE3290-3316-4FA8-81F1-CF00B6BD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7803" y="2284412"/>
            <a:ext cx="5943581" cy="228917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923C4-387E-4077-ACC2-B62B21C0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31868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Input: </a:t>
            </a:r>
          </a:p>
          <a:p>
            <a:pPr algn="l"/>
            <a:r>
              <a:rPr lang="en-US" dirty="0"/>
              <a:t>normal</a:t>
            </a:r>
          </a:p>
          <a:p>
            <a:pPr algn="l"/>
            <a:r>
              <a:rPr lang="en-US" dirty="0"/>
              <a:t>+</a:t>
            </a:r>
          </a:p>
          <a:p>
            <a:pPr algn="l"/>
            <a:r>
              <a:rPr lang="en-US" dirty="0"/>
              <a:t>24</a:t>
            </a:r>
          </a:p>
          <a:p>
            <a:pPr algn="l"/>
            <a:r>
              <a:rPr lang="en-US" dirty="0"/>
              <a:t>10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24.0 + 10.0 = 34.0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54991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687</TotalTime>
  <Words>390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Garamond</vt:lpstr>
      <vt:lpstr>Organic</vt:lpstr>
      <vt:lpstr>Java Programming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– Normal Calculator</vt:lpstr>
      <vt:lpstr>Addition ( + )</vt:lpstr>
      <vt:lpstr>Subtraction ( - )</vt:lpstr>
      <vt:lpstr>Multiplication ( * )</vt:lpstr>
      <vt:lpstr>Division ( / )</vt:lpstr>
      <vt:lpstr>Output – Advanced Calculator</vt:lpstr>
      <vt:lpstr>Square ( n^2 )</vt:lpstr>
      <vt:lpstr>Square Root ( √n )</vt:lpstr>
      <vt:lpstr>Sine</vt:lpstr>
      <vt:lpstr>Cosine</vt:lpstr>
      <vt:lpstr>Tangent</vt:lpstr>
      <vt:lpstr>Arc Sine</vt:lpstr>
      <vt:lpstr>Arc Cosine</vt:lpstr>
      <vt:lpstr>Arc Tangent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Task</dc:title>
  <dc:creator>Nurul Farhanah Khairol Nizar</dc:creator>
  <cp:lastModifiedBy>Nurul Farhanah Khairol Nizar</cp:lastModifiedBy>
  <cp:revision>13</cp:revision>
  <dcterms:created xsi:type="dcterms:W3CDTF">2021-10-25T14:24:11Z</dcterms:created>
  <dcterms:modified xsi:type="dcterms:W3CDTF">2021-12-16T08:35:02Z</dcterms:modified>
</cp:coreProperties>
</file>