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sldIdLst>
    <p:sldId id="256" r:id="rId2"/>
    <p:sldId id="263" r:id="rId3"/>
    <p:sldId id="258" r:id="rId4"/>
    <p:sldId id="262" r:id="rId5"/>
    <p:sldId id="261" r:id="rId6"/>
    <p:sldId id="260"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706"/>
  </p:normalViewPr>
  <p:slideViewPr>
    <p:cSldViewPr snapToGrid="0" snapToObjects="1">
      <p:cViewPr varScale="1">
        <p:scale>
          <a:sx n="118" d="100"/>
          <a:sy n="118" d="100"/>
        </p:scale>
        <p:origin x="3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188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5057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5546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4954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8162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2394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9028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6459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540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382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3845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872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388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6645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3360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0225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6/5/19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5260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6/5/19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6944268"/>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40829-8680-2642-98EC-80F20A1493B0}"/>
              </a:ext>
            </a:extLst>
          </p:cNvPr>
          <p:cNvSpPr>
            <a:spLocks noGrp="1"/>
          </p:cNvSpPr>
          <p:nvPr>
            <p:ph type="ctrTitle"/>
          </p:nvPr>
        </p:nvSpPr>
        <p:spPr/>
        <p:txBody>
          <a:bodyPr/>
          <a:lstStyle/>
          <a:p>
            <a:r>
              <a:rPr lang="en-US" dirty="0"/>
              <a:t>Stories of Data </a:t>
            </a:r>
            <a:br>
              <a:rPr lang="en-US" dirty="0"/>
            </a:br>
            <a:r>
              <a:rPr lang="en-US" dirty="0"/>
              <a:t>Driving the Business</a:t>
            </a:r>
          </a:p>
        </p:txBody>
      </p:sp>
      <p:sp>
        <p:nvSpPr>
          <p:cNvPr id="3" name="Subtitle 2">
            <a:extLst>
              <a:ext uri="{FF2B5EF4-FFF2-40B4-BE49-F238E27FC236}">
                <a16:creationId xmlns:a16="http://schemas.microsoft.com/office/drawing/2014/main" id="{DDFF765C-B672-0843-A98E-011BEA7CB1D1}"/>
              </a:ext>
            </a:extLst>
          </p:cNvPr>
          <p:cNvSpPr>
            <a:spLocks noGrp="1"/>
          </p:cNvSpPr>
          <p:nvPr>
            <p:ph type="subTitle" idx="1"/>
          </p:nvPr>
        </p:nvSpPr>
        <p:spPr/>
        <p:txBody>
          <a:bodyPr/>
          <a:lstStyle/>
          <a:p>
            <a:r>
              <a:rPr lang="en-US" dirty="0"/>
              <a:t>Data Visualization Portfolio</a:t>
            </a:r>
          </a:p>
          <a:p>
            <a:endParaRPr lang="en-US" dirty="0"/>
          </a:p>
          <a:p>
            <a:r>
              <a:rPr lang="en-US" dirty="0"/>
              <a:t>Anna Kirkland Smith</a:t>
            </a:r>
          </a:p>
          <a:p>
            <a:endParaRPr lang="en-US" dirty="0"/>
          </a:p>
        </p:txBody>
      </p:sp>
    </p:spTree>
    <p:extLst>
      <p:ext uri="{BB962C8B-B14F-4D97-AF65-F5344CB8AC3E}">
        <p14:creationId xmlns:p14="http://schemas.microsoft.com/office/powerpoint/2010/main" val="32665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77C45D-8DDF-B143-BDBA-5B74DE6DDA14}"/>
              </a:ext>
            </a:extLst>
          </p:cNvPr>
          <p:cNvSpPr txBox="1"/>
          <p:nvPr/>
        </p:nvSpPr>
        <p:spPr>
          <a:xfrm>
            <a:off x="3663042" y="2690336"/>
            <a:ext cx="4865915" cy="1477328"/>
          </a:xfrm>
          <a:prstGeom prst="rect">
            <a:avLst/>
          </a:prstGeom>
          <a:noFill/>
        </p:spPr>
        <p:txBody>
          <a:bodyPr wrap="square" rtlCol="0">
            <a:spAutoFit/>
          </a:bodyPr>
          <a:lstStyle/>
          <a:p>
            <a:r>
              <a:rPr lang="en-US" dirty="0"/>
              <a:t>The following 5 visualizations were connected with actual business cases. In many cases, the original visualization has been cropped to avoid disclosing specific internal information about the company.</a:t>
            </a:r>
          </a:p>
        </p:txBody>
      </p:sp>
    </p:spTree>
    <p:extLst>
      <p:ext uri="{BB962C8B-B14F-4D97-AF65-F5344CB8AC3E}">
        <p14:creationId xmlns:p14="http://schemas.microsoft.com/office/powerpoint/2010/main" val="3684549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C718-F5C4-4642-BC55-70A9B2C5BFDE}"/>
              </a:ext>
            </a:extLst>
          </p:cNvPr>
          <p:cNvSpPr>
            <a:spLocks noGrp="1"/>
          </p:cNvSpPr>
          <p:nvPr>
            <p:ph type="title"/>
          </p:nvPr>
        </p:nvSpPr>
        <p:spPr/>
        <p:txBody>
          <a:bodyPr/>
          <a:lstStyle/>
          <a:p>
            <a:r>
              <a:rPr lang="en-US" dirty="0"/>
              <a:t>Validate a Purchase</a:t>
            </a:r>
          </a:p>
        </p:txBody>
      </p:sp>
      <p:pic>
        <p:nvPicPr>
          <p:cNvPr id="9" name="Content Placeholder 8">
            <a:extLst>
              <a:ext uri="{FF2B5EF4-FFF2-40B4-BE49-F238E27FC236}">
                <a16:creationId xmlns:a16="http://schemas.microsoft.com/office/drawing/2014/main" id="{5C3576C2-A340-5A41-9441-1EF59BF60B04}"/>
              </a:ext>
            </a:extLst>
          </p:cNvPr>
          <p:cNvPicPr>
            <a:picLocks noGrp="1" noChangeAspect="1"/>
          </p:cNvPicPr>
          <p:nvPr>
            <p:ph idx="1"/>
          </p:nvPr>
        </p:nvPicPr>
        <p:blipFill>
          <a:blip r:embed="rId2"/>
          <a:stretch>
            <a:fillRect/>
          </a:stretch>
        </p:blipFill>
        <p:spPr>
          <a:xfrm>
            <a:off x="5214682" y="609600"/>
            <a:ext cx="5721861" cy="5181600"/>
          </a:xfrm>
        </p:spPr>
      </p:pic>
      <p:sp>
        <p:nvSpPr>
          <p:cNvPr id="10" name="Text Placeholder 9">
            <a:extLst>
              <a:ext uri="{FF2B5EF4-FFF2-40B4-BE49-F238E27FC236}">
                <a16:creationId xmlns:a16="http://schemas.microsoft.com/office/drawing/2014/main" id="{F5A1ED6B-E8E7-E34A-9496-668BD7B190A7}"/>
              </a:ext>
            </a:extLst>
          </p:cNvPr>
          <p:cNvSpPr>
            <a:spLocks noGrp="1"/>
          </p:cNvSpPr>
          <p:nvPr>
            <p:ph type="body" sz="half" idx="2"/>
          </p:nvPr>
        </p:nvSpPr>
        <p:spPr>
          <a:xfrm>
            <a:off x="1141411" y="2971799"/>
            <a:ext cx="3549121" cy="2416629"/>
          </a:xfrm>
        </p:spPr>
        <p:txBody>
          <a:bodyPr>
            <a:normAutofit lnSpcReduction="10000"/>
          </a:bodyPr>
          <a:lstStyle/>
          <a:p>
            <a:r>
              <a:rPr lang="en-US" dirty="0"/>
              <a:t>A line of business makes purchase decisions based on return of investment, which may not be immediate.  Was the promised realized? In this viz, loss avoidance (a revenue stand-in) showed a continuing, dramatically positive trend (green) following a specific purchase, tableau, proving the LOB made a wise decision.</a:t>
            </a:r>
          </a:p>
        </p:txBody>
      </p:sp>
      <p:cxnSp>
        <p:nvCxnSpPr>
          <p:cNvPr id="12" name="Straight Arrow Connector 11">
            <a:extLst>
              <a:ext uri="{FF2B5EF4-FFF2-40B4-BE49-F238E27FC236}">
                <a16:creationId xmlns:a16="http://schemas.microsoft.com/office/drawing/2014/main" id="{8CC3AC8F-D997-8547-948E-16DCD86D13BB}"/>
              </a:ext>
            </a:extLst>
          </p:cNvPr>
          <p:cNvCxnSpPr>
            <a:cxnSpLocks/>
          </p:cNvCxnSpPr>
          <p:nvPr/>
        </p:nvCxnSpPr>
        <p:spPr>
          <a:xfrm>
            <a:off x="4908246" y="6150429"/>
            <a:ext cx="60282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D794B7D-BCFD-274E-9448-CBAA5C4BBD2C}"/>
              </a:ext>
            </a:extLst>
          </p:cNvPr>
          <p:cNvCxnSpPr>
            <a:cxnSpLocks/>
          </p:cNvCxnSpPr>
          <p:nvPr/>
        </p:nvCxnSpPr>
        <p:spPr>
          <a:xfrm flipV="1">
            <a:off x="4908246" y="653143"/>
            <a:ext cx="0" cy="54972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1C95FC2-C546-674E-A51A-60221CFFABDF}"/>
              </a:ext>
            </a:extLst>
          </p:cNvPr>
          <p:cNvSpPr txBox="1"/>
          <p:nvPr/>
        </p:nvSpPr>
        <p:spPr>
          <a:xfrm>
            <a:off x="4384097" y="653143"/>
            <a:ext cx="435428" cy="369332"/>
          </a:xfrm>
          <a:prstGeom prst="rect">
            <a:avLst/>
          </a:prstGeom>
          <a:noFill/>
        </p:spPr>
        <p:txBody>
          <a:bodyPr wrap="square" rtlCol="0">
            <a:spAutoFit/>
          </a:bodyPr>
          <a:lstStyle/>
          <a:p>
            <a:r>
              <a:rPr lang="en-US" dirty="0"/>
              <a:t>$</a:t>
            </a:r>
          </a:p>
        </p:txBody>
      </p:sp>
      <p:sp>
        <p:nvSpPr>
          <p:cNvPr id="19" name="TextBox 18">
            <a:extLst>
              <a:ext uri="{FF2B5EF4-FFF2-40B4-BE49-F238E27FC236}">
                <a16:creationId xmlns:a16="http://schemas.microsoft.com/office/drawing/2014/main" id="{8A121618-BD71-0340-9519-465C3DB1DBA3}"/>
              </a:ext>
            </a:extLst>
          </p:cNvPr>
          <p:cNvSpPr txBox="1"/>
          <p:nvPr/>
        </p:nvSpPr>
        <p:spPr>
          <a:xfrm>
            <a:off x="7086600" y="6199806"/>
            <a:ext cx="3849943" cy="230832"/>
          </a:xfrm>
          <a:prstGeom prst="rect">
            <a:avLst/>
          </a:prstGeom>
          <a:noFill/>
        </p:spPr>
        <p:txBody>
          <a:bodyPr wrap="square" rtlCol="0">
            <a:spAutoFit/>
          </a:bodyPr>
          <a:lstStyle/>
          <a:p>
            <a:pPr algn="r"/>
            <a:r>
              <a:rPr lang="en-US" sz="900" dirty="0"/>
              <a:t>month after month</a:t>
            </a:r>
          </a:p>
        </p:txBody>
      </p:sp>
    </p:spTree>
    <p:extLst>
      <p:ext uri="{BB962C8B-B14F-4D97-AF65-F5344CB8AC3E}">
        <p14:creationId xmlns:p14="http://schemas.microsoft.com/office/powerpoint/2010/main" val="428434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BD74-B273-6644-A673-1A6B179ADED2}"/>
              </a:ext>
            </a:extLst>
          </p:cNvPr>
          <p:cNvSpPr>
            <a:spLocks noGrp="1"/>
          </p:cNvSpPr>
          <p:nvPr>
            <p:ph type="title"/>
          </p:nvPr>
        </p:nvSpPr>
        <p:spPr/>
        <p:txBody>
          <a:bodyPr/>
          <a:lstStyle/>
          <a:p>
            <a:r>
              <a:rPr lang="en-US" dirty="0"/>
              <a:t>Explore the theoretical</a:t>
            </a:r>
          </a:p>
        </p:txBody>
      </p:sp>
      <p:pic>
        <p:nvPicPr>
          <p:cNvPr id="5" name="Content Placeholder 4">
            <a:extLst>
              <a:ext uri="{FF2B5EF4-FFF2-40B4-BE49-F238E27FC236}">
                <a16:creationId xmlns:a16="http://schemas.microsoft.com/office/drawing/2014/main" id="{C533CFE6-E756-3641-A9CD-FA7DE32F21BC}"/>
              </a:ext>
            </a:extLst>
          </p:cNvPr>
          <p:cNvPicPr>
            <a:picLocks noGrp="1" noChangeAspect="1"/>
          </p:cNvPicPr>
          <p:nvPr>
            <p:ph idx="1"/>
          </p:nvPr>
        </p:nvPicPr>
        <p:blipFill>
          <a:blip r:embed="rId2"/>
          <a:stretch>
            <a:fillRect/>
          </a:stretch>
        </p:blipFill>
        <p:spPr>
          <a:xfrm>
            <a:off x="5071156" y="2070879"/>
            <a:ext cx="6649134" cy="2716241"/>
          </a:xfrm>
        </p:spPr>
      </p:pic>
      <p:sp>
        <p:nvSpPr>
          <p:cNvPr id="6" name="Text Placeholder 5">
            <a:extLst>
              <a:ext uri="{FF2B5EF4-FFF2-40B4-BE49-F238E27FC236}">
                <a16:creationId xmlns:a16="http://schemas.microsoft.com/office/drawing/2014/main" id="{7616D40C-29E1-3A49-ABF8-EF8888455A58}"/>
              </a:ext>
            </a:extLst>
          </p:cNvPr>
          <p:cNvSpPr>
            <a:spLocks noGrp="1"/>
          </p:cNvSpPr>
          <p:nvPr>
            <p:ph type="body" sz="half" idx="2"/>
          </p:nvPr>
        </p:nvSpPr>
        <p:spPr>
          <a:xfrm>
            <a:off x="1141411" y="2971799"/>
            <a:ext cx="3549121" cy="2841172"/>
          </a:xfrm>
        </p:spPr>
        <p:txBody>
          <a:bodyPr>
            <a:normAutofit/>
          </a:bodyPr>
          <a:lstStyle/>
          <a:p>
            <a:r>
              <a:rPr lang="en-US" dirty="0"/>
              <a:t>What can a line of business do when there is </a:t>
            </a:r>
            <a:r>
              <a:rPr lang="en-US" i="1" dirty="0"/>
              <a:t>no</a:t>
            </a:r>
            <a:r>
              <a:rPr lang="en-US" dirty="0"/>
              <a:t> data? This viz, from a Wikipedia article, gave the line of business of what survey data would tell if they chose to launch a subjective survey  in lieu of objective data: that opinions vary. The Text is a reminder of what can go wrong with a survey. The LOB chose to persevere in leveraging existing data. </a:t>
            </a:r>
          </a:p>
        </p:txBody>
      </p:sp>
      <p:cxnSp>
        <p:nvCxnSpPr>
          <p:cNvPr id="7" name="Straight Arrow Connector 6">
            <a:extLst>
              <a:ext uri="{FF2B5EF4-FFF2-40B4-BE49-F238E27FC236}">
                <a16:creationId xmlns:a16="http://schemas.microsoft.com/office/drawing/2014/main" id="{037E3EE7-BAE0-6440-AA15-085A3F016CBD}"/>
              </a:ext>
            </a:extLst>
          </p:cNvPr>
          <p:cNvCxnSpPr>
            <a:cxnSpLocks/>
          </p:cNvCxnSpPr>
          <p:nvPr/>
        </p:nvCxnSpPr>
        <p:spPr>
          <a:xfrm>
            <a:off x="5583160" y="5105400"/>
            <a:ext cx="356084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E8F3008-1C0D-4F44-AC86-8EE778A328E8}"/>
              </a:ext>
            </a:extLst>
          </p:cNvPr>
          <p:cNvSpPr txBox="1"/>
          <p:nvPr/>
        </p:nvSpPr>
        <p:spPr>
          <a:xfrm>
            <a:off x="8494457" y="5192849"/>
            <a:ext cx="649543" cy="230832"/>
          </a:xfrm>
          <a:prstGeom prst="rect">
            <a:avLst/>
          </a:prstGeom>
          <a:noFill/>
        </p:spPr>
        <p:txBody>
          <a:bodyPr wrap="square" rtlCol="0">
            <a:spAutoFit/>
          </a:bodyPr>
          <a:lstStyle/>
          <a:p>
            <a:pPr algn="r"/>
            <a:r>
              <a:rPr lang="en-US" sz="900" dirty="0"/>
              <a:t>loved it</a:t>
            </a:r>
          </a:p>
        </p:txBody>
      </p:sp>
      <p:sp>
        <p:nvSpPr>
          <p:cNvPr id="11" name="TextBox 10">
            <a:extLst>
              <a:ext uri="{FF2B5EF4-FFF2-40B4-BE49-F238E27FC236}">
                <a16:creationId xmlns:a16="http://schemas.microsoft.com/office/drawing/2014/main" id="{15EBA320-F738-9545-AC3C-9D208BEA59FE}"/>
              </a:ext>
            </a:extLst>
          </p:cNvPr>
          <p:cNvSpPr txBox="1"/>
          <p:nvPr/>
        </p:nvSpPr>
        <p:spPr>
          <a:xfrm>
            <a:off x="5618180" y="5192849"/>
            <a:ext cx="649543" cy="230832"/>
          </a:xfrm>
          <a:prstGeom prst="rect">
            <a:avLst/>
          </a:prstGeom>
          <a:noFill/>
        </p:spPr>
        <p:txBody>
          <a:bodyPr wrap="square" rtlCol="0">
            <a:spAutoFit/>
          </a:bodyPr>
          <a:lstStyle/>
          <a:p>
            <a:pPr algn="r"/>
            <a:r>
              <a:rPr lang="en-US" sz="900" dirty="0"/>
              <a:t>hated it</a:t>
            </a:r>
          </a:p>
        </p:txBody>
      </p:sp>
    </p:spTree>
    <p:extLst>
      <p:ext uri="{BB962C8B-B14F-4D97-AF65-F5344CB8AC3E}">
        <p14:creationId xmlns:p14="http://schemas.microsoft.com/office/powerpoint/2010/main" val="3744134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ACA9-D8C1-7E4B-BE0F-444FE8D669AA}"/>
              </a:ext>
            </a:extLst>
          </p:cNvPr>
          <p:cNvSpPr>
            <a:spLocks noGrp="1"/>
          </p:cNvSpPr>
          <p:nvPr>
            <p:ph type="title"/>
          </p:nvPr>
        </p:nvSpPr>
        <p:spPr/>
        <p:txBody>
          <a:bodyPr/>
          <a:lstStyle/>
          <a:p>
            <a:r>
              <a:rPr lang="en-US" dirty="0"/>
              <a:t>Change a process</a:t>
            </a:r>
          </a:p>
        </p:txBody>
      </p:sp>
      <p:pic>
        <p:nvPicPr>
          <p:cNvPr id="5" name="Content Placeholder 4">
            <a:extLst>
              <a:ext uri="{FF2B5EF4-FFF2-40B4-BE49-F238E27FC236}">
                <a16:creationId xmlns:a16="http://schemas.microsoft.com/office/drawing/2014/main" id="{A621A472-516E-BB46-AED7-8A1E72889456}"/>
              </a:ext>
            </a:extLst>
          </p:cNvPr>
          <p:cNvPicPr>
            <a:picLocks noGrp="1" noChangeAspect="1"/>
          </p:cNvPicPr>
          <p:nvPr>
            <p:ph idx="1"/>
          </p:nvPr>
        </p:nvPicPr>
        <p:blipFill>
          <a:blip r:embed="rId2"/>
          <a:stretch>
            <a:fillRect/>
          </a:stretch>
        </p:blipFill>
        <p:spPr>
          <a:xfrm>
            <a:off x="5103813" y="1183587"/>
            <a:ext cx="5943600" cy="4033626"/>
          </a:xfrm>
        </p:spPr>
      </p:pic>
      <p:sp>
        <p:nvSpPr>
          <p:cNvPr id="6" name="Text Placeholder 5">
            <a:extLst>
              <a:ext uri="{FF2B5EF4-FFF2-40B4-BE49-F238E27FC236}">
                <a16:creationId xmlns:a16="http://schemas.microsoft.com/office/drawing/2014/main" id="{81761031-E1E0-894A-B807-68B062EF2753}"/>
              </a:ext>
            </a:extLst>
          </p:cNvPr>
          <p:cNvSpPr>
            <a:spLocks noGrp="1"/>
          </p:cNvSpPr>
          <p:nvPr>
            <p:ph type="body" sz="half" idx="2"/>
          </p:nvPr>
        </p:nvSpPr>
        <p:spPr/>
        <p:txBody>
          <a:bodyPr>
            <a:normAutofit fontScale="92500" lnSpcReduction="10000"/>
          </a:bodyPr>
          <a:lstStyle/>
          <a:p>
            <a:r>
              <a:rPr lang="en-US" dirty="0"/>
              <a:t>While the power of prediction is impressive, is a line of business willing to reduce a complex decision into a simple number? In this viz, the scoring system was evaluated across many months. With a stable model, the Line of business was willing to direct 30% of the resources elsewhere. </a:t>
            </a:r>
          </a:p>
        </p:txBody>
      </p:sp>
      <p:cxnSp>
        <p:nvCxnSpPr>
          <p:cNvPr id="7" name="Straight Arrow Connector 6">
            <a:extLst>
              <a:ext uri="{FF2B5EF4-FFF2-40B4-BE49-F238E27FC236}">
                <a16:creationId xmlns:a16="http://schemas.microsoft.com/office/drawing/2014/main" id="{6C5130DB-3FA4-374E-9CF3-0F355D5B432B}"/>
              </a:ext>
            </a:extLst>
          </p:cNvPr>
          <p:cNvCxnSpPr>
            <a:cxnSpLocks/>
          </p:cNvCxnSpPr>
          <p:nvPr/>
        </p:nvCxnSpPr>
        <p:spPr>
          <a:xfrm>
            <a:off x="4908246" y="5464630"/>
            <a:ext cx="61391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0EC3C5F-25E3-4344-92E6-63C9FFD9A317}"/>
              </a:ext>
            </a:extLst>
          </p:cNvPr>
          <p:cNvCxnSpPr>
            <a:cxnSpLocks/>
          </p:cNvCxnSpPr>
          <p:nvPr/>
        </p:nvCxnSpPr>
        <p:spPr>
          <a:xfrm flipV="1">
            <a:off x="4908246" y="1251075"/>
            <a:ext cx="0" cy="4213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6E03AEF-B93E-324A-B70C-1790130EDD0B}"/>
              </a:ext>
            </a:extLst>
          </p:cNvPr>
          <p:cNvSpPr txBox="1"/>
          <p:nvPr/>
        </p:nvSpPr>
        <p:spPr>
          <a:xfrm>
            <a:off x="3222549" y="1245945"/>
            <a:ext cx="1490131" cy="230832"/>
          </a:xfrm>
          <a:prstGeom prst="rect">
            <a:avLst/>
          </a:prstGeom>
          <a:noFill/>
        </p:spPr>
        <p:txBody>
          <a:bodyPr wrap="square" rtlCol="0">
            <a:spAutoFit/>
          </a:bodyPr>
          <a:lstStyle/>
          <a:p>
            <a:pPr algn="r"/>
            <a:r>
              <a:rPr lang="en-US" sz="900" dirty="0"/>
              <a:t>likely defective</a:t>
            </a:r>
          </a:p>
        </p:txBody>
      </p:sp>
      <p:sp>
        <p:nvSpPr>
          <p:cNvPr id="10" name="TextBox 9">
            <a:extLst>
              <a:ext uri="{FF2B5EF4-FFF2-40B4-BE49-F238E27FC236}">
                <a16:creationId xmlns:a16="http://schemas.microsoft.com/office/drawing/2014/main" id="{022AD794-857B-444C-AAD4-7ED79C670BFA}"/>
              </a:ext>
            </a:extLst>
          </p:cNvPr>
          <p:cNvSpPr txBox="1"/>
          <p:nvPr/>
        </p:nvSpPr>
        <p:spPr>
          <a:xfrm>
            <a:off x="7120892" y="5596632"/>
            <a:ext cx="3849943" cy="230832"/>
          </a:xfrm>
          <a:prstGeom prst="rect">
            <a:avLst/>
          </a:prstGeom>
          <a:noFill/>
        </p:spPr>
        <p:txBody>
          <a:bodyPr wrap="square" rtlCol="0">
            <a:spAutoFit/>
          </a:bodyPr>
          <a:lstStyle/>
          <a:p>
            <a:pPr algn="r"/>
            <a:r>
              <a:rPr lang="en-US" sz="900" dirty="0"/>
              <a:t>month after month</a:t>
            </a:r>
          </a:p>
        </p:txBody>
      </p:sp>
    </p:spTree>
    <p:extLst>
      <p:ext uri="{BB962C8B-B14F-4D97-AF65-F5344CB8AC3E}">
        <p14:creationId xmlns:p14="http://schemas.microsoft.com/office/powerpoint/2010/main" val="3693093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2651-FECC-6548-8327-E43F3659BCC3}"/>
              </a:ext>
            </a:extLst>
          </p:cNvPr>
          <p:cNvSpPr>
            <a:spLocks noGrp="1"/>
          </p:cNvSpPr>
          <p:nvPr>
            <p:ph type="title"/>
          </p:nvPr>
        </p:nvSpPr>
        <p:spPr/>
        <p:txBody>
          <a:bodyPr/>
          <a:lstStyle/>
          <a:p>
            <a:r>
              <a:rPr lang="en-US" dirty="0"/>
              <a:t>Uncover opportunity</a:t>
            </a:r>
          </a:p>
        </p:txBody>
      </p:sp>
      <p:pic>
        <p:nvPicPr>
          <p:cNvPr id="5" name="Content Placeholder 4">
            <a:extLst>
              <a:ext uri="{FF2B5EF4-FFF2-40B4-BE49-F238E27FC236}">
                <a16:creationId xmlns:a16="http://schemas.microsoft.com/office/drawing/2014/main" id="{5CE537ED-1A09-7E4F-9EAA-08F5519A216C}"/>
              </a:ext>
            </a:extLst>
          </p:cNvPr>
          <p:cNvPicPr>
            <a:picLocks noGrp="1" noChangeAspect="1"/>
          </p:cNvPicPr>
          <p:nvPr>
            <p:ph idx="1"/>
          </p:nvPr>
        </p:nvPicPr>
        <p:blipFill>
          <a:blip r:embed="rId2"/>
          <a:stretch>
            <a:fillRect/>
          </a:stretch>
        </p:blipFill>
        <p:spPr>
          <a:xfrm>
            <a:off x="5103813" y="1561342"/>
            <a:ext cx="5943600" cy="3278115"/>
          </a:xfrm>
        </p:spPr>
      </p:pic>
      <p:sp>
        <p:nvSpPr>
          <p:cNvPr id="6" name="Text Placeholder 5">
            <a:extLst>
              <a:ext uri="{FF2B5EF4-FFF2-40B4-BE49-F238E27FC236}">
                <a16:creationId xmlns:a16="http://schemas.microsoft.com/office/drawing/2014/main" id="{FDA801B2-FB27-4E49-BD21-068E496CC03D}"/>
              </a:ext>
            </a:extLst>
          </p:cNvPr>
          <p:cNvSpPr>
            <a:spLocks noGrp="1"/>
          </p:cNvSpPr>
          <p:nvPr>
            <p:ph type="body" sz="half" idx="2"/>
          </p:nvPr>
        </p:nvSpPr>
        <p:spPr>
          <a:xfrm>
            <a:off x="1141411" y="2971799"/>
            <a:ext cx="3549121" cy="2122701"/>
          </a:xfrm>
        </p:spPr>
        <p:txBody>
          <a:bodyPr>
            <a:noAutofit/>
          </a:bodyPr>
          <a:lstStyle/>
          <a:p>
            <a:r>
              <a:rPr lang="en-US" dirty="0"/>
              <a:t>Now that the line of business had a model it could trust, what advantages did it have? In this viz, a certain account class had much more unfavorable activity than the other classes. Responsibility is the power to respond to the situation at hand but awareness has to happen first.</a:t>
            </a:r>
          </a:p>
        </p:txBody>
      </p:sp>
      <p:cxnSp>
        <p:nvCxnSpPr>
          <p:cNvPr id="7" name="Straight Arrow Connector 6">
            <a:extLst>
              <a:ext uri="{FF2B5EF4-FFF2-40B4-BE49-F238E27FC236}">
                <a16:creationId xmlns:a16="http://schemas.microsoft.com/office/drawing/2014/main" id="{093AD48A-84F4-704C-A1A9-26F35FFE47C9}"/>
              </a:ext>
            </a:extLst>
          </p:cNvPr>
          <p:cNvCxnSpPr>
            <a:cxnSpLocks/>
          </p:cNvCxnSpPr>
          <p:nvPr/>
        </p:nvCxnSpPr>
        <p:spPr>
          <a:xfrm>
            <a:off x="4908246" y="5094515"/>
            <a:ext cx="61391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7480DE6-D166-6D4E-9C44-3E57F620AA17}"/>
              </a:ext>
            </a:extLst>
          </p:cNvPr>
          <p:cNvCxnSpPr>
            <a:cxnSpLocks/>
          </p:cNvCxnSpPr>
          <p:nvPr/>
        </p:nvCxnSpPr>
        <p:spPr>
          <a:xfrm flipV="1">
            <a:off x="4908246" y="1251076"/>
            <a:ext cx="0" cy="38434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782EBF9-C6F2-594F-B0E0-0895A9484F5D}"/>
              </a:ext>
            </a:extLst>
          </p:cNvPr>
          <p:cNvSpPr txBox="1"/>
          <p:nvPr/>
        </p:nvSpPr>
        <p:spPr>
          <a:xfrm>
            <a:off x="3222549" y="1245945"/>
            <a:ext cx="1490131" cy="230832"/>
          </a:xfrm>
          <a:prstGeom prst="rect">
            <a:avLst/>
          </a:prstGeom>
          <a:noFill/>
        </p:spPr>
        <p:txBody>
          <a:bodyPr wrap="square" rtlCol="0">
            <a:spAutoFit/>
          </a:bodyPr>
          <a:lstStyle/>
          <a:p>
            <a:pPr algn="r"/>
            <a:r>
              <a:rPr lang="en-US" sz="900" dirty="0"/>
              <a:t>likely defective</a:t>
            </a:r>
          </a:p>
        </p:txBody>
      </p:sp>
      <p:sp>
        <p:nvSpPr>
          <p:cNvPr id="10" name="TextBox 9">
            <a:extLst>
              <a:ext uri="{FF2B5EF4-FFF2-40B4-BE49-F238E27FC236}">
                <a16:creationId xmlns:a16="http://schemas.microsoft.com/office/drawing/2014/main" id="{628D9233-0FC9-1947-B3AD-2C0A807B05DF}"/>
              </a:ext>
            </a:extLst>
          </p:cNvPr>
          <p:cNvSpPr txBox="1"/>
          <p:nvPr/>
        </p:nvSpPr>
        <p:spPr>
          <a:xfrm>
            <a:off x="7197470" y="5233798"/>
            <a:ext cx="3849943" cy="230832"/>
          </a:xfrm>
          <a:prstGeom prst="rect">
            <a:avLst/>
          </a:prstGeom>
          <a:noFill/>
        </p:spPr>
        <p:txBody>
          <a:bodyPr wrap="square" rtlCol="0">
            <a:spAutoFit/>
          </a:bodyPr>
          <a:lstStyle/>
          <a:p>
            <a:pPr algn="r"/>
            <a:r>
              <a:rPr lang="en-US" sz="900" dirty="0"/>
              <a:t>month after month</a:t>
            </a:r>
          </a:p>
        </p:txBody>
      </p:sp>
    </p:spTree>
    <p:extLst>
      <p:ext uri="{BB962C8B-B14F-4D97-AF65-F5344CB8AC3E}">
        <p14:creationId xmlns:p14="http://schemas.microsoft.com/office/powerpoint/2010/main" val="95320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3F5B-FFA7-964C-BB71-5A9A5D223BE5}"/>
              </a:ext>
            </a:extLst>
          </p:cNvPr>
          <p:cNvSpPr>
            <a:spLocks noGrp="1"/>
          </p:cNvSpPr>
          <p:nvPr>
            <p:ph type="title"/>
          </p:nvPr>
        </p:nvSpPr>
        <p:spPr/>
        <p:txBody>
          <a:bodyPr/>
          <a:lstStyle/>
          <a:p>
            <a:r>
              <a:rPr lang="en-US" dirty="0"/>
              <a:t>Find hidden value</a:t>
            </a:r>
          </a:p>
        </p:txBody>
      </p:sp>
      <p:pic>
        <p:nvPicPr>
          <p:cNvPr id="5" name="Content Placeholder 4">
            <a:extLst>
              <a:ext uri="{FF2B5EF4-FFF2-40B4-BE49-F238E27FC236}">
                <a16:creationId xmlns:a16="http://schemas.microsoft.com/office/drawing/2014/main" id="{4329BCC5-6258-2746-89A2-C144F63ED17E}"/>
              </a:ext>
            </a:extLst>
          </p:cNvPr>
          <p:cNvPicPr>
            <a:picLocks noGrp="1" noChangeAspect="1"/>
          </p:cNvPicPr>
          <p:nvPr>
            <p:ph idx="1"/>
          </p:nvPr>
        </p:nvPicPr>
        <p:blipFill>
          <a:blip r:embed="rId2"/>
          <a:stretch>
            <a:fillRect/>
          </a:stretch>
        </p:blipFill>
        <p:spPr>
          <a:xfrm>
            <a:off x="5103813" y="1385761"/>
            <a:ext cx="5943600" cy="3629277"/>
          </a:xfrm>
        </p:spPr>
      </p:pic>
      <p:sp>
        <p:nvSpPr>
          <p:cNvPr id="8" name="Text Placeholder 7">
            <a:extLst>
              <a:ext uri="{FF2B5EF4-FFF2-40B4-BE49-F238E27FC236}">
                <a16:creationId xmlns:a16="http://schemas.microsoft.com/office/drawing/2014/main" id="{FF5D05D9-A02F-CC47-9833-72EBCB22B076}"/>
              </a:ext>
            </a:extLst>
          </p:cNvPr>
          <p:cNvSpPr>
            <a:spLocks noGrp="1"/>
          </p:cNvSpPr>
          <p:nvPr>
            <p:ph type="body" sz="half" idx="2"/>
          </p:nvPr>
        </p:nvSpPr>
        <p:spPr>
          <a:xfrm>
            <a:off x="1141411" y="2971800"/>
            <a:ext cx="3549121" cy="2667000"/>
          </a:xfrm>
        </p:spPr>
        <p:txBody>
          <a:bodyPr>
            <a:noAutofit/>
          </a:bodyPr>
          <a:lstStyle/>
          <a:p>
            <a:r>
              <a:rPr lang="en-US" dirty="0"/>
              <a:t>It has been said that we learn more from failure than success. In this viz, the line of business bravely look at where an otherwise strong model appeared to be weak. On second look, the </a:t>
            </a:r>
            <a:r>
              <a:rPr lang="en-US" i="1" dirty="0"/>
              <a:t>false positives</a:t>
            </a:r>
            <a:r>
              <a:rPr lang="en-US" dirty="0"/>
              <a:t> were mostly short-lived accounts: a True positive from another perspective. The LOB’s expertise in its domain maintains it as a trusted internal consultant across the enterprise.</a:t>
            </a:r>
          </a:p>
        </p:txBody>
      </p:sp>
      <p:cxnSp>
        <p:nvCxnSpPr>
          <p:cNvPr id="9" name="Straight Arrow Connector 8">
            <a:extLst>
              <a:ext uri="{FF2B5EF4-FFF2-40B4-BE49-F238E27FC236}">
                <a16:creationId xmlns:a16="http://schemas.microsoft.com/office/drawing/2014/main" id="{00F0AEA6-E75D-434A-BC4D-75359AD6F368}"/>
              </a:ext>
            </a:extLst>
          </p:cNvPr>
          <p:cNvCxnSpPr>
            <a:cxnSpLocks/>
          </p:cNvCxnSpPr>
          <p:nvPr/>
        </p:nvCxnSpPr>
        <p:spPr>
          <a:xfrm>
            <a:off x="4908246" y="5094515"/>
            <a:ext cx="61391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FD9C0F6-98AC-0146-86EE-356AE1B4CE4E}"/>
              </a:ext>
            </a:extLst>
          </p:cNvPr>
          <p:cNvCxnSpPr>
            <a:cxnSpLocks/>
          </p:cNvCxnSpPr>
          <p:nvPr/>
        </p:nvCxnSpPr>
        <p:spPr>
          <a:xfrm flipV="1">
            <a:off x="4908246" y="1251076"/>
            <a:ext cx="0" cy="38434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CB92757-25F3-3B43-B976-E8F3442CD4CC}"/>
              </a:ext>
            </a:extLst>
          </p:cNvPr>
          <p:cNvSpPr txBox="1"/>
          <p:nvPr/>
        </p:nvSpPr>
        <p:spPr>
          <a:xfrm>
            <a:off x="2939145" y="1245945"/>
            <a:ext cx="1773536" cy="230832"/>
          </a:xfrm>
          <a:prstGeom prst="rect">
            <a:avLst/>
          </a:prstGeom>
          <a:noFill/>
        </p:spPr>
        <p:txBody>
          <a:bodyPr wrap="square" rtlCol="0">
            <a:spAutoFit/>
          </a:bodyPr>
          <a:lstStyle/>
          <a:p>
            <a:pPr algn="r"/>
            <a:r>
              <a:rPr lang="en-US" sz="900" dirty="0"/>
              <a:t>count of accounts in this bin</a:t>
            </a:r>
          </a:p>
        </p:txBody>
      </p:sp>
      <p:sp>
        <p:nvSpPr>
          <p:cNvPr id="12" name="TextBox 11">
            <a:extLst>
              <a:ext uri="{FF2B5EF4-FFF2-40B4-BE49-F238E27FC236}">
                <a16:creationId xmlns:a16="http://schemas.microsoft.com/office/drawing/2014/main" id="{66A966D7-BA39-3444-A37A-E4ACFACC5772}"/>
              </a:ext>
            </a:extLst>
          </p:cNvPr>
          <p:cNvSpPr txBox="1"/>
          <p:nvPr/>
        </p:nvSpPr>
        <p:spPr>
          <a:xfrm>
            <a:off x="7197470" y="5233798"/>
            <a:ext cx="3849943" cy="230832"/>
          </a:xfrm>
          <a:prstGeom prst="rect">
            <a:avLst/>
          </a:prstGeom>
          <a:noFill/>
        </p:spPr>
        <p:txBody>
          <a:bodyPr wrap="square" rtlCol="0">
            <a:spAutoFit/>
          </a:bodyPr>
          <a:lstStyle/>
          <a:p>
            <a:pPr algn="r"/>
            <a:r>
              <a:rPr lang="en-US" sz="900" dirty="0"/>
              <a:t>length of account life</a:t>
            </a:r>
          </a:p>
        </p:txBody>
      </p:sp>
    </p:spTree>
    <p:extLst>
      <p:ext uri="{BB962C8B-B14F-4D97-AF65-F5344CB8AC3E}">
        <p14:creationId xmlns:p14="http://schemas.microsoft.com/office/powerpoint/2010/main" val="726088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{ECB38A6B-3B7B-7745-908D-870761E8A2F5}tf10001063</Template>
  <TotalTime>235</TotalTime>
  <Words>398</Words>
  <Application>Microsoft Macintosh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Mesh</vt:lpstr>
      <vt:lpstr>Stories of Data  Driving the Business</vt:lpstr>
      <vt:lpstr>PowerPoint Presentation</vt:lpstr>
      <vt:lpstr>Validate a Purchase</vt:lpstr>
      <vt:lpstr>Explore the theoretical</vt:lpstr>
      <vt:lpstr>Change a process</vt:lpstr>
      <vt:lpstr>Uncover opportunity</vt:lpstr>
      <vt:lpstr>Find hidden value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 Smith</dc:creator>
  <cp:lastModifiedBy>Anna Smith</cp:lastModifiedBy>
  <cp:revision>9</cp:revision>
  <dcterms:created xsi:type="dcterms:W3CDTF">2019-06-05T18:41:16Z</dcterms:created>
  <dcterms:modified xsi:type="dcterms:W3CDTF">2019-06-05T22:36:25Z</dcterms:modified>
</cp:coreProperties>
</file>