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B9545-BE74-44CE-A6AC-F1275F927A1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226AC-EB4B-4A3B-9183-E38F8812F5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dirty="0"/>
            <a:t>Мошенничество (угроза конфиденциальности)</a:t>
          </a:r>
          <a:endParaRPr lang="en-US" dirty="0"/>
        </a:p>
      </dgm:t>
    </dgm:pt>
    <dgm:pt modelId="{FC7BFC11-F406-45AA-A5F6-8C9BBE1A6344}" type="parTrans" cxnId="{08308F4C-B7A4-4E61-B1BD-E3A7CE1344E7}">
      <dgm:prSet/>
      <dgm:spPr/>
      <dgm:t>
        <a:bodyPr/>
        <a:lstStyle/>
        <a:p>
          <a:endParaRPr lang="en-US"/>
        </a:p>
      </dgm:t>
    </dgm:pt>
    <dgm:pt modelId="{A1942840-CB1A-42F7-B4BD-1B6A494A571E}" type="sibTrans" cxnId="{08308F4C-B7A4-4E61-B1BD-E3A7CE1344E7}">
      <dgm:prSet/>
      <dgm:spPr/>
      <dgm:t>
        <a:bodyPr/>
        <a:lstStyle/>
        <a:p>
          <a:endParaRPr lang="en-US"/>
        </a:p>
      </dgm:t>
    </dgm:pt>
    <dgm:pt modelId="{90B05D87-33EE-46FE-827A-98833F7B0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dirty="0"/>
            <a:t>Продвижение зловредной и нецензурной информации.</a:t>
          </a:r>
          <a:endParaRPr lang="en-US" dirty="0"/>
        </a:p>
        <a:p>
          <a:pPr>
            <a:lnSpc>
              <a:spcPct val="100000"/>
            </a:lnSpc>
            <a:defRPr b="1"/>
          </a:pPr>
          <a:r>
            <a:rPr lang="en-US" dirty="0"/>
            <a:t>a) </a:t>
          </a:r>
          <a:r>
            <a:rPr lang="ru-RU" dirty="0"/>
            <a:t>Угроза целостности сообщества</a:t>
          </a:r>
          <a:endParaRPr lang="en-US" dirty="0"/>
        </a:p>
        <a:p>
          <a:pPr>
            <a:lnSpc>
              <a:spcPct val="100000"/>
            </a:lnSpc>
            <a:defRPr b="1"/>
          </a:pPr>
          <a:r>
            <a:rPr lang="en-US" dirty="0"/>
            <a:t>b) </a:t>
          </a:r>
          <a:r>
            <a:rPr lang="ru-RU" dirty="0"/>
            <a:t>Угроза доступности (широкому кругу пользователей)</a:t>
          </a:r>
          <a:endParaRPr lang="en-US" dirty="0"/>
        </a:p>
      </dgm:t>
    </dgm:pt>
    <dgm:pt modelId="{FC432955-1667-4F18-A355-3DE7973154C5}" type="parTrans" cxnId="{4E6B26D4-4B88-4864-85AD-026875B8F7B2}">
      <dgm:prSet/>
      <dgm:spPr/>
      <dgm:t>
        <a:bodyPr/>
        <a:lstStyle/>
        <a:p>
          <a:endParaRPr lang="en-US"/>
        </a:p>
      </dgm:t>
    </dgm:pt>
    <dgm:pt modelId="{ED3E4479-7F3B-4011-8C95-DC9F6BA9C3BF}" type="sibTrans" cxnId="{4E6B26D4-4B88-4864-85AD-026875B8F7B2}">
      <dgm:prSet/>
      <dgm:spPr/>
      <dgm:t>
        <a:bodyPr/>
        <a:lstStyle/>
        <a:p>
          <a:endParaRPr lang="en-US"/>
        </a:p>
      </dgm:t>
    </dgm:pt>
    <dgm:pt modelId="{1F88D149-45AB-45BF-A9A2-F9D9B8285F5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CC12FCD-08ED-443C-B8DD-96321FA414DB}" type="parTrans" cxnId="{79159D3E-72F4-456A-BF59-632FA51FC0F6}">
      <dgm:prSet/>
      <dgm:spPr/>
      <dgm:t>
        <a:bodyPr/>
        <a:lstStyle/>
        <a:p>
          <a:endParaRPr lang="en-US"/>
        </a:p>
      </dgm:t>
    </dgm:pt>
    <dgm:pt modelId="{351CD59A-4E52-42EE-AED9-D0607EF1B44A}" type="sibTrans" cxnId="{79159D3E-72F4-456A-BF59-632FA51FC0F6}">
      <dgm:prSet/>
      <dgm:spPr/>
      <dgm:t>
        <a:bodyPr/>
        <a:lstStyle/>
        <a:p>
          <a:endParaRPr lang="en-US"/>
        </a:p>
      </dgm:t>
    </dgm:pt>
    <dgm:pt modelId="{0B07F02C-5A78-4B92-8DA4-DC0B060CA0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dirty="0"/>
            <a:t>Манипуляция рейтингами </a:t>
          </a:r>
          <a:endParaRPr lang="en-US" dirty="0"/>
        </a:p>
      </dgm:t>
    </dgm:pt>
    <dgm:pt modelId="{9B08F263-EAA9-42BB-A3E0-110DCAB96929}" type="parTrans" cxnId="{036C5B54-D6C2-4419-A3E6-D9D6DFCC189A}">
      <dgm:prSet/>
      <dgm:spPr/>
      <dgm:t>
        <a:bodyPr/>
        <a:lstStyle/>
        <a:p>
          <a:endParaRPr lang="en-US"/>
        </a:p>
      </dgm:t>
    </dgm:pt>
    <dgm:pt modelId="{29A5C411-9C5B-41CD-8F60-FBA3AC4B9782}" type="sibTrans" cxnId="{036C5B54-D6C2-4419-A3E6-D9D6DFCC189A}">
      <dgm:prSet/>
      <dgm:spPr/>
      <dgm:t>
        <a:bodyPr/>
        <a:lstStyle/>
        <a:p>
          <a:endParaRPr lang="en-US"/>
        </a:p>
      </dgm:t>
    </dgm:pt>
    <dgm:pt modelId="{FCE8CCD5-7E85-492C-B7C0-E51234B6DC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dirty="0"/>
            <a:t>Главная задача бота для достижения цели – притворятся реальными людьми, т.к. это ключ к доверию пользователей</a:t>
          </a:r>
          <a:endParaRPr lang="en-US" dirty="0"/>
        </a:p>
      </dgm:t>
    </dgm:pt>
    <dgm:pt modelId="{7F12A2FE-0F27-41BA-BF31-E0CC963D2878}" type="parTrans" cxnId="{72B62702-8CD5-43B6-BD82-2126AE48C185}">
      <dgm:prSet/>
      <dgm:spPr/>
      <dgm:t>
        <a:bodyPr/>
        <a:lstStyle/>
        <a:p>
          <a:endParaRPr lang="en-US"/>
        </a:p>
      </dgm:t>
    </dgm:pt>
    <dgm:pt modelId="{BDE041E6-FEB6-4BAB-9FD0-9351026E8B1F}" type="sibTrans" cxnId="{72B62702-8CD5-43B6-BD82-2126AE48C185}">
      <dgm:prSet/>
      <dgm:spPr/>
      <dgm:t>
        <a:bodyPr/>
        <a:lstStyle/>
        <a:p>
          <a:endParaRPr lang="en-US"/>
        </a:p>
      </dgm:t>
    </dgm:pt>
    <dgm:pt modelId="{9732E4BF-7982-47CF-B8FB-3680B478252F}" type="pres">
      <dgm:prSet presAssocID="{E11B9545-BE74-44CE-A6AC-F1275F927A15}" presName="root" presStyleCnt="0">
        <dgm:presLayoutVars>
          <dgm:dir/>
          <dgm:resizeHandles val="exact"/>
        </dgm:presLayoutVars>
      </dgm:prSet>
      <dgm:spPr/>
    </dgm:pt>
    <dgm:pt modelId="{51B1FFCD-A943-47BA-802B-44EA8CB61610}" type="pres">
      <dgm:prSet presAssocID="{761226AC-EB4B-4A3B-9183-E38F8812F5F9}" presName="compNode" presStyleCnt="0"/>
      <dgm:spPr/>
    </dgm:pt>
    <dgm:pt modelId="{76694D30-A08A-49F9-8A2D-0D9D258868D3}" type="pres">
      <dgm:prSet presAssocID="{761226AC-EB4B-4A3B-9183-E38F8812F5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3A36CE2-BD12-484B-9670-C53B5A775795}" type="pres">
      <dgm:prSet presAssocID="{761226AC-EB4B-4A3B-9183-E38F8812F5F9}" presName="iconSpace" presStyleCnt="0"/>
      <dgm:spPr/>
    </dgm:pt>
    <dgm:pt modelId="{81BF582A-41FA-4D52-A9F2-FC36961B095F}" type="pres">
      <dgm:prSet presAssocID="{761226AC-EB4B-4A3B-9183-E38F8812F5F9}" presName="parTx" presStyleLbl="revTx" presStyleIdx="0" presStyleCnt="8" custScaleX="150876">
        <dgm:presLayoutVars>
          <dgm:chMax val="0"/>
          <dgm:chPref val="0"/>
        </dgm:presLayoutVars>
      </dgm:prSet>
      <dgm:spPr/>
    </dgm:pt>
    <dgm:pt modelId="{000CD1E7-E480-4A92-95E5-ED37B65970A5}" type="pres">
      <dgm:prSet presAssocID="{761226AC-EB4B-4A3B-9183-E38F8812F5F9}" presName="txSpace" presStyleCnt="0"/>
      <dgm:spPr/>
    </dgm:pt>
    <dgm:pt modelId="{19BD2205-5F23-439A-AED7-2E0D8E18A849}" type="pres">
      <dgm:prSet presAssocID="{761226AC-EB4B-4A3B-9183-E38F8812F5F9}" presName="desTx" presStyleLbl="revTx" presStyleIdx="1" presStyleCnt="8">
        <dgm:presLayoutVars/>
      </dgm:prSet>
      <dgm:spPr/>
    </dgm:pt>
    <dgm:pt modelId="{79CC2C18-4ECD-4BCC-99AA-AE60DC15F5D9}" type="pres">
      <dgm:prSet presAssocID="{A1942840-CB1A-42F7-B4BD-1B6A494A571E}" presName="sibTrans" presStyleCnt="0"/>
      <dgm:spPr/>
    </dgm:pt>
    <dgm:pt modelId="{87CF94D8-BBC4-465C-8ED5-3C6B56410CE0}" type="pres">
      <dgm:prSet presAssocID="{90B05D87-33EE-46FE-827A-98833F7B091E}" presName="compNode" presStyleCnt="0"/>
      <dgm:spPr/>
    </dgm:pt>
    <dgm:pt modelId="{4AFC7B90-9CF0-4CEB-A2A6-0D5DD9FED636}" type="pres">
      <dgm:prSet presAssocID="{90B05D87-33EE-46FE-827A-98833F7B09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B8E5C39-AF37-42B9-863E-B23AB96790C2}" type="pres">
      <dgm:prSet presAssocID="{90B05D87-33EE-46FE-827A-98833F7B091E}" presName="iconSpace" presStyleCnt="0"/>
      <dgm:spPr/>
    </dgm:pt>
    <dgm:pt modelId="{3B4DA25C-D258-46D8-ADAF-8149C6798938}" type="pres">
      <dgm:prSet presAssocID="{90B05D87-33EE-46FE-827A-98833F7B091E}" presName="parTx" presStyleLbl="revTx" presStyleIdx="2" presStyleCnt="8">
        <dgm:presLayoutVars>
          <dgm:chMax val="0"/>
          <dgm:chPref val="0"/>
        </dgm:presLayoutVars>
      </dgm:prSet>
      <dgm:spPr/>
    </dgm:pt>
    <dgm:pt modelId="{CCC1E2C0-31CC-4379-AEBE-C706333DF04C}" type="pres">
      <dgm:prSet presAssocID="{90B05D87-33EE-46FE-827A-98833F7B091E}" presName="txSpace" presStyleCnt="0"/>
      <dgm:spPr/>
    </dgm:pt>
    <dgm:pt modelId="{71EEFA01-8084-4642-97B6-C61B50F52309}" type="pres">
      <dgm:prSet presAssocID="{90B05D87-33EE-46FE-827A-98833F7B091E}" presName="desTx" presStyleLbl="revTx" presStyleIdx="3" presStyleCnt="8">
        <dgm:presLayoutVars/>
      </dgm:prSet>
      <dgm:spPr/>
    </dgm:pt>
    <dgm:pt modelId="{DF4E4E7F-11AD-4BF2-956D-F74194920095}" type="pres">
      <dgm:prSet presAssocID="{ED3E4479-7F3B-4011-8C95-DC9F6BA9C3BF}" presName="sibTrans" presStyleCnt="0"/>
      <dgm:spPr/>
    </dgm:pt>
    <dgm:pt modelId="{0B516490-E68F-41A8-99B7-5C9850DD85B5}" type="pres">
      <dgm:prSet presAssocID="{0B07F02C-5A78-4B92-8DA4-DC0B060CA013}" presName="compNode" presStyleCnt="0"/>
      <dgm:spPr/>
    </dgm:pt>
    <dgm:pt modelId="{66FE53E9-12B0-4B1E-B569-C945004C6915}" type="pres">
      <dgm:prSet presAssocID="{0B07F02C-5A78-4B92-8DA4-DC0B060CA0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06AF46E-A632-4322-903D-CDC237C65D8D}" type="pres">
      <dgm:prSet presAssocID="{0B07F02C-5A78-4B92-8DA4-DC0B060CA013}" presName="iconSpace" presStyleCnt="0"/>
      <dgm:spPr/>
    </dgm:pt>
    <dgm:pt modelId="{C5B50032-FB79-426C-B1AB-DD47B3F2CF06}" type="pres">
      <dgm:prSet presAssocID="{0B07F02C-5A78-4B92-8DA4-DC0B060CA013}" presName="parTx" presStyleLbl="revTx" presStyleIdx="4" presStyleCnt="8">
        <dgm:presLayoutVars>
          <dgm:chMax val="0"/>
          <dgm:chPref val="0"/>
        </dgm:presLayoutVars>
      </dgm:prSet>
      <dgm:spPr/>
    </dgm:pt>
    <dgm:pt modelId="{FA32FE15-9941-4591-825E-5E40FEE29F06}" type="pres">
      <dgm:prSet presAssocID="{0B07F02C-5A78-4B92-8DA4-DC0B060CA013}" presName="txSpace" presStyleCnt="0"/>
      <dgm:spPr/>
    </dgm:pt>
    <dgm:pt modelId="{FD3DF876-D5F2-4FF6-8B17-051CC56A3C57}" type="pres">
      <dgm:prSet presAssocID="{0B07F02C-5A78-4B92-8DA4-DC0B060CA013}" presName="desTx" presStyleLbl="revTx" presStyleIdx="5" presStyleCnt="8">
        <dgm:presLayoutVars/>
      </dgm:prSet>
      <dgm:spPr/>
    </dgm:pt>
    <dgm:pt modelId="{2419E373-1F88-433E-87AF-BFEB381F414F}" type="pres">
      <dgm:prSet presAssocID="{29A5C411-9C5B-41CD-8F60-FBA3AC4B9782}" presName="sibTrans" presStyleCnt="0"/>
      <dgm:spPr/>
    </dgm:pt>
    <dgm:pt modelId="{99373CE8-4716-4774-9AD3-0BCE3B97E5AA}" type="pres">
      <dgm:prSet presAssocID="{FCE8CCD5-7E85-492C-B7C0-E51234B6DC3D}" presName="compNode" presStyleCnt="0"/>
      <dgm:spPr/>
    </dgm:pt>
    <dgm:pt modelId="{E7D451E5-E93B-4C39-869F-F1B7FCEFF740}" type="pres">
      <dgm:prSet presAssocID="{FCE8CCD5-7E85-492C-B7C0-E51234B6DC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ABD0580-0AAA-474A-BE70-6A05AE889A18}" type="pres">
      <dgm:prSet presAssocID="{FCE8CCD5-7E85-492C-B7C0-E51234B6DC3D}" presName="iconSpace" presStyleCnt="0"/>
      <dgm:spPr/>
    </dgm:pt>
    <dgm:pt modelId="{E624AF9D-87AA-4C0C-81E8-A9A08A3461AD}" type="pres">
      <dgm:prSet presAssocID="{FCE8CCD5-7E85-492C-B7C0-E51234B6DC3D}" presName="parTx" presStyleLbl="revTx" presStyleIdx="6" presStyleCnt="8">
        <dgm:presLayoutVars>
          <dgm:chMax val="0"/>
          <dgm:chPref val="0"/>
        </dgm:presLayoutVars>
      </dgm:prSet>
      <dgm:spPr/>
    </dgm:pt>
    <dgm:pt modelId="{27D46431-D54B-4CAF-BCFD-3E43F605DE01}" type="pres">
      <dgm:prSet presAssocID="{FCE8CCD5-7E85-492C-B7C0-E51234B6DC3D}" presName="txSpace" presStyleCnt="0"/>
      <dgm:spPr/>
    </dgm:pt>
    <dgm:pt modelId="{FB0B909F-E5AB-4789-85D6-B1F5AA078800}" type="pres">
      <dgm:prSet presAssocID="{FCE8CCD5-7E85-492C-B7C0-E51234B6DC3D}" presName="desTx" presStyleLbl="revTx" presStyleIdx="7" presStyleCnt="8">
        <dgm:presLayoutVars/>
      </dgm:prSet>
      <dgm:spPr/>
    </dgm:pt>
  </dgm:ptLst>
  <dgm:cxnLst>
    <dgm:cxn modelId="{43D1BB00-CB70-47AE-9C71-EC97348E70A8}" type="presOf" srcId="{FCE8CCD5-7E85-492C-B7C0-E51234B6DC3D}" destId="{E624AF9D-87AA-4C0C-81E8-A9A08A3461AD}" srcOrd="0" destOrd="0" presId="urn:microsoft.com/office/officeart/2018/5/layout/CenteredIconLabelDescriptionList"/>
    <dgm:cxn modelId="{72B62702-8CD5-43B6-BD82-2126AE48C185}" srcId="{E11B9545-BE74-44CE-A6AC-F1275F927A15}" destId="{FCE8CCD5-7E85-492C-B7C0-E51234B6DC3D}" srcOrd="3" destOrd="0" parTransId="{7F12A2FE-0F27-41BA-BF31-E0CC963D2878}" sibTransId="{BDE041E6-FEB6-4BAB-9FD0-9351026E8B1F}"/>
    <dgm:cxn modelId="{8D3D1519-1741-4424-8AF2-ED5708311B70}" type="presOf" srcId="{0B07F02C-5A78-4B92-8DA4-DC0B060CA013}" destId="{C5B50032-FB79-426C-B1AB-DD47B3F2CF06}" srcOrd="0" destOrd="0" presId="urn:microsoft.com/office/officeart/2018/5/layout/CenteredIconLabelDescriptionList"/>
    <dgm:cxn modelId="{79159D3E-72F4-456A-BF59-632FA51FC0F6}" srcId="{90B05D87-33EE-46FE-827A-98833F7B091E}" destId="{1F88D149-45AB-45BF-A9A2-F9D9B8285F5C}" srcOrd="0" destOrd="0" parTransId="{9CC12FCD-08ED-443C-B8DD-96321FA414DB}" sibTransId="{351CD59A-4E52-42EE-AED9-D0607EF1B44A}"/>
    <dgm:cxn modelId="{08308F4C-B7A4-4E61-B1BD-E3A7CE1344E7}" srcId="{E11B9545-BE74-44CE-A6AC-F1275F927A15}" destId="{761226AC-EB4B-4A3B-9183-E38F8812F5F9}" srcOrd="0" destOrd="0" parTransId="{FC7BFC11-F406-45AA-A5F6-8C9BBE1A6344}" sibTransId="{A1942840-CB1A-42F7-B4BD-1B6A494A571E}"/>
    <dgm:cxn modelId="{036C5B54-D6C2-4419-A3E6-D9D6DFCC189A}" srcId="{E11B9545-BE74-44CE-A6AC-F1275F927A15}" destId="{0B07F02C-5A78-4B92-8DA4-DC0B060CA013}" srcOrd="2" destOrd="0" parTransId="{9B08F263-EAA9-42BB-A3E0-110DCAB96929}" sibTransId="{29A5C411-9C5B-41CD-8F60-FBA3AC4B9782}"/>
    <dgm:cxn modelId="{0A0FA58D-79AB-4131-99DB-7C2CA581E71F}" type="presOf" srcId="{1F88D149-45AB-45BF-A9A2-F9D9B8285F5C}" destId="{71EEFA01-8084-4642-97B6-C61B50F52309}" srcOrd="0" destOrd="0" presId="urn:microsoft.com/office/officeart/2018/5/layout/CenteredIconLabelDescriptionList"/>
    <dgm:cxn modelId="{F7417A92-8E78-43A2-876C-1779096CDA7F}" type="presOf" srcId="{90B05D87-33EE-46FE-827A-98833F7B091E}" destId="{3B4DA25C-D258-46D8-ADAF-8149C6798938}" srcOrd="0" destOrd="0" presId="urn:microsoft.com/office/officeart/2018/5/layout/CenteredIconLabelDescriptionList"/>
    <dgm:cxn modelId="{AC38E2C3-FAAA-4154-817D-5EAD245F048D}" type="presOf" srcId="{761226AC-EB4B-4A3B-9183-E38F8812F5F9}" destId="{81BF582A-41FA-4D52-A9F2-FC36961B095F}" srcOrd="0" destOrd="0" presId="urn:microsoft.com/office/officeart/2018/5/layout/CenteredIconLabelDescriptionList"/>
    <dgm:cxn modelId="{4E6B26D4-4B88-4864-85AD-026875B8F7B2}" srcId="{E11B9545-BE74-44CE-A6AC-F1275F927A15}" destId="{90B05D87-33EE-46FE-827A-98833F7B091E}" srcOrd="1" destOrd="0" parTransId="{FC432955-1667-4F18-A355-3DE7973154C5}" sibTransId="{ED3E4479-7F3B-4011-8C95-DC9F6BA9C3BF}"/>
    <dgm:cxn modelId="{88D3AAE2-A345-4E04-99A0-710204C34BC3}" type="presOf" srcId="{E11B9545-BE74-44CE-A6AC-F1275F927A15}" destId="{9732E4BF-7982-47CF-B8FB-3680B478252F}" srcOrd="0" destOrd="0" presId="urn:microsoft.com/office/officeart/2018/5/layout/CenteredIconLabelDescriptionList"/>
    <dgm:cxn modelId="{65E3A00D-9C5E-4D88-AA99-0DEDC4A65B0C}" type="presParOf" srcId="{9732E4BF-7982-47CF-B8FB-3680B478252F}" destId="{51B1FFCD-A943-47BA-802B-44EA8CB61610}" srcOrd="0" destOrd="0" presId="urn:microsoft.com/office/officeart/2018/5/layout/CenteredIconLabelDescriptionList"/>
    <dgm:cxn modelId="{683360C0-16F9-4C4E-96C8-3AAB374B85A8}" type="presParOf" srcId="{51B1FFCD-A943-47BA-802B-44EA8CB61610}" destId="{76694D30-A08A-49F9-8A2D-0D9D258868D3}" srcOrd="0" destOrd="0" presId="urn:microsoft.com/office/officeart/2018/5/layout/CenteredIconLabelDescriptionList"/>
    <dgm:cxn modelId="{AF5763C4-94F8-4EF3-BFBF-BB2C2DBA1300}" type="presParOf" srcId="{51B1FFCD-A943-47BA-802B-44EA8CB61610}" destId="{E3A36CE2-BD12-484B-9670-C53B5A775795}" srcOrd="1" destOrd="0" presId="urn:microsoft.com/office/officeart/2018/5/layout/CenteredIconLabelDescriptionList"/>
    <dgm:cxn modelId="{80F9E805-975F-4411-82CB-91D4ECE3D0B7}" type="presParOf" srcId="{51B1FFCD-A943-47BA-802B-44EA8CB61610}" destId="{81BF582A-41FA-4D52-A9F2-FC36961B095F}" srcOrd="2" destOrd="0" presId="urn:microsoft.com/office/officeart/2018/5/layout/CenteredIconLabelDescriptionList"/>
    <dgm:cxn modelId="{E274614E-27A3-4EDC-9068-5E585D15CEEF}" type="presParOf" srcId="{51B1FFCD-A943-47BA-802B-44EA8CB61610}" destId="{000CD1E7-E480-4A92-95E5-ED37B65970A5}" srcOrd="3" destOrd="0" presId="urn:microsoft.com/office/officeart/2018/5/layout/CenteredIconLabelDescriptionList"/>
    <dgm:cxn modelId="{D8D76BA6-45F5-4478-BFB0-56240E76AE7D}" type="presParOf" srcId="{51B1FFCD-A943-47BA-802B-44EA8CB61610}" destId="{19BD2205-5F23-439A-AED7-2E0D8E18A849}" srcOrd="4" destOrd="0" presId="urn:microsoft.com/office/officeart/2018/5/layout/CenteredIconLabelDescriptionList"/>
    <dgm:cxn modelId="{D97C90B7-06E7-4319-8E4A-55F35E85B0F4}" type="presParOf" srcId="{9732E4BF-7982-47CF-B8FB-3680B478252F}" destId="{79CC2C18-4ECD-4BCC-99AA-AE60DC15F5D9}" srcOrd="1" destOrd="0" presId="urn:microsoft.com/office/officeart/2018/5/layout/CenteredIconLabelDescriptionList"/>
    <dgm:cxn modelId="{896659CC-A029-4CE1-AA85-B29501E1DA8C}" type="presParOf" srcId="{9732E4BF-7982-47CF-B8FB-3680B478252F}" destId="{87CF94D8-BBC4-465C-8ED5-3C6B56410CE0}" srcOrd="2" destOrd="0" presId="urn:microsoft.com/office/officeart/2018/5/layout/CenteredIconLabelDescriptionList"/>
    <dgm:cxn modelId="{BF3C224B-C430-4FCB-967F-510ED2305678}" type="presParOf" srcId="{87CF94D8-BBC4-465C-8ED5-3C6B56410CE0}" destId="{4AFC7B90-9CF0-4CEB-A2A6-0D5DD9FED636}" srcOrd="0" destOrd="0" presId="urn:microsoft.com/office/officeart/2018/5/layout/CenteredIconLabelDescriptionList"/>
    <dgm:cxn modelId="{24F96726-7F32-4DD1-8AE2-00C9C5BFA720}" type="presParOf" srcId="{87CF94D8-BBC4-465C-8ED5-3C6B56410CE0}" destId="{4B8E5C39-AF37-42B9-863E-B23AB96790C2}" srcOrd="1" destOrd="0" presId="urn:microsoft.com/office/officeart/2018/5/layout/CenteredIconLabelDescriptionList"/>
    <dgm:cxn modelId="{BE31A97B-3260-4943-AB19-BA6DD5A5B02B}" type="presParOf" srcId="{87CF94D8-BBC4-465C-8ED5-3C6B56410CE0}" destId="{3B4DA25C-D258-46D8-ADAF-8149C6798938}" srcOrd="2" destOrd="0" presId="urn:microsoft.com/office/officeart/2018/5/layout/CenteredIconLabelDescriptionList"/>
    <dgm:cxn modelId="{386A54DB-76B4-4985-89C6-687249B59E85}" type="presParOf" srcId="{87CF94D8-BBC4-465C-8ED5-3C6B56410CE0}" destId="{CCC1E2C0-31CC-4379-AEBE-C706333DF04C}" srcOrd="3" destOrd="0" presId="urn:microsoft.com/office/officeart/2018/5/layout/CenteredIconLabelDescriptionList"/>
    <dgm:cxn modelId="{EB4A1023-68C5-4292-A86F-A48D853847CA}" type="presParOf" srcId="{87CF94D8-BBC4-465C-8ED5-3C6B56410CE0}" destId="{71EEFA01-8084-4642-97B6-C61B50F52309}" srcOrd="4" destOrd="0" presId="urn:microsoft.com/office/officeart/2018/5/layout/CenteredIconLabelDescriptionList"/>
    <dgm:cxn modelId="{921624D9-B664-413A-9A38-680480D762EC}" type="presParOf" srcId="{9732E4BF-7982-47CF-B8FB-3680B478252F}" destId="{DF4E4E7F-11AD-4BF2-956D-F74194920095}" srcOrd="3" destOrd="0" presId="urn:microsoft.com/office/officeart/2018/5/layout/CenteredIconLabelDescriptionList"/>
    <dgm:cxn modelId="{8A4108B9-65D2-4695-82CA-80A59DBDA47B}" type="presParOf" srcId="{9732E4BF-7982-47CF-B8FB-3680B478252F}" destId="{0B516490-E68F-41A8-99B7-5C9850DD85B5}" srcOrd="4" destOrd="0" presId="urn:microsoft.com/office/officeart/2018/5/layout/CenteredIconLabelDescriptionList"/>
    <dgm:cxn modelId="{A14FEF58-E112-4AE2-88C1-1EF39F33F22B}" type="presParOf" srcId="{0B516490-E68F-41A8-99B7-5C9850DD85B5}" destId="{66FE53E9-12B0-4B1E-B569-C945004C6915}" srcOrd="0" destOrd="0" presId="urn:microsoft.com/office/officeart/2018/5/layout/CenteredIconLabelDescriptionList"/>
    <dgm:cxn modelId="{3164741A-8353-4A73-BD2E-1A5693649F44}" type="presParOf" srcId="{0B516490-E68F-41A8-99B7-5C9850DD85B5}" destId="{A06AF46E-A632-4322-903D-CDC237C65D8D}" srcOrd="1" destOrd="0" presId="urn:microsoft.com/office/officeart/2018/5/layout/CenteredIconLabelDescriptionList"/>
    <dgm:cxn modelId="{C2C52761-3DAC-4840-B329-982897BE8CC9}" type="presParOf" srcId="{0B516490-E68F-41A8-99B7-5C9850DD85B5}" destId="{C5B50032-FB79-426C-B1AB-DD47B3F2CF06}" srcOrd="2" destOrd="0" presId="urn:microsoft.com/office/officeart/2018/5/layout/CenteredIconLabelDescriptionList"/>
    <dgm:cxn modelId="{3032ECB7-AFFC-46F3-94D7-E3D8403BB9B9}" type="presParOf" srcId="{0B516490-E68F-41A8-99B7-5C9850DD85B5}" destId="{FA32FE15-9941-4591-825E-5E40FEE29F06}" srcOrd="3" destOrd="0" presId="urn:microsoft.com/office/officeart/2018/5/layout/CenteredIconLabelDescriptionList"/>
    <dgm:cxn modelId="{D8C14A11-88EB-4DB1-BCD1-DDBD98D24353}" type="presParOf" srcId="{0B516490-E68F-41A8-99B7-5C9850DD85B5}" destId="{FD3DF876-D5F2-4FF6-8B17-051CC56A3C57}" srcOrd="4" destOrd="0" presId="urn:microsoft.com/office/officeart/2018/5/layout/CenteredIconLabelDescriptionList"/>
    <dgm:cxn modelId="{7005E688-0F81-48CC-84FE-9442EF30E415}" type="presParOf" srcId="{9732E4BF-7982-47CF-B8FB-3680B478252F}" destId="{2419E373-1F88-433E-87AF-BFEB381F414F}" srcOrd="5" destOrd="0" presId="urn:microsoft.com/office/officeart/2018/5/layout/CenteredIconLabelDescriptionList"/>
    <dgm:cxn modelId="{E9FE3F66-A174-4AE8-BEBA-A026563405DA}" type="presParOf" srcId="{9732E4BF-7982-47CF-B8FB-3680B478252F}" destId="{99373CE8-4716-4774-9AD3-0BCE3B97E5AA}" srcOrd="6" destOrd="0" presId="urn:microsoft.com/office/officeart/2018/5/layout/CenteredIconLabelDescriptionList"/>
    <dgm:cxn modelId="{90B9054F-8DFD-4A92-BE30-CE69C9B006FD}" type="presParOf" srcId="{99373CE8-4716-4774-9AD3-0BCE3B97E5AA}" destId="{E7D451E5-E93B-4C39-869F-F1B7FCEFF740}" srcOrd="0" destOrd="0" presId="urn:microsoft.com/office/officeart/2018/5/layout/CenteredIconLabelDescriptionList"/>
    <dgm:cxn modelId="{68BE2C53-1F66-4248-8725-AB9A7AC9AD22}" type="presParOf" srcId="{99373CE8-4716-4774-9AD3-0BCE3B97E5AA}" destId="{FABD0580-0AAA-474A-BE70-6A05AE889A18}" srcOrd="1" destOrd="0" presId="urn:microsoft.com/office/officeart/2018/5/layout/CenteredIconLabelDescriptionList"/>
    <dgm:cxn modelId="{841675DA-173E-4AFD-96E8-3C5E367F9DB0}" type="presParOf" srcId="{99373CE8-4716-4774-9AD3-0BCE3B97E5AA}" destId="{E624AF9D-87AA-4C0C-81E8-A9A08A3461AD}" srcOrd="2" destOrd="0" presId="urn:microsoft.com/office/officeart/2018/5/layout/CenteredIconLabelDescriptionList"/>
    <dgm:cxn modelId="{67B71A56-5370-449D-B4BE-FD3681495623}" type="presParOf" srcId="{99373CE8-4716-4774-9AD3-0BCE3B97E5AA}" destId="{27D46431-D54B-4CAF-BCFD-3E43F605DE01}" srcOrd="3" destOrd="0" presId="urn:microsoft.com/office/officeart/2018/5/layout/CenteredIconLabelDescriptionList"/>
    <dgm:cxn modelId="{2D4F8D01-4318-4BE9-9336-70545415F4BE}" type="presParOf" srcId="{99373CE8-4716-4774-9AD3-0BCE3B97E5AA}" destId="{FB0B909F-E5AB-4789-85D6-B1F5AA07880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94D30-A08A-49F9-8A2D-0D9D258868D3}">
      <dsp:nvSpPr>
        <dsp:cNvPr id="0" name=""/>
        <dsp:cNvSpPr/>
      </dsp:nvSpPr>
      <dsp:spPr>
        <a:xfrm>
          <a:off x="822532" y="176509"/>
          <a:ext cx="489998" cy="48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F582A-41FA-4D52-A9F2-FC36961B095F}">
      <dsp:nvSpPr>
        <dsp:cNvPr id="0" name=""/>
        <dsp:cNvSpPr/>
      </dsp:nvSpPr>
      <dsp:spPr>
        <a:xfrm>
          <a:off x="11403" y="814122"/>
          <a:ext cx="2112257" cy="25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kern="1200" dirty="0"/>
            <a:t>Мошенничество (угроза конфиденциальности)</a:t>
          </a:r>
          <a:endParaRPr lang="en-US" sz="1400" kern="1200" dirty="0"/>
        </a:p>
      </dsp:txBody>
      <dsp:txXfrm>
        <a:off x="11403" y="814122"/>
        <a:ext cx="2112257" cy="2581875"/>
      </dsp:txXfrm>
    </dsp:sp>
    <dsp:sp modelId="{19BD2205-5F23-439A-AED7-2E0D8E18A849}">
      <dsp:nvSpPr>
        <dsp:cNvPr id="0" name=""/>
        <dsp:cNvSpPr/>
      </dsp:nvSpPr>
      <dsp:spPr>
        <a:xfrm>
          <a:off x="367534" y="3464654"/>
          <a:ext cx="1399995" cy="144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C7B90-9CF0-4CEB-A2A6-0D5DD9FED636}">
      <dsp:nvSpPr>
        <dsp:cNvPr id="0" name=""/>
        <dsp:cNvSpPr/>
      </dsp:nvSpPr>
      <dsp:spPr>
        <a:xfrm>
          <a:off x="2823659" y="176509"/>
          <a:ext cx="489998" cy="489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DA25C-D258-46D8-ADAF-8149C6798938}">
      <dsp:nvSpPr>
        <dsp:cNvPr id="0" name=""/>
        <dsp:cNvSpPr/>
      </dsp:nvSpPr>
      <dsp:spPr>
        <a:xfrm>
          <a:off x="2368660" y="814122"/>
          <a:ext cx="1399995" cy="25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kern="1200" dirty="0"/>
            <a:t>Продвижение зловредной и нецензурной информации.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a) </a:t>
          </a:r>
          <a:r>
            <a:rPr lang="ru-RU" sz="1400" kern="1200" dirty="0"/>
            <a:t>Угроза целостности сообщества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b) </a:t>
          </a:r>
          <a:r>
            <a:rPr lang="ru-RU" sz="1400" kern="1200" dirty="0"/>
            <a:t>Угроза доступности (широкому кругу пользователей)</a:t>
          </a:r>
          <a:endParaRPr lang="en-US" sz="1400" kern="1200" dirty="0"/>
        </a:p>
      </dsp:txBody>
      <dsp:txXfrm>
        <a:off x="2368660" y="814122"/>
        <a:ext cx="1399995" cy="2581875"/>
      </dsp:txXfrm>
    </dsp:sp>
    <dsp:sp modelId="{71EEFA01-8084-4642-97B6-C61B50F52309}">
      <dsp:nvSpPr>
        <dsp:cNvPr id="0" name=""/>
        <dsp:cNvSpPr/>
      </dsp:nvSpPr>
      <dsp:spPr>
        <a:xfrm>
          <a:off x="2368660" y="3464654"/>
          <a:ext cx="1399995" cy="144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368660" y="3464654"/>
        <a:ext cx="1399995" cy="144254"/>
      </dsp:txXfrm>
    </dsp:sp>
    <dsp:sp modelId="{66FE53E9-12B0-4B1E-B569-C945004C6915}">
      <dsp:nvSpPr>
        <dsp:cNvPr id="0" name=""/>
        <dsp:cNvSpPr/>
      </dsp:nvSpPr>
      <dsp:spPr>
        <a:xfrm>
          <a:off x="4468654" y="176509"/>
          <a:ext cx="489998" cy="489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50032-FB79-426C-B1AB-DD47B3F2CF06}">
      <dsp:nvSpPr>
        <dsp:cNvPr id="0" name=""/>
        <dsp:cNvSpPr/>
      </dsp:nvSpPr>
      <dsp:spPr>
        <a:xfrm>
          <a:off x="4013655" y="814122"/>
          <a:ext cx="1399995" cy="25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kern="1200" dirty="0"/>
            <a:t>Манипуляция рейтингами </a:t>
          </a:r>
          <a:endParaRPr lang="en-US" sz="1400" kern="1200" dirty="0"/>
        </a:p>
      </dsp:txBody>
      <dsp:txXfrm>
        <a:off x="4013655" y="814122"/>
        <a:ext cx="1399995" cy="2581875"/>
      </dsp:txXfrm>
    </dsp:sp>
    <dsp:sp modelId="{FD3DF876-D5F2-4FF6-8B17-051CC56A3C57}">
      <dsp:nvSpPr>
        <dsp:cNvPr id="0" name=""/>
        <dsp:cNvSpPr/>
      </dsp:nvSpPr>
      <dsp:spPr>
        <a:xfrm>
          <a:off x="4013655" y="3464654"/>
          <a:ext cx="1399995" cy="144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451E5-E93B-4C39-869F-F1B7FCEFF740}">
      <dsp:nvSpPr>
        <dsp:cNvPr id="0" name=""/>
        <dsp:cNvSpPr/>
      </dsp:nvSpPr>
      <dsp:spPr>
        <a:xfrm>
          <a:off x="6113649" y="176509"/>
          <a:ext cx="489998" cy="489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4AF9D-87AA-4C0C-81E8-A9A08A3461AD}">
      <dsp:nvSpPr>
        <dsp:cNvPr id="0" name=""/>
        <dsp:cNvSpPr/>
      </dsp:nvSpPr>
      <dsp:spPr>
        <a:xfrm>
          <a:off x="5658650" y="814122"/>
          <a:ext cx="1399995" cy="25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kern="1200" dirty="0"/>
            <a:t>Главная задача бота для достижения цели – притворятся реальными людьми, т.к. это ключ к доверию пользователей</a:t>
          </a:r>
          <a:endParaRPr lang="en-US" sz="1400" kern="1200" dirty="0"/>
        </a:p>
      </dsp:txBody>
      <dsp:txXfrm>
        <a:off x="5658650" y="814122"/>
        <a:ext cx="1399995" cy="2581875"/>
      </dsp:txXfrm>
    </dsp:sp>
    <dsp:sp modelId="{FB0B909F-E5AB-4789-85D6-B1F5AA078800}">
      <dsp:nvSpPr>
        <dsp:cNvPr id="0" name=""/>
        <dsp:cNvSpPr/>
      </dsp:nvSpPr>
      <dsp:spPr>
        <a:xfrm>
          <a:off x="5658650" y="3464654"/>
          <a:ext cx="1399995" cy="144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4447-7FF0-FB4D-82C9-9020CBF6C38D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D7DBD-03E9-6441-B196-98E26C16399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827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70A-B85E-1D6E-1C8A-B45F6445B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A7203-7C24-AF57-5AB5-9F0C9097E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373C-BC24-CF35-2031-E4017A0D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A5BE-1C57-FA98-7B3B-1361F868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53BC-5BBC-A320-6B8A-A76376A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627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EAC2-414D-BF0D-F51F-78F2B380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CF842-862F-9E70-9BF7-6360C9A2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F9FB-B830-9493-D274-C4DD976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F468-DFB2-F907-723B-D130D1FE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7F54-34F6-1950-5664-97209DB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6881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6F76D-A3E6-579D-B0DD-D0FD77A1D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898E4-24E4-DBC6-E5FD-92B6C50C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3634-F8D3-A6A0-A523-CA9E4C78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87A0-AEA3-4442-6CCC-5D807C4E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6976-F2EC-58BD-49A8-9CB21C72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85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4ED-DD28-1FD8-CFE3-9E2125A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DAD8-352C-442F-D080-732925EC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2020-03A3-174B-109C-0F0D1631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9F3A-3271-96CA-8EE2-D250A0C6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BCB4-ECED-1565-3BDF-EB7CC0DB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332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AB84-7929-4A14-7E7C-D7D8AAA4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DFAA6-0781-C6CB-836F-B216D6A6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7536-57DA-262F-CFCA-6A874470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81B5-929C-9307-7650-AEBA5E04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4E8F-F5EB-0DEE-7663-50D9A310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67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2AA-4E11-98DF-6A72-25900825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A1AE-DBB1-BF69-894E-ECF2B7F86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CE824-649A-EC03-A3DA-8AF501AA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AD7B-4AB2-5657-A89C-C12BE6EB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2E21-B880-84A7-F5B3-16FCB166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485E-13E8-FB5B-AEEA-D3C652AA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35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6DCC-1003-BB31-7294-95824627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D37B-4BEC-56D4-89E8-C0FFE4E8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B0DF-8CE7-EAF5-5017-C451611C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2505-C2AA-E85B-750F-2C6C881A7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AD77-E27C-9D38-CDDE-B2267C9E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8722C-04D0-31FF-C3D7-90F8379C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B6187-7BC8-971E-0157-8D1ADA6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EEC5A-FF4C-B629-D414-C28B7A1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405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5B0-745E-7AE3-0BE2-12917F44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A3EDF-9388-8EBB-A4CA-F44A8B0D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62B8-9FC6-13EB-B692-6D44286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9545-623D-3264-3009-CEAEA30F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28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33C5E-662B-F6A8-BBA9-389E830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9433A-D7BE-1875-0C45-C970B50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7BBC-F4B8-878C-E2B2-D69DF1E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176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8AAF-A7E9-D158-300D-01BD714F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97AF-AA20-2BE5-27F7-479D0A38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85FD-66B8-FC91-1309-9EB6D0BE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AE0B-D94D-026A-C3B8-F0450D1A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C0C5-E1CD-D308-0FA9-B20E03B3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C3D69-EAEA-2676-8FB3-CE44D38B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28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F171-30D5-C702-FD0B-980BE530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81C6C-5C6F-6ED7-42E2-6F427E243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12364-7619-6BBE-5BD4-15C95F84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021F8-64D6-B71D-C341-EEB1D3A5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DB931-F27E-8D5E-0124-8F7BF586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FCF3-63BB-E339-988A-16B2D1F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33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747D5-EC05-D356-498A-B2E031B1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5942-BD82-790B-F45D-657EC8D7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09C2-0192-1BDC-725C-48CA5CE33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EFB9-BA91-9D45-A3E1-5385F621CED0}" type="datetimeFigureOut">
              <a:rPr lang="en-RU" smtClean="0"/>
              <a:t>05.07.2022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A44E-7F88-6D48-F815-7B462132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9B9-9382-CFF1-D0A6-470EAE2C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165-D476-1147-A3C8-2792105FF22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385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ooking at a robot&#10;&#10;Description automatically generated with low confidence">
            <a:extLst>
              <a:ext uri="{FF2B5EF4-FFF2-40B4-BE49-F238E27FC236}">
                <a16:creationId xmlns:a16="http://schemas.microsoft.com/office/drawing/2014/main" id="{3F7E0B9A-CECE-0E72-CB04-2A127B557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39" b="181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B4AD3-0A36-7859-86CB-3AD42C445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Bot vs Human</a:t>
            </a:r>
            <a:endParaRPr lang="en-R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3BCA-489F-F68C-F7DE-346C9E7A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Анна Корзанова</a:t>
            </a:r>
            <a:endParaRPr lang="en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5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64F18B-5677-FE98-D293-6AA68207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36" y="211436"/>
            <a:ext cx="7280178" cy="1888826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F4221DF-3CE1-8E09-BC4B-7C576D05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2300288"/>
            <a:ext cx="6553200" cy="403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E7A2A-1211-2D4A-3FD9-0525281D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Поиск аномалии</a:t>
            </a:r>
          </a:p>
        </p:txBody>
      </p:sp>
    </p:spTree>
    <p:extLst>
      <p:ext uri="{BB962C8B-B14F-4D97-AF65-F5344CB8AC3E}">
        <p14:creationId xmlns:p14="http://schemas.microsoft.com/office/powerpoint/2010/main" val="71849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BEDDA92C-C941-D69A-7709-9861A134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77" r="9089" b="171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8C06F-7490-B682-2693-D3644020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Корреляция признаков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1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79992-2F94-C917-CE08-68B6D1C2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1756"/>
            <a:ext cx="7493000" cy="189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EF50D-121D-AC22-FCBD-B6AC89C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060575"/>
            <a:ext cx="119761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1CDB3-594F-6179-B604-3267993D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Качество работы алгоритмов</a:t>
            </a: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DC80F-A1A5-883B-2276-59005D82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7" y="856095"/>
            <a:ext cx="6952867" cy="51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EA250-86F8-8FC9-D8F6-3285AC19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Оценка модели</a:t>
            </a:r>
            <a:b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Количество правильных предсказаний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E0307-426D-B962-3C0B-07D148E4D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90" y="2427541"/>
            <a:ext cx="108779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C1720-F46C-0AD8-62CA-84E17154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Близость модели к реальным данным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9FE41-12C3-E0D7-895A-307479B34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35" y="2427541"/>
            <a:ext cx="929683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42468-54C8-9649-047D-861D689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 в 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F59F48-0783-E3C8-457C-CFB38B70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6B6A8B-146A-3B97-5522-0A1FF540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24612" cy="5535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383CE-C303-147D-3FF2-504A5D14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4968875"/>
            <a:ext cx="6883400" cy="1752600"/>
          </a:xfrm>
          <a:prstGeom prst="rect">
            <a:avLst/>
          </a:prstGeom>
        </p:spPr>
      </p:pic>
      <p:pic>
        <p:nvPicPr>
          <p:cNvPr id="13" name="Picture 12" descr="A picture containing wall, indoor, person&#10;&#10;Description automatically generated">
            <a:extLst>
              <a:ext uri="{FF2B5EF4-FFF2-40B4-BE49-F238E27FC236}">
                <a16:creationId xmlns:a16="http://schemas.microsoft.com/office/drawing/2014/main" id="{4B85E355-5436-6ED1-1495-1FDE4BBB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849" y="1027113"/>
            <a:ext cx="4930913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CEEA55-8B29-BCF9-B03A-FFD9FD6E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139" y="339724"/>
            <a:ext cx="6844861" cy="53181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23569-731F-D874-7C69-45DF5742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73" y="1287878"/>
            <a:ext cx="4951766" cy="34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Цифровая бизнес-диаграмма и диаграммы">
            <a:extLst>
              <a:ext uri="{FF2B5EF4-FFF2-40B4-BE49-F238E27FC236}">
                <a16:creationId xmlns:a16="http://schemas.microsoft.com/office/drawing/2014/main" id="{420A68BC-040F-4159-470D-5D45F899B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5" r="1076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C8DE3-7C36-C70F-5000-3CA1436C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Закон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Бенфорда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1CF4B-B0D1-3A76-8705-407FEB77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Актуальность задачи</a:t>
            </a:r>
            <a:endParaRPr lang="en-RU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14D5-F17B-D23C-22D7-FA030B7B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1700" dirty="0"/>
              <a:t>Обнаружение ботов</a:t>
            </a:r>
            <a:r>
              <a:rPr lang="en-RU" sz="1700" dirty="0"/>
              <a:t> – </a:t>
            </a:r>
            <a:r>
              <a:rPr lang="ru-RU" sz="1700" dirty="0"/>
              <a:t>одна из самых востребованных задач в отделах безопасности коммерческих компаний</a:t>
            </a:r>
            <a:r>
              <a:rPr lang="en-US" sz="1700" dirty="0"/>
              <a:t> </a:t>
            </a:r>
            <a:r>
              <a:rPr lang="ru-RU" sz="1700" dirty="0"/>
              <a:t>и правоохранительных органах.</a:t>
            </a:r>
            <a:endParaRPr lang="en-US" sz="1700" dirty="0"/>
          </a:p>
          <a:p>
            <a:r>
              <a:rPr lang="ru-RU" sz="1700" dirty="0"/>
              <a:t>Вмешательства в исход избирательных компаний, распространение теорий заговора и манипуляции с фондовыми биржами происходят с использованием ботов.</a:t>
            </a:r>
          </a:p>
          <a:p>
            <a:r>
              <a:rPr lang="ru-RU" sz="1700" dirty="0"/>
              <a:t>МО является одним из способов обнаружения ботов</a:t>
            </a:r>
            <a:endParaRPr lang="en-RU" sz="1700" dirty="0"/>
          </a:p>
        </p:txBody>
      </p:sp>
      <p:pic>
        <p:nvPicPr>
          <p:cNvPr id="5" name="Picture 4" descr="A picture containing swimming, plastic&#10;&#10;Description automatically generated">
            <a:extLst>
              <a:ext uri="{FF2B5EF4-FFF2-40B4-BE49-F238E27FC236}">
                <a16:creationId xmlns:a16="http://schemas.microsoft.com/office/drawing/2014/main" id="{FD7C79AF-0956-F42E-7AED-4A0555DEE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3" r="1911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7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63093-B5E4-31C6-B549-436538AB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4200"/>
              <a:t>Закон первой цифры</a:t>
            </a:r>
            <a:endParaRPr lang="en-RU" sz="42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B8C1-6712-652F-1AAB-911DD514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1900"/>
              <a:t>Закон Бенфорда гласит, что в таблицах чисел, основанных на данных источников из реальной жизни, цифра 1  на первом месте встречается гораздо чаще, чем все остальные (приблизительно в 30% случаев), а также вероятность того, что цифра будет стоять на первом месте в числе тем больше, чем меньше цифра.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295146F-76E8-DB61-CE9C-1CF71C31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82255"/>
            <a:ext cx="6903720" cy="3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12A91-0FF2-17F4-3311-8C0CFD6C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 dirty="0"/>
              <a:t>Тесты </a:t>
            </a:r>
            <a:r>
              <a:rPr lang="en-US" sz="5400" dirty="0"/>
              <a:t>Digital Analysis</a:t>
            </a:r>
            <a:endParaRPr lang="en-RU" sz="54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739DA50-F93F-202E-EF73-73972787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2" r="2546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5657-E483-F153-956D-08C517D2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ru-RU" sz="2200" dirty="0"/>
              <a:t>Существует порядка 10 тестов. В своем анализе я использовала 3:</a:t>
            </a:r>
          </a:p>
          <a:p>
            <a:pPr marL="0" indent="0">
              <a:buNone/>
            </a:pPr>
            <a:r>
              <a:rPr lang="ru-RU" sz="2200" dirty="0"/>
              <a:t>	1) Анализ частоты первой цифры 	</a:t>
            </a:r>
          </a:p>
          <a:p>
            <a:pPr marL="0" indent="0">
              <a:buNone/>
            </a:pPr>
            <a:r>
              <a:rPr lang="ru-RU" sz="2200" dirty="0"/>
              <a:t>	2) Анализ первой пары цифр</a:t>
            </a:r>
          </a:p>
          <a:p>
            <a:pPr marL="0" indent="0">
              <a:buNone/>
            </a:pPr>
            <a:r>
              <a:rPr lang="ru-RU" sz="2200" dirty="0"/>
              <a:t>	3) Анализ дублей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31874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64C5-C990-575B-49E7-7EFFDEF8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DBD76-3A28-D14A-B42A-5D5A8288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88" y="161925"/>
            <a:ext cx="5769888" cy="471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85971-A911-09AF-E5B2-8D6E62E7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61925"/>
            <a:ext cx="62103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25E44-0219-F864-DFC1-36363BB0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3" y="1073943"/>
            <a:ext cx="5769888" cy="4710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4A995-C715-4F20-B61D-6CC1E38F5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57" y="819149"/>
            <a:ext cx="4267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79AAC-D1CC-940F-3B7F-DBC02CCF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4" y="236537"/>
            <a:ext cx="11295063" cy="1325563"/>
          </a:xfrm>
        </p:spPr>
        <p:txBody>
          <a:bodyPr/>
          <a:lstStyle/>
          <a:p>
            <a:pPr algn="ctr"/>
            <a:r>
              <a:rPr lang="ru-RU" dirty="0"/>
              <a:t>Согласование с законом </a:t>
            </a:r>
            <a:r>
              <a:rPr lang="ru-RU" dirty="0" err="1"/>
              <a:t>Бенфорда</a:t>
            </a:r>
            <a:r>
              <a:rPr lang="ru-RU" dirty="0"/>
              <a:t> по первым двум цифрам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01C64-606B-FD94-7DDD-E3EFF400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922463"/>
            <a:ext cx="4089400" cy="469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009E7-2C0F-4AA3-5F94-AF11B07C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726" y="1960563"/>
            <a:ext cx="4064000" cy="4622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0D07C9-5778-C58D-B457-DB29D33781FA}"/>
              </a:ext>
            </a:extLst>
          </p:cNvPr>
          <p:cNvSpPr/>
          <p:nvPr/>
        </p:nvSpPr>
        <p:spPr>
          <a:xfrm>
            <a:off x="671513" y="1314450"/>
            <a:ext cx="2786062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Боты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EE-C853-F625-9A98-69A6991A5A04}"/>
              </a:ext>
            </a:extLst>
          </p:cNvPr>
          <p:cNvSpPr/>
          <p:nvPr/>
        </p:nvSpPr>
        <p:spPr>
          <a:xfrm>
            <a:off x="8217695" y="1327150"/>
            <a:ext cx="2786062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Люди</a:t>
            </a: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6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2819B-7E71-2092-072C-B17E3AF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Game Over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A7869B-2BA1-B1DB-445C-7A335B89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5" b="1248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12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Красные потоки и рисованные кривые">
            <a:extLst>
              <a:ext uri="{FF2B5EF4-FFF2-40B4-BE49-F238E27FC236}">
                <a16:creationId xmlns:a16="http://schemas.microsoft.com/office/drawing/2014/main" id="{BE989AE5-3902-8AA1-8DDC-46C97E1A4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1EEE-7A42-392C-74C2-F501EF14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5348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A68C-A9A8-D929-3484-B8958CE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Проблемы, с которыми сталкиваются специалисты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846E-EA11-6D8E-21EC-827A2845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ru-RU" sz="2000" dirty="0"/>
              <a:t>Маскировка ботов</a:t>
            </a:r>
          </a:p>
          <a:p>
            <a:r>
              <a:rPr lang="ru-RU" sz="2000" dirty="0"/>
              <a:t>Проблема лингвистической и поведенческой универсальности</a:t>
            </a:r>
          </a:p>
          <a:p>
            <a:r>
              <a:rPr lang="ru-RU" sz="2000" dirty="0"/>
              <a:t>Ограниченность доступа к данным</a:t>
            </a:r>
          </a:p>
          <a:p>
            <a:r>
              <a:rPr lang="ru-RU" sz="2000" dirty="0"/>
              <a:t>Плохое качество </a:t>
            </a:r>
            <a:r>
              <a:rPr lang="ru-RU" sz="2000" dirty="0" err="1"/>
              <a:t>датасетов</a:t>
            </a:r>
            <a:endParaRPr lang="ru-RU" sz="2000" dirty="0"/>
          </a:p>
          <a:p>
            <a:r>
              <a:rPr lang="ru-RU" sz="2000" dirty="0"/>
              <a:t>Проблема обнаружения группы ботов</a:t>
            </a:r>
          </a:p>
          <a:p>
            <a:endParaRPr lang="ru-RU" sz="2000" dirty="0"/>
          </a:p>
          <a:p>
            <a:endParaRPr lang="en-RU" sz="2000" dirty="0"/>
          </a:p>
        </p:txBody>
      </p:sp>
      <p:pic>
        <p:nvPicPr>
          <p:cNvPr id="13" name="Picture 4" descr="Робот Винтаж">
            <a:extLst>
              <a:ext uri="{FF2B5EF4-FFF2-40B4-BE49-F238E27FC236}">
                <a16:creationId xmlns:a16="http://schemas.microsoft.com/office/drawing/2014/main" id="{F3D83E08-E46F-6FDF-E96E-B8EBBF58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5" r="4522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6B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601A-C3E7-E38F-6000-6A51070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/>
              <a:t>Вредоносные боты</a:t>
            </a:r>
            <a:endParaRPr lang="en-RU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38F1A86-5C85-C55D-A416-26114C2C9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78108"/>
              </p:ext>
            </p:extLst>
          </p:nvPr>
        </p:nvGraphicFramePr>
        <p:xfrm>
          <a:off x="4965431" y="2438400"/>
          <a:ext cx="7070050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3066BD1-37BA-2933-36C0-90934C80E0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01" r="5130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EC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on a keyboard&#10;&#10;Description automatically generated with low confidence">
            <a:extLst>
              <a:ext uri="{FF2B5EF4-FFF2-40B4-BE49-F238E27FC236}">
                <a16:creationId xmlns:a16="http://schemas.microsoft.com/office/drawing/2014/main" id="{E5DCE751-5388-731A-66A3-C9DA65087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0" r="155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30BC-FA0E-DBBC-39FF-5D5A6F2F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072" y="377482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Классификация ботов</a:t>
            </a:r>
            <a:endParaRPr lang="en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EED0-9615-0A68-4201-12055061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178" y="2434201"/>
            <a:ext cx="4367947" cy="374276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000" dirty="0"/>
              <a:t>По качеству - </a:t>
            </a:r>
            <a:r>
              <a:rPr lang="en-US" sz="2000" dirty="0"/>
              <a:t>Low, Middle, High</a:t>
            </a:r>
            <a:r>
              <a:rPr lang="ru-RU" sz="2000" dirty="0"/>
              <a:t> </a:t>
            </a:r>
          </a:p>
          <a:p>
            <a:pPr marL="514350" indent="-514350">
              <a:buAutoNum type="arabicParenR"/>
            </a:pPr>
            <a:r>
              <a:rPr lang="ru-RU" sz="2000" dirty="0"/>
              <a:t>По задаче - Лайки, набор друзей, комментарии </a:t>
            </a:r>
          </a:p>
          <a:p>
            <a:pPr marL="514350" indent="-514350">
              <a:buAutoNum type="arabicParenR"/>
            </a:pPr>
            <a:r>
              <a:rPr lang="ru-RU" sz="2000" dirty="0"/>
              <a:t>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239684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CFEDC-8BD7-7AD6-B275-FBB3B8D9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391016" cy="1800526"/>
          </a:xfrm>
        </p:spPr>
        <p:txBody>
          <a:bodyPr>
            <a:normAutofit/>
          </a:bodyPr>
          <a:lstStyle/>
          <a:p>
            <a:r>
              <a:rPr lang="ru-RU" dirty="0"/>
              <a:t>Управление ботами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5FB8-06FC-8F47-DF5A-C9C7DE1E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75"/>
            <a:ext cx="5734049" cy="4043363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Программа – действия ботов происходят в автоматическом режиме по алгоритмам</a:t>
            </a:r>
          </a:p>
          <a:p>
            <a:r>
              <a:rPr lang="ru-RU" sz="1800" dirty="0"/>
              <a:t>Оператор – управляется вручную. Обычно для задач, которые невозможно осуществлять в автоматическом режиме.</a:t>
            </a:r>
          </a:p>
          <a:p>
            <a:r>
              <a:rPr lang="ru-RU" sz="1800" dirty="0"/>
              <a:t>Платформа по обмену – управляется реальными пользователями, согласившимися осуществить некие действия за деньги.</a:t>
            </a:r>
          </a:p>
          <a:p>
            <a:r>
              <a:rPr lang="ru-RU" sz="1800" dirty="0"/>
              <a:t>Фабрика троллей – агентства, нанимающие на работу профессионалов (их деятельность не публична, поэтому их услуги сложно найти в открытом доступе)</a:t>
            </a:r>
            <a:endParaRPr lang="en-RU" sz="18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BC4C909-DBB4-7754-6F57-CB1AF0D2A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9" r="12789"/>
          <a:stretch/>
        </p:blipFill>
        <p:spPr>
          <a:xfrm>
            <a:off x="6800986" y="1759634"/>
            <a:ext cx="4747547" cy="3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CB3-9ACE-8160-5951-BBD5264D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 dirty="0"/>
              <a:t>Данные для исследования</a:t>
            </a:r>
            <a:endParaRPr lang="en-RU" sz="5400" dirty="0"/>
          </a:p>
        </p:txBody>
      </p:sp>
      <p:pic>
        <p:nvPicPr>
          <p:cNvPr id="5" name="Picture 4" descr="Резиновые номера на стене">
            <a:extLst>
              <a:ext uri="{FF2B5EF4-FFF2-40B4-BE49-F238E27FC236}">
                <a16:creationId xmlns:a16="http://schemas.microsoft.com/office/drawing/2014/main" id="{A8B32805-F2A3-F107-ED11-5EDF685B2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1" r="2652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8D21-9CD1-382D-0F99-024C465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759" y="2478024"/>
            <a:ext cx="6867715" cy="4014216"/>
          </a:xfrm>
        </p:spPr>
        <p:txBody>
          <a:bodyPr>
            <a:normAutofit/>
          </a:bodyPr>
          <a:lstStyle/>
          <a:p>
            <a:r>
              <a:rPr lang="ru-RU" sz="1800" dirty="0" err="1"/>
              <a:t>Датасет</a:t>
            </a:r>
            <a:r>
              <a:rPr lang="ru-RU" sz="1800" dirty="0"/>
              <a:t> с </a:t>
            </a:r>
            <a:r>
              <a:rPr lang="en-US" sz="1800" dirty="0"/>
              <a:t>Kaggle c </a:t>
            </a:r>
            <a:r>
              <a:rPr lang="ru-RU" sz="1800" dirty="0"/>
              <a:t>данными о примерно 65000 аккаунтов сети </a:t>
            </a:r>
            <a:r>
              <a:rPr lang="en-US" sz="1800" dirty="0"/>
              <a:t>Instagram</a:t>
            </a:r>
            <a:endParaRPr lang="ru-RU" sz="1800" dirty="0"/>
          </a:p>
          <a:p>
            <a:r>
              <a:rPr lang="ru-RU" sz="1800" dirty="0"/>
              <a:t>17 Признаков для обучения модели: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Количество публикаций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Количество подписок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Количество подписчиков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Количество символов в биографии пользователя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Наличие фотографий (0 – нет, 1 – есть)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Среднее число ключевых слов в </a:t>
            </a:r>
            <a:r>
              <a:rPr lang="ru-RU" sz="1800" dirty="0" err="1"/>
              <a:t>хэштэгах</a:t>
            </a:r>
            <a:r>
              <a:rPr lang="ru-RU" sz="1800" dirty="0"/>
              <a:t> для продвижения аккаунта (</a:t>
            </a:r>
            <a:r>
              <a:rPr lang="en-US" sz="1800" dirty="0"/>
              <a:t>repost, mention, quiz </a:t>
            </a:r>
            <a:r>
              <a:rPr lang="ru-RU" sz="1800" dirty="0"/>
              <a:t>и т.д.)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Среднее число ключевых слов в </a:t>
            </a:r>
            <a:r>
              <a:rPr lang="ru-RU" sz="1800" dirty="0" err="1"/>
              <a:t>хэштэгах</a:t>
            </a:r>
            <a:r>
              <a:rPr lang="ru-RU" sz="1800" dirty="0"/>
              <a:t> для привлечения подписчиков (</a:t>
            </a:r>
            <a:r>
              <a:rPr lang="en-US" sz="1800" dirty="0"/>
              <a:t>follow, like </a:t>
            </a:r>
            <a:r>
              <a:rPr lang="ru-RU" sz="1800" dirty="0"/>
              <a:t>и т.д.)</a:t>
            </a:r>
          </a:p>
          <a:p>
            <a:pPr lvl="1">
              <a:buFont typeface="Wingdings" pitchFamily="2" charset="2"/>
              <a:buChar char="ü"/>
            </a:pPr>
            <a:r>
              <a:rPr lang="ru-RU" sz="1800" dirty="0"/>
              <a:t> и др.</a:t>
            </a:r>
          </a:p>
          <a:p>
            <a:pPr lvl="1">
              <a:buFont typeface="Wingdings" pitchFamily="2" charset="2"/>
              <a:buChar char="ü"/>
            </a:pPr>
            <a:endParaRPr lang="ru-RU" sz="1800" dirty="0"/>
          </a:p>
          <a:p>
            <a:pPr lvl="1">
              <a:buFont typeface="Wingdings" pitchFamily="2" charset="2"/>
              <a:buChar char="ü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0578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F662-B17A-0B26-3C7D-674255EC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Распределение классов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B6249-3C8D-FBF6-332C-85849A51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88" y="2426818"/>
            <a:ext cx="4126075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193240-088A-853E-871F-302BD630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45174"/>
            <a:ext cx="5455917" cy="29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433</Words>
  <Application>Microsoft Macintosh PowerPoint</Application>
  <PresentationFormat>Widescreen</PresentationFormat>
  <Paragraphs>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Bot vs Human</vt:lpstr>
      <vt:lpstr>Актуальность задачи</vt:lpstr>
      <vt:lpstr>Сложности</vt:lpstr>
      <vt:lpstr>Проблемы, с которыми сталкиваются специалисты</vt:lpstr>
      <vt:lpstr>Вредоносные боты</vt:lpstr>
      <vt:lpstr>Классификация ботов</vt:lpstr>
      <vt:lpstr>Управление ботами</vt:lpstr>
      <vt:lpstr>Данные для исследования</vt:lpstr>
      <vt:lpstr>Распределение классов</vt:lpstr>
      <vt:lpstr>Поиск аномалии</vt:lpstr>
      <vt:lpstr>Корреляция признаков</vt:lpstr>
      <vt:lpstr>PowerPoint Presentation</vt:lpstr>
      <vt:lpstr>Качество работы алгоритмов</vt:lpstr>
      <vt:lpstr>Оценка модели Количество правильных предсказаний </vt:lpstr>
      <vt:lpstr>Близость модели к реальным данным</vt:lpstr>
      <vt:lpstr>Визуализация в R</vt:lpstr>
      <vt:lpstr>PowerPoint Presentation</vt:lpstr>
      <vt:lpstr>PowerPoint Presentation</vt:lpstr>
      <vt:lpstr>Закон Бенфорда</vt:lpstr>
      <vt:lpstr>Закон первой цифры</vt:lpstr>
      <vt:lpstr>Тесты Digital Analysis</vt:lpstr>
      <vt:lpstr>PowerPoint Presentation</vt:lpstr>
      <vt:lpstr>PowerPoint Presentation</vt:lpstr>
      <vt:lpstr>Согласование с законом Бенфорда по первым двум цифрам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vs Human</dc:title>
  <dc:creator>Anna Chistiakova</dc:creator>
  <cp:lastModifiedBy>Anna Chistiakova</cp:lastModifiedBy>
  <cp:revision>68</cp:revision>
  <dcterms:created xsi:type="dcterms:W3CDTF">2022-07-05T07:24:00Z</dcterms:created>
  <dcterms:modified xsi:type="dcterms:W3CDTF">2022-07-05T16:53:15Z</dcterms:modified>
</cp:coreProperties>
</file>