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73" r:id="rId11"/>
    <p:sldId id="270" r:id="rId12"/>
    <p:sldId id="272" r:id="rId13"/>
    <p:sldId id="265" r:id="rId14"/>
    <p:sldId id="266" r:id="rId15"/>
    <p:sldId id="26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9516-8AB6-1641-AF34-E847D185192D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853E2-E431-5E48-99BC-3424CADCA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Firstly, plots still under construction</a:t>
            </a:r>
          </a:p>
          <a:p>
            <a:r>
              <a:rPr lang="en-US" dirty="0" smtClean="0"/>
              <a:t>Second want to fit lines but wanted to ask some advice as the last panel seems like it might be best described</a:t>
            </a:r>
            <a:r>
              <a:rPr lang="en-US" baseline="0" dirty="0" smtClean="0"/>
              <a:t> by a higher order function (linear does not seem appropriate)</a:t>
            </a:r>
          </a:p>
          <a:p>
            <a:r>
              <a:rPr lang="en-US" baseline="0" dirty="0" smtClean="0"/>
              <a:t>Has anyone ever used </a:t>
            </a:r>
            <a:r>
              <a:rPr lang="en-US" baseline="0" dirty="0" err="1" smtClean="0"/>
              <a:t>r</a:t>
            </a:r>
            <a:r>
              <a:rPr lang="en-US" baseline="0" dirty="0" smtClean="0"/>
              <a:t> to calculate taxonomic dissimilarity matrices? When taxo2dist won’t work I assumed it’s because they share no taxonomic similarity (species of completely different phyla) set to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853E2-E431-5E48-99BC-3424CADCAB8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Firstly, plots still under construction</a:t>
            </a:r>
          </a:p>
          <a:p>
            <a:r>
              <a:rPr lang="en-US" dirty="0" smtClean="0"/>
              <a:t>Second want to fit lines but wanted to ask some advice as the last panel seems like it might be best described</a:t>
            </a:r>
            <a:r>
              <a:rPr lang="en-US" baseline="0" dirty="0" smtClean="0"/>
              <a:t> by a higher order function (linear does not seem appropriate)</a:t>
            </a:r>
          </a:p>
          <a:p>
            <a:r>
              <a:rPr lang="en-US" baseline="0" dirty="0" smtClean="0"/>
              <a:t>Has anyone ever used </a:t>
            </a:r>
            <a:r>
              <a:rPr lang="en-US" baseline="0" dirty="0" err="1" smtClean="0"/>
              <a:t>r</a:t>
            </a:r>
            <a:r>
              <a:rPr lang="en-US" baseline="0" dirty="0" smtClean="0"/>
              <a:t> to calculate taxonomic dissimilarity matrices? When taxo2dist won’t work I assumed it’s because they share no taxonomic similarity (species of completely different phyla) set to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853E2-E431-5E48-99BC-3424CADCAB8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Firstly, plots still under construction</a:t>
            </a:r>
          </a:p>
          <a:p>
            <a:r>
              <a:rPr lang="en-US" dirty="0" smtClean="0"/>
              <a:t>Second want to fit lines but wanted to ask some advice as the last panel seems like it might be best described</a:t>
            </a:r>
            <a:r>
              <a:rPr lang="en-US" baseline="0" dirty="0" smtClean="0"/>
              <a:t> by a higher order function (linear does not seem appropriate)</a:t>
            </a:r>
          </a:p>
          <a:p>
            <a:r>
              <a:rPr lang="en-US" baseline="0" dirty="0" smtClean="0"/>
              <a:t>Has anyone ever used </a:t>
            </a:r>
            <a:r>
              <a:rPr lang="en-US" baseline="0" dirty="0" err="1" smtClean="0"/>
              <a:t>r</a:t>
            </a:r>
            <a:r>
              <a:rPr lang="en-US" baseline="0" dirty="0" smtClean="0"/>
              <a:t> to calculate taxonomic dissimilarity matrices? When taxo2dist won’t work I assumed it’s because they share no taxonomic similarity (species of completely different phyla) set to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853E2-E431-5E48-99BC-3424CADCAB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81773-6916-8545-8140-2C6F3E676F11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4366-036B-2343-BE87-68BA18E3F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-res.com/abstracts/meps/v396/p293-306/" TargetMode="External"/><Relationship Id="rId3" Type="http://schemas.openxmlformats.org/officeDocument/2006/relationships/hyperlink" Target="http://onlinelibrary.wiley.com/doi/10.1111/j.1466-8238.2011.00726.x/abstrac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Taxonomic diversity of benthic functional </a:t>
            </a:r>
            <a:r>
              <a:rPr lang="en-US" dirty="0" err="1" smtClean="0"/>
              <a:t>dendrograms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Anna Krystalli, Tom Webb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5765" y="2795795"/>
          <a:ext cx="8748761" cy="2642219"/>
        </p:xfrm>
        <a:graphic>
          <a:graphicData uri="http://schemas.openxmlformats.org/drawingml/2006/table">
            <a:tbl>
              <a:tblPr/>
              <a:tblGrid>
                <a:gridCol w="326111"/>
                <a:gridCol w="281130"/>
                <a:gridCol w="281130"/>
                <a:gridCol w="281130"/>
                <a:gridCol w="281130"/>
                <a:gridCol w="281130"/>
                <a:gridCol w="427317"/>
                <a:gridCol w="281130"/>
                <a:gridCol w="281130"/>
                <a:gridCol w="281130"/>
                <a:gridCol w="281130"/>
                <a:gridCol w="281130"/>
                <a:gridCol w="281130"/>
                <a:gridCol w="427317"/>
                <a:gridCol w="281130"/>
                <a:gridCol w="281130"/>
                <a:gridCol w="281130"/>
                <a:gridCol w="281130"/>
                <a:gridCol w="281130"/>
                <a:gridCol w="281130"/>
                <a:gridCol w="101205"/>
                <a:gridCol w="213659"/>
                <a:gridCol w="2473942"/>
              </a:tblGrid>
              <a:tr h="325196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1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2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3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4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5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1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2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3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4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5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1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2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3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4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t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5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latin typeface="Cambria"/>
                      </a:endParaRPr>
                    </a:p>
                  </a:txBody>
                  <a:tcPr marL="94026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1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1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1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>
                          <a:latin typeface="Cambria"/>
                        </a:rPr>
                        <a:t>s</a:t>
                      </a:r>
                      <a:r>
                        <a:rPr lang="en-US" sz="1100" b="0" i="0" u="none" strike="noStrike">
                          <a:latin typeface="Cambria"/>
                        </a:rPr>
                        <a:t> &amp;</a:t>
                      </a:r>
                      <a:r>
                        <a:rPr lang="en-US" sz="1100" b="0" i="1" u="none" strike="noStrike">
                          <a:latin typeface="Cambria"/>
                        </a:rPr>
                        <a:t> t</a:t>
                      </a:r>
                      <a:r>
                        <a:rPr lang="en-US" sz="1100" b="0" i="0" u="none" strike="noStrike">
                          <a:latin typeface="Cambria"/>
                        </a:rPr>
                        <a:t> included in analysis</a:t>
                      </a:r>
                      <a:endParaRPr lang="en-US" sz="1100" b="0" i="1" u="none" strike="noStrike">
                        <a:latin typeface="Cambria"/>
                      </a:endParaRPr>
                    </a:p>
                  </a:txBody>
                  <a:tcPr marL="94026" marR="7835" marT="7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2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2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2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 dirty="0" err="1">
                          <a:latin typeface="Cambria"/>
                        </a:rPr>
                        <a:t>s</a:t>
                      </a:r>
                      <a:r>
                        <a:rPr lang="en-US" sz="1100" b="0" i="0" u="none" strike="noStrike" dirty="0">
                          <a:latin typeface="Cambria"/>
                        </a:rPr>
                        <a:t> excluded</a:t>
                      </a:r>
                      <a:endParaRPr lang="en-US" sz="1100" b="0" i="1" u="none" strike="noStrike" dirty="0">
                        <a:latin typeface="Cambria"/>
                      </a:endParaRPr>
                    </a:p>
                  </a:txBody>
                  <a:tcPr marL="94026" marR="7835" marT="7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3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3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3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 dirty="0" err="1">
                          <a:latin typeface="Cambria"/>
                        </a:rPr>
                        <a:t>t</a:t>
                      </a:r>
                      <a:r>
                        <a:rPr lang="en-US" sz="1100" b="0" i="0" u="none" strike="noStrike" dirty="0">
                          <a:latin typeface="Cambria"/>
                        </a:rPr>
                        <a:t> excluded</a:t>
                      </a:r>
                      <a:endParaRPr lang="en-US" sz="1100" b="0" i="1" u="none" strike="noStrike" dirty="0">
                        <a:latin typeface="Cambria"/>
                      </a:endParaRPr>
                    </a:p>
                  </a:txBody>
                  <a:tcPr marL="94026" marR="7835" marT="7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4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4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4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latin typeface="Cambria"/>
                        </a:rPr>
                        <a:t>data fo</a:t>
                      </a:r>
                      <a:r>
                        <a:rPr lang="en-US" sz="1100" b="0" i="1" u="none" strike="noStrike" dirty="0">
                          <a:latin typeface="Cambria"/>
                        </a:rPr>
                        <a:t>r </a:t>
                      </a:r>
                      <a:r>
                        <a:rPr lang="en-US" sz="1100" b="0" i="1" u="none" strike="noStrike" dirty="0" err="1">
                          <a:latin typeface="Cambria"/>
                        </a:rPr>
                        <a:t>s</a:t>
                      </a:r>
                      <a:r>
                        <a:rPr lang="en-US" sz="1100" b="0" i="0" u="none" strike="noStrike" dirty="0">
                          <a:latin typeface="Cambria"/>
                        </a:rPr>
                        <a:t> &amp;</a:t>
                      </a:r>
                      <a:r>
                        <a:rPr lang="en-US" sz="1100" b="0" i="1" u="none" strike="noStrike" dirty="0">
                          <a:latin typeface="Cambria"/>
                        </a:rPr>
                        <a:t> </a:t>
                      </a:r>
                      <a:r>
                        <a:rPr lang="en-US" sz="1100" b="0" i="1" u="none" strike="noStrike" dirty="0" err="1">
                          <a:latin typeface="Cambria"/>
                        </a:rPr>
                        <a:t>t</a:t>
                      </a:r>
                      <a:r>
                        <a:rPr lang="en-US" sz="1100" b="0" i="0" u="none" strike="noStrike" dirty="0">
                          <a:latin typeface="Cambria"/>
                        </a:rPr>
                        <a:t> </a:t>
                      </a:r>
                      <a:r>
                        <a:rPr lang="en-US" sz="1100" b="0" i="0" u="none" strike="noStrike" dirty="0" smtClean="0">
                          <a:latin typeface="Cambria"/>
                        </a:rPr>
                        <a:t>combination</a:t>
                      </a:r>
                      <a:endParaRPr lang="en-US" sz="1100" b="0" i="0" u="none" strike="noStrike" dirty="0">
                        <a:latin typeface="Cambria"/>
                      </a:endParaRPr>
                    </a:p>
                  </a:txBody>
                  <a:tcPr marL="94026" marR="7835" marT="7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5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5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5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latin typeface="Cambria"/>
                        </a:rPr>
                        <a:t>not available</a:t>
                      </a:r>
                    </a:p>
                  </a:txBody>
                  <a:tcPr marL="94026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6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6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6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latin typeface="Cambria"/>
                      </a:endParaRPr>
                    </a:p>
                  </a:txBody>
                  <a:tcPr marL="94026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7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Cambria"/>
                        </a:rPr>
                        <a:t>7</a:t>
                      </a:r>
                      <a:endParaRPr lang="en-US" sz="1400" b="0" i="1" u="none" strike="noStrike" dirty="0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7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latin typeface="Cambria"/>
                      </a:endParaRPr>
                    </a:p>
                  </a:txBody>
                  <a:tcPr marL="94026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8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8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8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latin typeface="Cambria"/>
                      </a:endParaRPr>
                    </a:p>
                  </a:txBody>
                  <a:tcPr marL="94026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9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9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>
                          <a:latin typeface="Cambria"/>
                        </a:rPr>
                        <a:t>s</a:t>
                      </a:r>
                      <a:r>
                        <a:rPr lang="en-US" sz="1400" b="0" i="0" u="none" strike="noStrike" baseline="-25000">
                          <a:latin typeface="Cambria"/>
                        </a:rPr>
                        <a:t>9</a:t>
                      </a:r>
                      <a:endParaRPr lang="en-US" sz="1400" b="0" i="1" u="none" strike="noStrike">
                        <a:latin typeface="Cambria"/>
                      </a:endParaRPr>
                    </a:p>
                  </a:txBody>
                  <a:tcPr marL="7835" marR="7835" marT="7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mbria"/>
                        </a:rPr>
                        <a:t> </a:t>
                      </a: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Cambria"/>
                      </a:endParaRPr>
                    </a:p>
                  </a:txBody>
                  <a:tcPr marL="7835" marR="7835" marT="7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Cambria"/>
                      </a:endParaRPr>
                    </a:p>
                  </a:txBody>
                  <a:tcPr marL="7835" marR="7835" marT="7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latin typeface="Cambria"/>
                      </a:endParaRPr>
                    </a:p>
                  </a:txBody>
                  <a:tcPr marL="94026" marR="7835" marT="7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Left-Right Arrow 7"/>
          <p:cNvSpPr/>
          <p:nvPr/>
        </p:nvSpPr>
        <p:spPr>
          <a:xfrm flipV="1">
            <a:off x="3088160" y="2632646"/>
            <a:ext cx="977883" cy="20808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 rot="16200000">
            <a:off x="3835835" y="3924403"/>
            <a:ext cx="1733881" cy="20808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 rot="16200000">
            <a:off x="-721320" y="4197799"/>
            <a:ext cx="2345879" cy="20808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 flipV="1">
            <a:off x="967871" y="2632646"/>
            <a:ext cx="1265883" cy="20808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9657" y="5694954"/>
            <a:ext cx="8112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ambria"/>
                <a:cs typeface="Cambria"/>
              </a:rPr>
              <a:t>A) Both</a:t>
            </a:r>
            <a:endParaRPr lang="en-US" sz="1500" dirty="0">
              <a:latin typeface="Cambria"/>
              <a:cs typeface="Cambr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0295" y="5685771"/>
            <a:ext cx="10313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ambria"/>
                <a:cs typeface="Cambria"/>
              </a:rPr>
              <a:t>C) Species</a:t>
            </a:r>
            <a:endParaRPr lang="en-US" sz="1500" dirty="0">
              <a:latin typeface="Cambri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7250" y="5676589"/>
            <a:ext cx="896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ambria"/>
                <a:cs typeface="Cambria"/>
              </a:rPr>
              <a:t>B) Traits</a:t>
            </a:r>
            <a:endParaRPr lang="en-US" sz="15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NULL model?</a:t>
            </a:r>
          </a:p>
          <a:p>
            <a:pPr lvl="1"/>
            <a:r>
              <a:rPr lang="en-US" sz="2000" dirty="0" smtClean="0"/>
              <a:t>Need to compare to expectation of the average trend in D+ expected by simply going up a taxonomic tree?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Not sure the question is framed correctly / I am interpreting correctly?</a:t>
            </a:r>
          </a:p>
          <a:p>
            <a:pPr lvl="1"/>
            <a:r>
              <a:rPr lang="en-US" sz="2000" dirty="0" smtClean="0"/>
              <a:t>Main assumption here: if taxonomy = FD then higher taxonomic groups branch off early on in functional space and continue to subdivide  internally &lt;- seems to me unrealistic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Trait inclusion</a:t>
            </a:r>
          </a:p>
          <a:p>
            <a:pPr lvl="1"/>
            <a:r>
              <a:rPr lang="en-US" sz="2000" dirty="0" smtClean="0"/>
              <a:t>Sequence &amp; criteria for inclusion could have large effect on result (some traits cause larger shifts in clustering than others &lt;-at the minute sequence of inclusion dictated by 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Trait weighting / modality definition?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24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 modalities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43" y="1600199"/>
            <a:ext cx="6273550" cy="50169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Hypothetical assemblage, </a:t>
            </a:r>
            <a:r>
              <a:rPr lang="en-US" sz="2000" dirty="0"/>
              <a:t>T</a:t>
            </a:r>
            <a:r>
              <a:rPr lang="en-US" sz="2000" dirty="0" smtClean="0"/>
              <a:t>hese species are not necessarily found together on site</a:t>
            </a:r>
          </a:p>
          <a:p>
            <a:pPr lvl="1"/>
            <a:r>
              <a:rPr lang="en-US" sz="1600" dirty="0" smtClean="0"/>
              <a:t>Community assembly in nature may well prove such an analyses unrealistic</a:t>
            </a:r>
          </a:p>
          <a:p>
            <a:pPr lvl="1"/>
            <a:r>
              <a:rPr lang="en-US" sz="1600" dirty="0" smtClean="0"/>
              <a:t>BUT – would be interesting to perform such an analysis on real </a:t>
            </a:r>
            <a:r>
              <a:rPr lang="en-US" sz="1600" smtClean="0"/>
              <a:t>survey data.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Trait </a:t>
            </a:r>
            <a:r>
              <a:rPr lang="en-US" sz="2000" dirty="0" err="1" smtClean="0"/>
              <a:t>covariation</a:t>
            </a:r>
            <a:r>
              <a:rPr lang="en-US" sz="2000" dirty="0" smtClean="0"/>
              <a:t> –How would it affect analysis?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9088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For me -&gt; most interesting is the spread of the data</a:t>
            </a:r>
          </a:p>
          <a:p>
            <a:endParaRPr lang="en-US" sz="2000" dirty="0" smtClean="0"/>
          </a:p>
          <a:p>
            <a:r>
              <a:rPr lang="en-US" sz="2000" dirty="0" smtClean="0"/>
              <a:t>Can it tell us something about how taxonomically conserved some areas of functional space are?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Could the question evolve into:</a:t>
            </a:r>
          </a:p>
          <a:p>
            <a:pPr marL="342900" lvl="1" indent="-342900">
              <a:buNone/>
            </a:pPr>
            <a:r>
              <a:rPr lang="en-US" sz="2000" b="1" dirty="0" smtClean="0"/>
              <a:t>How taxonomically distinct is functional diversity?</a:t>
            </a:r>
          </a:p>
          <a:p>
            <a:pPr marL="342900" lvl="1" indent="-342900">
              <a:buNone/>
            </a:pPr>
            <a:endParaRPr lang="en-US" sz="2000" b="1" dirty="0" smtClean="0"/>
          </a:p>
          <a:p>
            <a:pPr marL="342900" lvl="1" indent="-342900">
              <a:buNone/>
            </a:pPr>
            <a:r>
              <a:rPr lang="en-US" sz="2000" dirty="0" smtClean="0"/>
              <a:t>Solid clustering methods required!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all plo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66" y="-10881"/>
            <a:ext cx="4871134" cy="66752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mean…HELP!!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V</a:t>
            </a:r>
            <a:r>
              <a:rPr lang="en-US" dirty="0" smtClean="0"/>
              <a:t>s Taxonomic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Growing need to effectively assess and monitor trends in biological community integrity and ecosystem function with few resources</a:t>
            </a:r>
          </a:p>
          <a:p>
            <a:endParaRPr lang="en-US" sz="2400" dirty="0" smtClean="0"/>
          </a:p>
          <a:p>
            <a:r>
              <a:rPr lang="en-US" sz="2400" dirty="0" smtClean="0"/>
              <a:t>2 general approaches:</a:t>
            </a:r>
          </a:p>
          <a:p>
            <a:r>
              <a:rPr lang="en-US" sz="2400" dirty="0" smtClean="0"/>
              <a:t>Monitor taxonomic attributes of community</a:t>
            </a:r>
          </a:p>
          <a:p>
            <a:pPr lvl="1"/>
            <a:r>
              <a:rPr lang="en-US" sz="2000" dirty="0" smtClean="0"/>
              <a:t>Diversity, Richness, Taxonomic distinctness </a:t>
            </a:r>
          </a:p>
          <a:p>
            <a:r>
              <a:rPr lang="en-US" sz="2400" dirty="0" smtClean="0"/>
              <a:t>Monitor functional aspects of a community</a:t>
            </a:r>
          </a:p>
          <a:p>
            <a:pPr lvl="1"/>
            <a:r>
              <a:rPr lang="en-US" sz="2000" dirty="0" smtClean="0"/>
              <a:t>Limited by data availability on traits, a particular problem in marine systems</a:t>
            </a:r>
          </a:p>
          <a:p>
            <a:pPr lvl="1"/>
            <a:r>
              <a:rPr lang="en-US" sz="2000" dirty="0" smtClean="0"/>
              <a:t>Can be geared towards monitoring particular ecosystem functions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 trait data become more available and added to analyses does functional diversity start to approach taxonomic diversity</a:t>
            </a:r>
          </a:p>
          <a:p>
            <a:pPr>
              <a:buNone/>
            </a:pPr>
            <a:endParaRPr lang="en-US" sz="2000" dirty="0" smtClean="0"/>
          </a:p>
          <a:p>
            <a:pPr lvl="1"/>
            <a:r>
              <a:rPr lang="en-US" sz="1600" dirty="0" smtClean="0"/>
              <a:t>How does number of species and traits affect this relationship?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Summer project: </a:t>
            </a:r>
            <a:r>
              <a:rPr lang="en-US" sz="2400" dirty="0" smtClean="0"/>
              <a:t>Jane </a:t>
            </a:r>
            <a:r>
              <a:rPr lang="en-US" sz="2400" dirty="0" err="1" smtClean="0"/>
              <a:t>Hosegood</a:t>
            </a:r>
            <a:r>
              <a:rPr lang="en-US" sz="2400" dirty="0" smtClean="0"/>
              <a:t> collated trait data on </a:t>
            </a:r>
            <a:r>
              <a:rPr lang="en-GB" sz="2400" b="1" dirty="0" smtClean="0"/>
              <a:t>575 North Sea benthic </a:t>
            </a:r>
            <a:r>
              <a:rPr lang="en-GB" sz="2400" b="1" dirty="0" err="1" smtClean="0"/>
              <a:t>macroinvertebrate</a:t>
            </a:r>
            <a:r>
              <a:rPr lang="en-GB" sz="2400" dirty="0" smtClean="0"/>
              <a:t> species in </a:t>
            </a:r>
            <a:r>
              <a:rPr lang="en-GB" sz="2400" u="sng" dirty="0" smtClean="0">
                <a:hlinkClick r:id="rId2"/>
              </a:rPr>
              <a:t>Webb et al. 2009</a:t>
            </a:r>
            <a:r>
              <a:rPr lang="en-GB" sz="2400" dirty="0" smtClean="0"/>
              <a:t> and </a:t>
            </a:r>
            <a:r>
              <a:rPr lang="en-GB" sz="2400" b="1" dirty="0" smtClean="0"/>
              <a:t>for 973 UK benthic </a:t>
            </a:r>
            <a:r>
              <a:rPr lang="en-GB" sz="2400" b="1" dirty="0" err="1" smtClean="0"/>
              <a:t>macroinvertebrate</a:t>
            </a:r>
            <a:r>
              <a:rPr lang="en-GB" sz="2400" b="1" dirty="0" smtClean="0"/>
              <a:t> </a:t>
            </a:r>
            <a:r>
              <a:rPr lang="en-GB" sz="2400" dirty="0" smtClean="0"/>
              <a:t>and </a:t>
            </a:r>
            <a:r>
              <a:rPr lang="en-GB" sz="2400" dirty="0" err="1" smtClean="0"/>
              <a:t>demersal</a:t>
            </a:r>
            <a:r>
              <a:rPr lang="en-GB" sz="2400" dirty="0" smtClean="0"/>
              <a:t> fish species in </a:t>
            </a:r>
            <a:r>
              <a:rPr lang="en-GB" sz="2400" u="sng" dirty="0" smtClean="0">
                <a:hlinkClick r:id="rId3"/>
              </a:rPr>
              <a:t>Tyler et al. 2012</a:t>
            </a:r>
            <a:r>
              <a:rPr lang="en-US" sz="2400" dirty="0" smtClean="0"/>
              <a:t> from a variety of sources </a:t>
            </a:r>
            <a:r>
              <a:rPr lang="en-US" sz="2400" b="1" dirty="0" smtClean="0"/>
              <a:t>to submit to </a:t>
            </a:r>
            <a:r>
              <a:rPr lang="en-US" sz="2400" b="1" dirty="0" err="1" smtClean="0"/>
              <a:t>WoRMS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Data collated into single table limiting analyses to 123 with traits for &gt;10 traits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5955" y="4648835"/>
            <a:ext cx="7639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TRAIT VARIABLES: </a:t>
            </a:r>
            <a:r>
              <a:rPr lang="en-US" dirty="0" smtClean="0"/>
              <a:t>"</a:t>
            </a:r>
            <a:r>
              <a:rPr lang="en-US" dirty="0" err="1" smtClean="0"/>
              <a:t>Age_at_Maturity</a:t>
            </a:r>
            <a:r>
              <a:rPr lang="en-US" dirty="0" smtClean="0"/>
              <a:t>” ,"</a:t>
            </a:r>
            <a:r>
              <a:rPr lang="en-US" dirty="0" err="1" smtClean="0"/>
              <a:t>Body_Size</a:t>
            </a:r>
            <a:r>
              <a:rPr lang="en-US" dirty="0" smtClean="0"/>
              <a:t>" ,"</a:t>
            </a:r>
            <a:r>
              <a:rPr lang="en-US" dirty="0" err="1" smtClean="0"/>
              <a:t>Developmental_Mechanism</a:t>
            </a:r>
            <a:r>
              <a:rPr lang="en-US" dirty="0" smtClean="0"/>
              <a:t>" ,"Diet" ,                   "</a:t>
            </a:r>
            <a:r>
              <a:rPr lang="en-US" dirty="0" err="1" smtClean="0"/>
              <a:t>Fecundity”,"Feeding_Method</a:t>
            </a:r>
            <a:r>
              <a:rPr lang="en-US" dirty="0" smtClean="0"/>
              <a:t>”, "Habitat" ,  "</a:t>
            </a:r>
            <a:r>
              <a:rPr lang="en-US" dirty="0" err="1" smtClean="0"/>
              <a:t>Larval_Duration</a:t>
            </a:r>
            <a:r>
              <a:rPr lang="en-US" dirty="0" smtClean="0"/>
              <a:t>"  , "Migration"               "</a:t>
            </a:r>
            <a:r>
              <a:rPr lang="en-US" dirty="0" err="1" smtClean="0"/>
              <a:t>MovementMethod</a:t>
            </a:r>
            <a:r>
              <a:rPr lang="en-US" dirty="0" smtClean="0"/>
              <a:t>" , "</a:t>
            </a:r>
            <a:r>
              <a:rPr lang="en-US" dirty="0" err="1" smtClean="0"/>
              <a:t>Reproductive_Frequency</a:t>
            </a:r>
            <a:r>
              <a:rPr lang="en-US" dirty="0" smtClean="0"/>
              <a:t>" , "</a:t>
            </a:r>
            <a:r>
              <a:rPr lang="en-US" dirty="0" err="1" smtClean="0"/>
              <a:t>Reproductive_Period</a:t>
            </a:r>
            <a:r>
              <a:rPr lang="en-US" dirty="0" smtClean="0"/>
              <a:t>"     "</a:t>
            </a:r>
            <a:r>
              <a:rPr lang="en-US" dirty="0" err="1" smtClean="0"/>
              <a:t>Reproductive_Timing</a:t>
            </a:r>
            <a:r>
              <a:rPr lang="en-US" dirty="0" smtClean="0"/>
              <a:t>"  , "Sociability"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3 analyses carried out following similar protocol</a:t>
            </a:r>
          </a:p>
          <a:p>
            <a:pPr lvl="1"/>
            <a:r>
              <a:rPr lang="en-US" sz="1800" dirty="0" smtClean="0"/>
              <a:t>Produce functional diversity </a:t>
            </a:r>
            <a:r>
              <a:rPr lang="en-US" sz="1800" dirty="0" err="1" smtClean="0"/>
              <a:t>dendrogram</a:t>
            </a:r>
            <a:endParaRPr lang="en-US" sz="1800" dirty="0" smtClean="0"/>
          </a:p>
          <a:p>
            <a:pPr lvl="2"/>
            <a:r>
              <a:rPr lang="en-US" sz="1400" dirty="0" smtClean="0"/>
              <a:t>Used “</a:t>
            </a:r>
            <a:r>
              <a:rPr lang="en-US" sz="1400" dirty="0" err="1" smtClean="0"/>
              <a:t>gower</a:t>
            </a:r>
            <a:r>
              <a:rPr lang="en-US" sz="1400" dirty="0" smtClean="0"/>
              <a:t>” distance &amp; asymmetric binary variables</a:t>
            </a:r>
          </a:p>
          <a:p>
            <a:pPr lvl="1"/>
            <a:r>
              <a:rPr lang="en-US" sz="1800" dirty="0" smtClean="0"/>
              <a:t>Compile species identities at each branch</a:t>
            </a:r>
          </a:p>
          <a:p>
            <a:pPr lvl="1"/>
            <a:r>
              <a:rPr lang="en-US" sz="1800" dirty="0" smtClean="0"/>
              <a:t>Calculate Taxonomic diversity of each cluster</a:t>
            </a:r>
          </a:p>
          <a:p>
            <a:pPr lvl="1"/>
            <a:r>
              <a:rPr lang="en-US" sz="1800" dirty="0" smtClean="0"/>
              <a:t>Calculate correlation between cluster height &amp; cluster D+ </a:t>
            </a:r>
          </a:p>
          <a:p>
            <a:pPr lvl="2"/>
            <a:r>
              <a:rPr lang="en-US" sz="1400" dirty="0" smtClean="0"/>
              <a:t>(average taxonomic path length)</a:t>
            </a:r>
          </a:p>
          <a:p>
            <a:pPr lvl="1">
              <a:buNone/>
            </a:pPr>
            <a:endParaRPr lang="en-US" sz="1800" dirty="0" smtClean="0"/>
          </a:p>
          <a:p>
            <a:pPr marL="914400" lvl="1" indent="-457200">
              <a:buAutoNum type="arabicParenR"/>
            </a:pPr>
            <a:r>
              <a:rPr lang="en-US" sz="1800" dirty="0" smtClean="0"/>
              <a:t>Varied number of species and traits in analyses </a:t>
            </a:r>
            <a:r>
              <a:rPr lang="en-US" sz="1800" b="1" dirty="0" smtClean="0"/>
              <a:t>according to data availability</a:t>
            </a:r>
            <a:r>
              <a:rPr lang="en-US" sz="1800" dirty="0" smtClean="0"/>
              <a:t> (replicating realistic trade-offs in benthic biodiversity assessment?)</a:t>
            </a:r>
          </a:p>
          <a:p>
            <a:pPr marL="914400" lvl="1" indent="-457200">
              <a:buAutoNum type="arabicParenR"/>
            </a:pPr>
            <a:r>
              <a:rPr lang="en-US" sz="1800" dirty="0" smtClean="0"/>
              <a:t>Held number of species constant and varied number of traits. (</a:t>
            </a:r>
            <a:r>
              <a:rPr lang="en-US" sz="1800" dirty="0" err="1" smtClean="0"/>
              <a:t>spp</a:t>
            </a:r>
            <a:r>
              <a:rPr lang="en-US" sz="1800" dirty="0" smtClean="0"/>
              <a:t>=46)</a:t>
            </a:r>
          </a:p>
          <a:p>
            <a:pPr marL="914400" lvl="1" indent="-457200">
              <a:buAutoNum type="arabicParenR"/>
            </a:pPr>
            <a:r>
              <a:rPr lang="en-US" sz="1800" dirty="0" smtClean="0"/>
              <a:t>Held number of traits constant and varied number of species  (</a:t>
            </a:r>
            <a:r>
              <a:rPr lang="en-US" sz="1800" dirty="0" err="1" smtClean="0"/>
              <a:t>var</a:t>
            </a:r>
            <a:r>
              <a:rPr lang="en-US" sz="1800" dirty="0" smtClean="0"/>
              <a:t>=7)</a:t>
            </a:r>
          </a:p>
          <a:p>
            <a:pPr marL="1314450" lvl="2" indent="-457200">
              <a:buAutoNum type="arabicParenR"/>
            </a:pPr>
            <a:r>
              <a:rPr lang="en-US" sz="1400" dirty="0" smtClean="0"/>
              <a:t>(to be consistent with analysis 1, number of </a:t>
            </a:r>
            <a:r>
              <a:rPr lang="en-US" sz="1400" dirty="0" err="1" smtClean="0"/>
              <a:t>spp</a:t>
            </a:r>
            <a:r>
              <a:rPr lang="en-US" sz="1400" dirty="0" smtClean="0"/>
              <a:t> was varied according to trait data availability</a:t>
            </a:r>
          </a:p>
          <a:p>
            <a:pPr marL="1314450" lvl="2" indent="-457200">
              <a:buNone/>
            </a:pPr>
            <a:endParaRPr lang="en-US" sz="1400" dirty="0" smtClean="0"/>
          </a:p>
          <a:p>
            <a:pPr marL="914400" lvl="1" indent="-457200">
              <a:buAutoNum type="arabicParenR"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49" y="1973966"/>
            <a:ext cx="2818580" cy="1063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3647749" cy="4708525"/>
          </a:xfrm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en-US" sz="1600" b="1" dirty="0" smtClean="0"/>
              <a:t>SIMULTANEOUS VARIATION</a:t>
            </a:r>
          </a:p>
          <a:p>
            <a:pPr>
              <a:buNone/>
            </a:pPr>
            <a:endParaRPr lang="en-US" sz="1600" b="1" dirty="0" smtClean="0"/>
          </a:p>
          <a:p>
            <a:r>
              <a:rPr lang="en-US" sz="1600" dirty="0" smtClean="0"/>
              <a:t>Large proportion of clusters (70-80%) </a:t>
            </a:r>
            <a:r>
              <a:rPr lang="en-US" sz="1600" b="1" dirty="0" smtClean="0"/>
              <a:t>completely taxonomically distinct</a:t>
            </a:r>
            <a:endParaRPr lang="en-US" sz="1600" dirty="0" smtClean="0"/>
          </a:p>
          <a:p>
            <a:r>
              <a:rPr lang="en-US" sz="1600" dirty="0" smtClean="0"/>
              <a:t>Relationship appears generally positive but only significant in a couple of cases</a:t>
            </a:r>
          </a:p>
          <a:p>
            <a:r>
              <a:rPr lang="en-US" sz="1600" dirty="0" smtClean="0"/>
              <a:t>Relationship appears to flatten as species increase and no. traits decreases</a:t>
            </a:r>
          </a:p>
          <a:p>
            <a:r>
              <a:rPr lang="en-US" sz="1600" dirty="0" smtClean="0"/>
              <a:t>Changes to clustering appear stable apart from when only 2 variables where used.</a:t>
            </a:r>
          </a:p>
          <a:p>
            <a:r>
              <a:rPr lang="en-US" sz="1600" dirty="0" smtClean="0"/>
              <a:t>Most interesting: The progressively flattening wedge shape of data distribution</a:t>
            </a:r>
            <a:endParaRPr lang="en-US" sz="1600" dirty="0"/>
          </a:p>
        </p:txBody>
      </p:sp>
      <p:pic>
        <p:nvPicPr>
          <p:cNvPr id="4" name="Picture 3" descr="all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66" y="459"/>
            <a:ext cx="4871133" cy="66752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all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66" y="459"/>
            <a:ext cx="4871133" cy="667525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17638"/>
            <a:ext cx="364774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 VARIATION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Again, large proportion of clusters (70-80%)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completely taxonomically distinct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again appears to progressively flatten as variables </a:t>
            </a:r>
            <a:r>
              <a:rPr lang="en-US" sz="1600" dirty="0" smtClean="0"/>
              <a:t>decrease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Again, Changes to clustering appear relatively stable apart from when only 2 variables where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all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546" y="459"/>
            <a:ext cx="4871133" cy="66752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17638"/>
            <a:ext cx="364774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SPECIES VARIATION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Again, large proportion of clusters (70-80%)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completely taxonomically distinct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Apart form </a:t>
            </a:r>
            <a:r>
              <a:rPr lang="en-US" sz="1600" dirty="0" err="1" smtClean="0"/>
              <a:t>e</a:t>
            </a:r>
            <a:r>
              <a:rPr lang="en-US" sz="1600" dirty="0" smtClean="0"/>
              <a:t>) slopes remain unchanging and not generally significant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to clustering appear relatively stable throughout.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Few </a:t>
            </a:r>
            <a:r>
              <a:rPr lang="en-US" sz="1600" dirty="0" smtClean="0"/>
              <a:t>trait variables seem main driver of drastic clustering shift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Branch height </a:t>
            </a:r>
            <a:r>
              <a:rPr lang="en-US" sz="3600" dirty="0" err="1" smtClean="0"/>
              <a:t>vs</a:t>
            </a:r>
            <a:r>
              <a:rPr lang="en-US" sz="3600" dirty="0" smtClean="0"/>
              <a:t> D+ relationship</a:t>
            </a:r>
            <a:endParaRPr lang="en-US" sz="3600" dirty="0"/>
          </a:p>
        </p:txBody>
      </p:sp>
      <p:pic>
        <p:nvPicPr>
          <p:cNvPr id="4" name="Content Placeholder 3" descr="allanalysis plo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892" y="1631819"/>
            <a:ext cx="2353649" cy="4462725"/>
          </a:xfrm>
        </p:spPr>
      </p:pic>
      <p:sp>
        <p:nvSpPr>
          <p:cNvPr id="5" name="TextBox 4"/>
          <p:cNvSpPr txBox="1"/>
          <p:nvPr/>
        </p:nvSpPr>
        <p:spPr>
          <a:xfrm>
            <a:off x="477740" y="1887443"/>
            <a:ext cx="364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variation appears the main driver in the relationship</a:t>
            </a:r>
          </a:p>
          <a:p>
            <a:endParaRPr lang="en-US" dirty="0" smtClean="0"/>
          </a:p>
        </p:txBody>
      </p:sp>
      <p:pic>
        <p:nvPicPr>
          <p:cNvPr id="6" name="Picture 5" descr="varanalysis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292" y="3911701"/>
            <a:ext cx="2287796" cy="2181196"/>
          </a:xfrm>
          <a:prstGeom prst="rect">
            <a:avLst/>
          </a:prstGeom>
        </p:spPr>
      </p:pic>
      <p:pic>
        <p:nvPicPr>
          <p:cNvPr id="7" name="Picture 6" descr="sppanalysis plo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915" y="1728683"/>
            <a:ext cx="1969731" cy="1986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10063" y="1518111"/>
            <a:ext cx="96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) BOTH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11825" y="1518111"/>
            <a:ext cx="117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) SPECIES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82785" y="3760945"/>
            <a:ext cx="146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2) VARIABLES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97" y="3010001"/>
            <a:ext cx="2184400" cy="901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97" y="5041160"/>
            <a:ext cx="1333500" cy="812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297" y="4130277"/>
            <a:ext cx="1244600" cy="85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1170</Words>
  <Application>Microsoft Macintosh PowerPoint</Application>
  <PresentationFormat>On-screen Show (4:3)</PresentationFormat>
  <Paragraphs>297</Paragraphs>
  <Slides>16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Taxonomic diversity of benthic functional dendrograms</vt:lpstr>
      <vt:lpstr>Functional Vs Taxonomic diversity</vt:lpstr>
      <vt:lpstr>Objective</vt:lpstr>
      <vt:lpstr>Data</vt:lpstr>
      <vt:lpstr>Analyses</vt:lpstr>
      <vt:lpstr>Results</vt:lpstr>
      <vt:lpstr>Results</vt:lpstr>
      <vt:lpstr>Results</vt:lpstr>
      <vt:lpstr>Branch height vs D+ relationship</vt:lpstr>
      <vt:lpstr>Slide 10</vt:lpstr>
      <vt:lpstr>RESERVATIONS</vt:lpstr>
      <vt:lpstr>Trait modalities</vt:lpstr>
      <vt:lpstr>CAVEATS</vt:lpstr>
      <vt:lpstr>Slide 14</vt:lpstr>
      <vt:lpstr>Questions?</vt:lpstr>
      <vt:lpstr>I mean…HELP!!</vt:lpstr>
    </vt:vector>
  </TitlesOfParts>
  <Company>University of Sheffield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Taxonomic diversity of benthic functional dendrograms</dc:title>
  <dc:creator>Anna Krystalli</dc:creator>
  <cp:lastModifiedBy>Anna Krystalli</cp:lastModifiedBy>
  <cp:revision>5</cp:revision>
  <cp:lastPrinted>2013-10-16T08:59:29Z</cp:lastPrinted>
  <dcterms:created xsi:type="dcterms:W3CDTF">2013-10-16T08:33:13Z</dcterms:created>
  <dcterms:modified xsi:type="dcterms:W3CDTF">2013-10-17T07:44:19Z</dcterms:modified>
</cp:coreProperties>
</file>