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3" r:id="rId3"/>
    <p:sldId id="317" r:id="rId4"/>
    <p:sldId id="316" r:id="rId5"/>
    <p:sldId id="315" r:id="rId6"/>
    <p:sldId id="312" r:id="rId7"/>
    <p:sldId id="294" r:id="rId8"/>
    <p:sldId id="297" r:id="rId9"/>
    <p:sldId id="288" r:id="rId10"/>
    <p:sldId id="289" r:id="rId11"/>
    <p:sldId id="290" r:id="rId12"/>
    <p:sldId id="291" r:id="rId13"/>
    <p:sldId id="292" r:id="rId14"/>
    <p:sldId id="295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F67FC-9F59-4E71-9969-D816A1CBE53D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93DA4-1B97-4794-A2AA-A94185EBD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20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9519A-F1CA-4646-8FA5-46C0AC9888C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02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1C381-81D6-574B-6D7C-C2F92B48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C8A519-0E8D-071F-2011-AB7A1A8C9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6CFB06-58F2-A9C0-CD02-A21DA378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6361-BC90-4007-8D4F-208DC3AAC2D5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A84DB0-D231-9BA3-A451-360DC9B2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A998F8-4C09-36D0-AC5B-FBD8C5C1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59DD-53C6-414D-B72A-A0972A9F5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16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E8DBB-4B99-E75D-2D94-02DC2F6C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C38382-6E4C-B30C-13D2-E382BAAFF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EBF7B3-EC83-6419-8ADD-64F4113B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6361-BC90-4007-8D4F-208DC3AAC2D5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C79802-4B16-ED0B-14A7-BE08806F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4A70CD-3B54-5DE1-BF2E-7E292F6D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59DD-53C6-414D-B72A-A0972A9F5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4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C9EB380-4A90-471B-07F6-5115D65B6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783EF5E-4DB3-B2E1-F72D-F5C0CB229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793B2D-87F6-C334-6E27-3FF2A23F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6361-BC90-4007-8D4F-208DC3AAC2D5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1B85A0-7A4D-9715-4CD5-BEF4CD81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766A91-1494-D892-0E83-C8D38E6F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59DD-53C6-414D-B72A-A0972A9F5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12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CD4CC3-FBAE-0890-29FE-8F4697C7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AFFCC0-F080-684E-4860-E51BB31B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C4D333-D96A-F146-2C3A-DA28749F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6361-BC90-4007-8D4F-208DC3AAC2D5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127B6D-C253-6064-6D29-92B5E1B6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F984CB-F027-16E9-4868-09BFE43D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59DD-53C6-414D-B72A-A0972A9F5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44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3D6B6F-6BAB-CB3E-B69C-1CFC1F2E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C8D792-890D-49A2-F721-D587E1E1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27ABF6-9995-FF51-E0C8-75750F84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6361-BC90-4007-8D4F-208DC3AAC2D5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DD5D82-EBEF-B6C9-52F1-2F32B07E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F74653-A9C3-8EDA-464A-978C3452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59DD-53C6-414D-B72A-A0972A9F5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853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3BB71C-CB0D-3119-2765-E773D3C4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4E99A4-A486-6058-A379-B8B29E17E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7E4EC0-D29E-A3A0-21BA-B8EB7A4A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EE5D16-E9AC-9DD6-5763-5267357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6361-BC90-4007-8D4F-208DC3AAC2D5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8BF7B7-BF77-E471-53AB-CCBF15A0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D129A6-759F-8D76-AF5E-C04ADBDC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59DD-53C6-414D-B72A-A0972A9F5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35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F041E-AD8D-367C-49ED-87A58F49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A2FD15-C6CD-DE90-9CD1-B10376D0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9E3B4C-65F9-90F0-6778-ADB3BBE0F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8BC2E12-CD2C-1C99-6F77-531FF959B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016CC11-A2AE-400E-5B8F-F9FB396DB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FA14462-EA73-9ED9-EBBF-CE67CE68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6361-BC90-4007-8D4F-208DC3AAC2D5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28DFCF-24F4-D078-638B-6D34838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EE2C65-20F3-3E82-FDB4-EB267101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59DD-53C6-414D-B72A-A0972A9F5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35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F04F8A-1E54-FE89-DF3C-584753CA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33A2DC-9843-F248-AAA0-6795E770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6361-BC90-4007-8D4F-208DC3AAC2D5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8DB345-CCDE-57E0-593C-DC979DDD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4A601F-33AA-3196-C01B-1F3D2C45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59DD-53C6-414D-B72A-A0972A9F5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614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1E2FAA-6225-34F2-0472-5952C008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6361-BC90-4007-8D4F-208DC3AAC2D5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7B29E4-8830-F9B6-79E2-59FCD109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54A549-CC79-3149-7CA1-D86AD063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59DD-53C6-414D-B72A-A0972A9F5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89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C127D-7096-ADAA-3408-630E05A6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660E81-7723-A9D1-46D1-83710D7B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EA27CB-0859-CDFB-32A3-66E3BDD7D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9A8639-87C1-BD6A-1ED2-7614EB06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6361-BC90-4007-8D4F-208DC3AAC2D5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4E3F55-9BA5-68FC-B0D0-D20E4A5C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3AB487-CF48-B5BC-11FE-D13C7C25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59DD-53C6-414D-B72A-A0972A9F5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30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394F18-9160-BD9E-5166-8CE531BC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0295039-39E0-415C-3C44-423B83BFE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85745D3-1242-E7FE-85C0-2CCA8BB6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BEC673-8700-33F8-E76F-7EF3D3B2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6361-BC90-4007-8D4F-208DC3AAC2D5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139C0A-4B0F-FC87-16D1-87DE195C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23A228-C383-E0AA-50CA-ADEA07C1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59DD-53C6-414D-B72A-A0972A9F5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74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333B6D-4773-D516-DC74-1B6EE77F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3D78C3-9F18-4DE6-670B-91A41A7C0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8F0091-52EC-8086-D110-C4EEB42C4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6361-BC90-4007-8D4F-208DC3AAC2D5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220FBE-FB29-4D7A-294C-2AF7C83A0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735E86-0231-BF14-C048-16E013AFF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59DD-53C6-414D-B72A-A0972A9F5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28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AD38C6-8A88-6F7A-C947-52A3382C5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BA1FA7-E5E3-332C-C17C-D8396CBF9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088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50911A38-B515-52E3-78D2-B1287F1C35C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6761480" cy="523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980">
                  <a:extLst>
                    <a:ext uri="{9D8B030D-6E8A-4147-A177-3AD203B41FA5}">
                      <a16:colId xmlns:a16="http://schemas.microsoft.com/office/drawing/2014/main" val="387353732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822691841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196724963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533371436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514674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AnnoA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GruppoCOD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GruppoNOME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Isc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3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Educazione e Formazione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9249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3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Educazione e Formazione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106583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3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Arte 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18712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78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Arte 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41865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3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Letterario-Umanistico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33835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Letterario-Umanistico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55068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4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Linguistico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19564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5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Linguistico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89995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Politico-Sociale e Comunicazione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60140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1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Politico-Sociale e Comunicazione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88753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Psicologico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16726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6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Psicologico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59179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80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C76728F1-F3AD-DE83-026B-EC1DC24CEB1B}"/>
              </a:ext>
            </a:extLst>
          </p:cNvPr>
          <p:cNvGraphicFramePr>
            <a:graphicFrameLocks noGrp="1"/>
          </p:cNvGraphicFramePr>
          <p:nvPr/>
        </p:nvGraphicFramePr>
        <p:xfrm>
          <a:off x="2000154" y="702905"/>
          <a:ext cx="6534246" cy="523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873537325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2822691841"/>
                    </a:ext>
                  </a:extLst>
                </a:gridCol>
                <a:gridCol w="2339340">
                  <a:extLst>
                    <a:ext uri="{9D8B030D-6E8A-4147-A177-3AD203B41FA5}">
                      <a16:colId xmlns:a16="http://schemas.microsoft.com/office/drawing/2014/main" val="196724963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533371436"/>
                    </a:ext>
                  </a:extLst>
                </a:gridCol>
                <a:gridCol w="831946">
                  <a:extLst>
                    <a:ext uri="{9D8B030D-6E8A-4147-A177-3AD203B41FA5}">
                      <a16:colId xmlns:a16="http://schemas.microsoft.com/office/drawing/2014/main" val="514674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Anno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Gruppo COD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Gruppo NOME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SESSO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Iscritti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Educazione e Formazione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9249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Educazione e Formazione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106583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3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Arte e Design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18712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8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Arte e Design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41865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3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Letterario-Umanistico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33835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Letterario-Umanistico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55068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4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Linguistico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19564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5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Linguistico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89995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Politico-Sociale e Comunicazione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60140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61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Politico-Sociale e Comunicazione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88753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2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Psicologico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16726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6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Psicologico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59179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180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57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327291B8-D249-AD07-190A-FB779AEE4B51}"/>
              </a:ext>
            </a:extLst>
          </p:cNvPr>
          <p:cNvGraphicFramePr>
            <a:graphicFrameLocks noGrp="1"/>
          </p:cNvGraphicFramePr>
          <p:nvPr/>
        </p:nvGraphicFramePr>
        <p:xfrm>
          <a:off x="2609754" y="779105"/>
          <a:ext cx="5857971" cy="523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873537325"/>
                    </a:ext>
                  </a:extLst>
                </a:gridCol>
                <a:gridCol w="2339340">
                  <a:extLst>
                    <a:ext uri="{9D8B030D-6E8A-4147-A177-3AD203B41FA5}">
                      <a16:colId xmlns:a16="http://schemas.microsoft.com/office/drawing/2014/main" val="196724963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533371436"/>
                    </a:ext>
                  </a:extLst>
                </a:gridCol>
                <a:gridCol w="1550131">
                  <a:extLst>
                    <a:ext uri="{9D8B030D-6E8A-4147-A177-3AD203B41FA5}">
                      <a16:colId xmlns:a16="http://schemas.microsoft.com/office/drawing/2014/main" val="514674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Anno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Gruppo NOME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SESSO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Immatricolati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Educazione e Formazione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1030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Educazione e Formazione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15074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3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Arte e Design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3810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8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Arte e Design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8622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3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Letterario-Umanistico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5641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Letterario-Umanistico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9306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4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Linguistico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3934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5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Linguistico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17531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Politico-Sociale e Comunicazione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10726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61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Politico-Sociale e Comunicazione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17673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2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Psicologico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2218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6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Psicologico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8806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180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37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540178AD-73CB-5C79-0A39-A1CB996B2B6C}"/>
              </a:ext>
            </a:extLst>
          </p:cNvPr>
          <p:cNvGraphicFramePr>
            <a:graphicFrameLocks noGrp="1"/>
          </p:cNvGraphicFramePr>
          <p:nvPr/>
        </p:nvGraphicFramePr>
        <p:xfrm>
          <a:off x="1913983" y="1018540"/>
          <a:ext cx="83640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17">
                  <a:extLst>
                    <a:ext uri="{9D8B030D-6E8A-4147-A177-3AD203B41FA5}">
                      <a16:colId xmlns:a16="http://schemas.microsoft.com/office/drawing/2014/main" val="387353732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613511998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196724963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533371436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3837508583"/>
                    </a:ext>
                  </a:extLst>
                </a:gridCol>
                <a:gridCol w="1495592">
                  <a:extLst>
                    <a:ext uri="{9D8B030D-6E8A-4147-A177-3AD203B41FA5}">
                      <a16:colId xmlns:a16="http://schemas.microsoft.com/office/drawing/2014/main" val="514674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Anno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Ateneo COD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Ateneo NOME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Residenza R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Residenza P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Immatricolati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6301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Napoli Federico II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10403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6301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Napoli Federico II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CASERTA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1601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3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6301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Napoli Federico II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SALERNO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954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8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6301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Napoli Federico II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AVELLINO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358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3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6301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Napoli Federico II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BENEVENTO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257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6301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Napoli Federico II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LAZIO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LATINA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135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4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6301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Napoli Federico II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BASILICATA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POTENZA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131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5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6301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Napoli Federico II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CALABRIA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COSENZA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64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6301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Napoli Federico II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PUGLIA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FOGGIA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36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61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6301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Napoli Federico II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MOLISE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ISERNIA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34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2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6301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Napoli Federico II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PUGLIA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TARANTO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22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6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2020/2021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6301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Napoli Federico II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LAZIO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ROMA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19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180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39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E3A27652-86A4-46EC-2401-DF7D86F76B43}"/>
              </a:ext>
            </a:extLst>
          </p:cNvPr>
          <p:cNvGraphicFramePr>
            <a:graphicFrameLocks noGrp="1"/>
          </p:cNvGraphicFramePr>
          <p:nvPr/>
        </p:nvGraphicFramePr>
        <p:xfrm>
          <a:off x="-6131" y="-464820"/>
          <a:ext cx="8178801" cy="778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643">
                  <a:extLst>
                    <a:ext uri="{9D8B030D-6E8A-4147-A177-3AD203B41FA5}">
                      <a16:colId xmlns:a16="http://schemas.microsoft.com/office/drawing/2014/main" val="3873537325"/>
                    </a:ext>
                  </a:extLst>
                </a:gridCol>
                <a:gridCol w="1147384">
                  <a:extLst>
                    <a:ext uri="{9D8B030D-6E8A-4147-A177-3AD203B41FA5}">
                      <a16:colId xmlns:a16="http://schemas.microsoft.com/office/drawing/2014/main" val="1613511998"/>
                    </a:ext>
                  </a:extLst>
                </a:gridCol>
                <a:gridCol w="1373198">
                  <a:extLst>
                    <a:ext uri="{9D8B030D-6E8A-4147-A177-3AD203B41FA5}">
                      <a16:colId xmlns:a16="http://schemas.microsoft.com/office/drawing/2014/main" val="19672496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33371436"/>
                    </a:ext>
                  </a:extLst>
                </a:gridCol>
                <a:gridCol w="1387476">
                  <a:extLst>
                    <a:ext uri="{9D8B030D-6E8A-4147-A177-3AD203B41FA5}">
                      <a16:colId xmlns:a16="http://schemas.microsoft.com/office/drawing/2014/main" val="3837508583"/>
                    </a:ext>
                  </a:extLst>
                </a:gridCol>
                <a:gridCol w="946149">
                  <a:extLst>
                    <a:ext uri="{9D8B030D-6E8A-4147-A177-3AD203B41FA5}">
                      <a16:colId xmlns:a16="http://schemas.microsoft.com/office/drawing/2014/main" val="514674360"/>
                    </a:ext>
                  </a:extLst>
                </a:gridCol>
                <a:gridCol w="1377951">
                  <a:extLst>
                    <a:ext uri="{9D8B030D-6E8A-4147-A177-3AD203B41FA5}">
                      <a16:colId xmlns:a16="http://schemas.microsoft.com/office/drawing/2014/main" val="96416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ITTER107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Territorio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Classe di età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Sesso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Cittadinanza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2010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5.807.464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5.822.827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3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2012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5.827.593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8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5.820.430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3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2014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5.812.768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2015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5.804.370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4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2016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5.790.783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5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totale</a:t>
                      </a:r>
                      <a:endParaRPr lang="it-IT" sz="1600" dirty="0"/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2017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5.776.654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2018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5.762.889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61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2019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5.740.291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2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2010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3.076.550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6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3.081.165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18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2012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3.081.729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26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3.079.037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40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totale</a:t>
                      </a:r>
                      <a:endParaRPr lang="it-IT" sz="1600" dirty="0"/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2014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3.078.259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74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2015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3.075.600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2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2016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3.071.681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0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2017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3.065.231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4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2018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3.060.023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59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2019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3.048.194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758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1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9F0820B-F564-92E7-9FBB-A1A286A0F399}"/>
              </a:ext>
            </a:extLst>
          </p:cNvPr>
          <p:cNvGraphicFramePr>
            <a:graphicFrameLocks noGrp="1"/>
          </p:cNvGraphicFramePr>
          <p:nvPr/>
        </p:nvGraphicFramePr>
        <p:xfrm>
          <a:off x="1514628" y="1776108"/>
          <a:ext cx="9162744" cy="24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43">
                  <a:extLst>
                    <a:ext uri="{9D8B030D-6E8A-4147-A177-3AD203B41FA5}">
                      <a16:colId xmlns:a16="http://schemas.microsoft.com/office/drawing/2014/main" val="4104354540"/>
                    </a:ext>
                  </a:extLst>
                </a:gridCol>
                <a:gridCol w="1145343">
                  <a:extLst>
                    <a:ext uri="{9D8B030D-6E8A-4147-A177-3AD203B41FA5}">
                      <a16:colId xmlns:a16="http://schemas.microsoft.com/office/drawing/2014/main" val="2014178382"/>
                    </a:ext>
                  </a:extLst>
                </a:gridCol>
                <a:gridCol w="1145343">
                  <a:extLst>
                    <a:ext uri="{9D8B030D-6E8A-4147-A177-3AD203B41FA5}">
                      <a16:colId xmlns:a16="http://schemas.microsoft.com/office/drawing/2014/main" val="207950170"/>
                    </a:ext>
                  </a:extLst>
                </a:gridCol>
                <a:gridCol w="1145343">
                  <a:extLst>
                    <a:ext uri="{9D8B030D-6E8A-4147-A177-3AD203B41FA5}">
                      <a16:colId xmlns:a16="http://schemas.microsoft.com/office/drawing/2014/main" val="2758753666"/>
                    </a:ext>
                  </a:extLst>
                </a:gridCol>
                <a:gridCol w="1145343">
                  <a:extLst>
                    <a:ext uri="{9D8B030D-6E8A-4147-A177-3AD203B41FA5}">
                      <a16:colId xmlns:a16="http://schemas.microsoft.com/office/drawing/2014/main" val="2992206291"/>
                    </a:ext>
                  </a:extLst>
                </a:gridCol>
                <a:gridCol w="1145343">
                  <a:extLst>
                    <a:ext uri="{9D8B030D-6E8A-4147-A177-3AD203B41FA5}">
                      <a16:colId xmlns:a16="http://schemas.microsoft.com/office/drawing/2014/main" val="660547940"/>
                    </a:ext>
                  </a:extLst>
                </a:gridCol>
                <a:gridCol w="1145343">
                  <a:extLst>
                    <a:ext uri="{9D8B030D-6E8A-4147-A177-3AD203B41FA5}">
                      <a16:colId xmlns:a16="http://schemas.microsoft.com/office/drawing/2014/main" val="3116124191"/>
                    </a:ext>
                  </a:extLst>
                </a:gridCol>
                <a:gridCol w="1145343">
                  <a:extLst>
                    <a:ext uri="{9D8B030D-6E8A-4147-A177-3AD203B41FA5}">
                      <a16:colId xmlns:a16="http://schemas.microsoft.com/office/drawing/2014/main" val="3226576070"/>
                    </a:ext>
                  </a:extLst>
                </a:gridCol>
              </a:tblGrid>
              <a:tr h="45774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Anno Accademico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 Ateneo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 Popolazione P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Atenei P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Popolazione R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Atenei R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Fuorisede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Immatricolati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236319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2021/2022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2.956.174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5.605.654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3.815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58243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2022/2023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2.945.231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5.587.308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3.860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774849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2023/2024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2.934.288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5.568.962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3.905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5351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2024/2025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2.923.345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5.550.616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3.950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92099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2025/2026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2.912.402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5.532.270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3.995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593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16986D0-272C-E2CC-6F7B-797552785B08}"/>
                  </a:ext>
                </a:extLst>
              </p:cNvPr>
              <p:cNvSpPr txBox="1"/>
              <p:nvPr/>
            </p:nvSpPr>
            <p:spPr>
              <a:xfrm>
                <a:off x="4023064" y="4776189"/>
                <a:ext cx="4145872" cy="1130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36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it-IT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36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sz="3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3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36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3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3600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16986D0-272C-E2CC-6F7B-79755278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064" y="4776189"/>
                <a:ext cx="4145872" cy="1130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49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476A0E-8661-7B93-8891-F49E289F0A23}"/>
              </a:ext>
            </a:extLst>
          </p:cNvPr>
          <p:cNvSpPr txBox="1"/>
          <p:nvPr/>
        </p:nvSpPr>
        <p:spPr>
          <a:xfrm>
            <a:off x="6751827" y="510582"/>
            <a:ext cx="51163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i="1" u="sng" dirty="0" err="1">
                <a:solidFill>
                  <a:srgbClr val="0C7C63"/>
                </a:solidFill>
                <a:latin typeface="Bahnschrift SemiBold Condensed" panose="020B0502040204020203" pitchFamily="34" charset="0"/>
              </a:rPr>
              <a:t>Validation</a:t>
            </a:r>
            <a:r>
              <a:rPr lang="it-IT" sz="3600" b="1" i="1" u="sng" dirty="0">
                <a:solidFill>
                  <a:srgbClr val="0C7C63"/>
                </a:solidFill>
                <a:latin typeface="Bahnschrift SemiBold Condensed" panose="020B0502040204020203" pitchFamily="34" charset="0"/>
              </a:rPr>
              <a:t> :</a:t>
            </a:r>
            <a:endParaRPr lang="it-IT" sz="1100" dirty="0"/>
          </a:p>
          <a:p>
            <a:r>
              <a:rPr lang="it-IT" sz="2000" b="1" i="1" dirty="0">
                <a:solidFill>
                  <a:srgbClr val="062F8A"/>
                </a:solidFill>
                <a:latin typeface="Bahnschrift SemiBold Condensed" panose="020B0502040204020203" pitchFamily="34" charset="0"/>
              </a:rPr>
              <a:t>    </a:t>
            </a:r>
            <a:r>
              <a:rPr lang="it-IT" sz="2000" b="1" i="1" dirty="0">
                <a:solidFill>
                  <a:srgbClr val="0C7C63"/>
                </a:solidFill>
                <a:latin typeface="Bahnschrift SemiBold Condensed" panose="020B0502040204020203" pitchFamily="34" charset="0"/>
              </a:rPr>
              <a:t>-</a:t>
            </a:r>
            <a:r>
              <a:rPr lang="it-IT" sz="2000" b="1" i="1" dirty="0">
                <a:solidFill>
                  <a:srgbClr val="F60E00"/>
                </a:solidFill>
                <a:latin typeface="Bahnschrift SemiBold Condensed" panose="020B0502040204020203" pitchFamily="34" charset="0"/>
              </a:rPr>
              <a:t>  </a:t>
            </a:r>
            <a:r>
              <a:rPr lang="it-IT" sz="2000" i="1" dirty="0" err="1">
                <a:solidFill>
                  <a:srgbClr val="4AADA8"/>
                </a:solidFill>
                <a:latin typeface="Bahnschrift SemiBold Condensed" panose="020B0502040204020203" pitchFamily="34" charset="0"/>
              </a:rPr>
              <a:t>Mean</a:t>
            </a:r>
            <a:r>
              <a:rPr lang="it-IT" sz="2000" i="1" dirty="0">
                <a:solidFill>
                  <a:srgbClr val="4AADA8"/>
                </a:solidFill>
                <a:latin typeface="Bahnschrift SemiBold Condensed" panose="020B0502040204020203" pitchFamily="34" charset="0"/>
              </a:rPr>
              <a:t> Absolute </a:t>
            </a:r>
            <a:r>
              <a:rPr lang="it-IT" sz="2000" i="1" dirty="0" err="1">
                <a:solidFill>
                  <a:srgbClr val="4AADA8"/>
                </a:solidFill>
                <a:latin typeface="Bahnschrift SemiBold Condensed" panose="020B0502040204020203" pitchFamily="34" charset="0"/>
              </a:rPr>
              <a:t>Error</a:t>
            </a:r>
            <a:r>
              <a:rPr lang="it-IT" sz="2000" i="1" dirty="0">
                <a:solidFill>
                  <a:srgbClr val="4AADA8"/>
                </a:solidFill>
                <a:latin typeface="Bahnschrift SemiBold Condensed" panose="020B0502040204020203" pitchFamily="34" charset="0"/>
              </a:rPr>
              <a:t> ( MAE )   =   131,534</a:t>
            </a:r>
            <a:endParaRPr lang="it-IT" sz="1200" b="1" i="1" dirty="0">
              <a:solidFill>
                <a:srgbClr val="4AADA8"/>
              </a:solidFill>
              <a:latin typeface="Bahnschrift SemiBold Condensed" panose="020B0502040204020203" pitchFamily="34" charset="0"/>
            </a:endParaRPr>
          </a:p>
          <a:p>
            <a:r>
              <a:rPr lang="it-IT" sz="2000" b="1" i="1" dirty="0">
                <a:solidFill>
                  <a:srgbClr val="062F8A"/>
                </a:solidFill>
                <a:latin typeface="Bahnschrift SemiBold Condensed" panose="020B0502040204020203" pitchFamily="34" charset="0"/>
              </a:rPr>
              <a:t>    </a:t>
            </a:r>
            <a:r>
              <a:rPr lang="it-IT" sz="2000" b="1" i="1" dirty="0">
                <a:solidFill>
                  <a:srgbClr val="0C7C63"/>
                </a:solidFill>
                <a:latin typeface="Bahnschrift SemiBold Condensed" panose="020B0502040204020203" pitchFamily="34" charset="0"/>
              </a:rPr>
              <a:t>-</a:t>
            </a:r>
            <a:r>
              <a:rPr lang="it-IT" sz="2000" b="1" i="1" dirty="0">
                <a:solidFill>
                  <a:srgbClr val="F60E00"/>
                </a:solidFill>
                <a:latin typeface="Bahnschrift SemiBold Condensed" panose="020B0502040204020203" pitchFamily="34" charset="0"/>
              </a:rPr>
              <a:t>  </a:t>
            </a:r>
            <a:r>
              <a:rPr lang="it-IT" sz="2000" b="1" i="1" dirty="0" err="1">
                <a:solidFill>
                  <a:srgbClr val="4AADA8"/>
                </a:solidFill>
                <a:latin typeface="Bahnschrift SemiBold Condensed" panose="020B0502040204020203" pitchFamily="34" charset="0"/>
              </a:rPr>
              <a:t>Coefficient</a:t>
            </a:r>
            <a:r>
              <a:rPr lang="it-IT" sz="2000" b="1" i="1" dirty="0">
                <a:solidFill>
                  <a:srgbClr val="4AADA8"/>
                </a:solidFill>
                <a:latin typeface="Bahnschrift SemiBold Condensed" panose="020B0502040204020203" pitchFamily="34" charset="0"/>
              </a:rPr>
              <a:t> of </a:t>
            </a:r>
            <a:r>
              <a:rPr lang="it-IT" sz="2000" b="1" i="1" dirty="0" err="1">
                <a:solidFill>
                  <a:srgbClr val="4AADA8"/>
                </a:solidFill>
                <a:latin typeface="Bahnschrift SemiBold Condensed" panose="020B0502040204020203" pitchFamily="34" charset="0"/>
              </a:rPr>
              <a:t>Determination</a:t>
            </a:r>
            <a:r>
              <a:rPr lang="it-IT" sz="2000" b="1" i="1" dirty="0">
                <a:solidFill>
                  <a:srgbClr val="4AADA8"/>
                </a:solidFill>
                <a:latin typeface="Bahnschrift SemiBold Condensed" panose="020B0502040204020203" pitchFamily="34" charset="0"/>
              </a:rPr>
              <a:t> ( </a:t>
            </a:r>
            <a:r>
              <a:rPr lang="it-IT" sz="2000" b="1" i="1" dirty="0">
                <a:solidFill>
                  <a:srgbClr val="4AADA8"/>
                </a:solidFill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it-IT" sz="2000" b="1" i="1" baseline="30000" dirty="0">
                <a:solidFill>
                  <a:srgbClr val="4AADA8"/>
                </a:solidFill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sz="2000" b="1" i="1" dirty="0">
                <a:solidFill>
                  <a:srgbClr val="4AADA8"/>
                </a:solidFill>
                <a:latin typeface="Bahnschrift SemiBold Condensed" panose="020B0502040204020203" pitchFamily="34" charset="0"/>
              </a:rPr>
              <a:t>)   =   0,996</a:t>
            </a:r>
          </a:p>
        </p:txBody>
      </p:sp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B9D2837F-DC86-62A6-F1EB-78B5E6709FF5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305174"/>
          <a:ext cx="5334000" cy="24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236">
                  <a:extLst>
                    <a:ext uri="{9D8B030D-6E8A-4147-A177-3AD203B41FA5}">
                      <a16:colId xmlns:a16="http://schemas.microsoft.com/office/drawing/2014/main" val="4104354540"/>
                    </a:ext>
                  </a:extLst>
                </a:gridCol>
                <a:gridCol w="1895148">
                  <a:extLst>
                    <a:ext uri="{9D8B030D-6E8A-4147-A177-3AD203B41FA5}">
                      <a16:colId xmlns:a16="http://schemas.microsoft.com/office/drawing/2014/main" val="2014178382"/>
                    </a:ext>
                  </a:extLst>
                </a:gridCol>
                <a:gridCol w="1950616">
                  <a:extLst>
                    <a:ext uri="{9D8B030D-6E8A-4147-A177-3AD203B41FA5}">
                      <a16:colId xmlns:a16="http://schemas.microsoft.com/office/drawing/2014/main" val="207950170"/>
                    </a:ext>
                  </a:extLst>
                </a:gridCol>
              </a:tblGrid>
              <a:tr h="700130">
                <a:tc>
                  <a:txBody>
                    <a:bodyPr/>
                    <a:lstStyle/>
                    <a:p>
                      <a:pPr algn="ctr" fontAlgn="ctr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400" u="none" strike="noStrike" dirty="0">
                          <a:effectLst/>
                        </a:rPr>
                        <a:t> MAE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400" b="1" i="1" dirty="0">
                          <a:solidFill>
                            <a:schemeClr val="bg1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it-IT" sz="2400" b="1" i="1" baseline="30000" dirty="0">
                          <a:solidFill>
                            <a:schemeClr val="bg1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t-IT" sz="2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236319"/>
                  </a:ext>
                </a:extLst>
              </a:tr>
              <a:tr h="59847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Validation</a:t>
                      </a:r>
                      <a:endParaRPr lang="it-IT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400" i="1" dirty="0">
                          <a:solidFill>
                            <a:srgbClr val="4AADA8"/>
                          </a:solidFill>
                          <a:latin typeface="Bahnschrift SemiBold Condensed" panose="020B0502040204020203" pitchFamily="34" charset="0"/>
                        </a:rPr>
                        <a:t>131,534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400" b="1" i="1" dirty="0">
                          <a:solidFill>
                            <a:srgbClr val="4AADA8"/>
                          </a:solidFill>
                          <a:latin typeface="Bahnschrift SemiBold Condensed" panose="020B0502040204020203" pitchFamily="34" charset="0"/>
                        </a:rPr>
                        <a:t>0,996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58243"/>
                  </a:ext>
                </a:extLst>
              </a:tr>
              <a:tr h="59847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400" i="1" dirty="0">
                          <a:solidFill>
                            <a:srgbClr val="E7E8AA"/>
                          </a:solidFill>
                          <a:latin typeface="Bahnschrift SemiBold Condensed" panose="020B0502040204020203" pitchFamily="34" charset="0"/>
                        </a:rPr>
                        <a:t>180.782</a:t>
                      </a:r>
                      <a:endParaRPr lang="it-IT" sz="2400" b="0" i="0" u="none" strike="noStrike" dirty="0">
                        <a:solidFill>
                          <a:srgbClr val="E7E8A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400" b="1" i="1" dirty="0">
                          <a:solidFill>
                            <a:srgbClr val="E7E8AA"/>
                          </a:solidFill>
                          <a:latin typeface="Bahnschrift SemiBold Condensed" panose="020B0502040204020203" pitchFamily="34" charset="0"/>
                        </a:rPr>
                        <a:t>0.991</a:t>
                      </a:r>
                      <a:endParaRPr lang="it-IT" sz="2400" b="0" i="0" u="none" strike="noStrike" dirty="0">
                        <a:solidFill>
                          <a:srgbClr val="E7E8A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774849"/>
                  </a:ext>
                </a:extLst>
              </a:tr>
              <a:tr h="59847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Re-Train</a:t>
                      </a:r>
                    </a:p>
                  </a:txBody>
                  <a:tcPr marL="9525" marR="9525" marT="9525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400" i="1" dirty="0">
                          <a:solidFill>
                            <a:srgbClr val="4AADA8"/>
                          </a:solidFill>
                          <a:latin typeface="Bahnschrift SemiBold Condensed" panose="020B0502040204020203" pitchFamily="34" charset="0"/>
                        </a:rPr>
                        <a:t>156.199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400" b="1" i="1" dirty="0">
                          <a:solidFill>
                            <a:srgbClr val="4AADA8"/>
                          </a:solidFill>
                          <a:latin typeface="Bahnschrift SemiBold Condensed" panose="020B0502040204020203" pitchFamily="34" charset="0"/>
                        </a:rPr>
                        <a:t>0.993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41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2084B787-4EF9-1A5D-2995-6689ACAB3EF0}"/>
              </a:ext>
            </a:extLst>
          </p:cNvPr>
          <p:cNvGraphicFramePr>
            <a:graphicFrameLocks noGrp="1"/>
          </p:cNvGraphicFramePr>
          <p:nvPr/>
        </p:nvGraphicFramePr>
        <p:xfrm>
          <a:off x="1514628" y="1014851"/>
          <a:ext cx="9162744" cy="4761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43">
                  <a:extLst>
                    <a:ext uri="{9D8B030D-6E8A-4147-A177-3AD203B41FA5}">
                      <a16:colId xmlns:a16="http://schemas.microsoft.com/office/drawing/2014/main" val="4104354540"/>
                    </a:ext>
                  </a:extLst>
                </a:gridCol>
                <a:gridCol w="1145343">
                  <a:extLst>
                    <a:ext uri="{9D8B030D-6E8A-4147-A177-3AD203B41FA5}">
                      <a16:colId xmlns:a16="http://schemas.microsoft.com/office/drawing/2014/main" val="2014178382"/>
                    </a:ext>
                  </a:extLst>
                </a:gridCol>
                <a:gridCol w="1145343">
                  <a:extLst>
                    <a:ext uri="{9D8B030D-6E8A-4147-A177-3AD203B41FA5}">
                      <a16:colId xmlns:a16="http://schemas.microsoft.com/office/drawing/2014/main" val="207950170"/>
                    </a:ext>
                  </a:extLst>
                </a:gridCol>
                <a:gridCol w="1145343">
                  <a:extLst>
                    <a:ext uri="{9D8B030D-6E8A-4147-A177-3AD203B41FA5}">
                      <a16:colId xmlns:a16="http://schemas.microsoft.com/office/drawing/2014/main" val="2758753666"/>
                    </a:ext>
                  </a:extLst>
                </a:gridCol>
                <a:gridCol w="1145343">
                  <a:extLst>
                    <a:ext uri="{9D8B030D-6E8A-4147-A177-3AD203B41FA5}">
                      <a16:colId xmlns:a16="http://schemas.microsoft.com/office/drawing/2014/main" val="2992206291"/>
                    </a:ext>
                  </a:extLst>
                </a:gridCol>
                <a:gridCol w="1145343">
                  <a:extLst>
                    <a:ext uri="{9D8B030D-6E8A-4147-A177-3AD203B41FA5}">
                      <a16:colId xmlns:a16="http://schemas.microsoft.com/office/drawing/2014/main" val="660547940"/>
                    </a:ext>
                  </a:extLst>
                </a:gridCol>
                <a:gridCol w="1145343">
                  <a:extLst>
                    <a:ext uri="{9D8B030D-6E8A-4147-A177-3AD203B41FA5}">
                      <a16:colId xmlns:a16="http://schemas.microsoft.com/office/drawing/2014/main" val="3116124191"/>
                    </a:ext>
                  </a:extLst>
                </a:gridCol>
                <a:gridCol w="1145343">
                  <a:extLst>
                    <a:ext uri="{9D8B030D-6E8A-4147-A177-3AD203B41FA5}">
                      <a16:colId xmlns:a16="http://schemas.microsoft.com/office/drawing/2014/main" val="3226576070"/>
                    </a:ext>
                  </a:extLst>
                </a:gridCol>
              </a:tblGrid>
              <a:tr h="45774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Anno Accademico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 Ateneo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 Popolazione P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Atenei P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Popolazione R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Atenei R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Fuorisede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Immatricolati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>
                    <a:solidFill>
                      <a:srgbClr val="0C7C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236319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2010/2011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3.076.550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5.807.464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3.324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13.576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58243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2011/2012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3.081.165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5.822.827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3.201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13.612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774849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2012/2013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3.081.729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5.827.593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3.024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12.401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5351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2013/2014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3.079.037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5.820.430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2.902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12.041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92099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2014/2015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3.078.259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5.812.768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2.918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11.894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59343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2015/2016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3.075.600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5.804.370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2.853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11.818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86388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2016/2017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3.071.681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5.790.783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3.073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12.123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74341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2017/2018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3.065.231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5.776.654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3.079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12.484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4555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2018/2019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3.060.023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5.762.889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3.531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13.499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73040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2019/2020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3.048.194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5.740.291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3.467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13.866</a:t>
                      </a:r>
                    </a:p>
                  </a:txBody>
                  <a:tcPr marL="9525" marR="9525" marT="9525" marB="0" anchor="ctr">
                    <a:solidFill>
                      <a:srgbClr val="4AAD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422656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2020/2021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2.967.117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5.624.000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3.770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14.360</a:t>
                      </a:r>
                    </a:p>
                  </a:txBody>
                  <a:tcPr marL="9525" marR="9525" marT="9525" marB="0" anchor="ctr">
                    <a:solidFill>
                      <a:srgbClr val="E7E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04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53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48A6A6F-665D-CC05-8FE6-8E908B69AD10}"/>
              </a:ext>
            </a:extLst>
          </p:cNvPr>
          <p:cNvSpPr txBox="1"/>
          <p:nvPr/>
        </p:nvSpPr>
        <p:spPr>
          <a:xfrm>
            <a:off x="5216818" y="2394379"/>
            <a:ext cx="579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 u="sng" dirty="0">
                <a:latin typeface="Bahnschrift SemiBold Condensed" panose="020B0502040204020203" pitchFamily="34" charset="0"/>
              </a:rPr>
              <a:t>es. Calcolo  </a:t>
            </a:r>
            <a:r>
              <a:rPr lang="el-GR" sz="3200" b="1" i="1" u="sng" dirty="0">
                <a:latin typeface="Bahnschrift SemiBold Condensed" panose="020B0502040204020203" pitchFamily="34" charset="0"/>
              </a:rPr>
              <a:t>Δ</a:t>
            </a:r>
            <a:r>
              <a:rPr lang="it-IT" sz="3200" b="1" i="1" u="sng" dirty="0" err="1">
                <a:latin typeface="Bahnschrift SemiBold Condensed" panose="020B0502040204020203" pitchFamily="34" charset="0"/>
              </a:rPr>
              <a:t>PopolazioneP</a:t>
            </a:r>
            <a:r>
              <a:rPr lang="it-IT" sz="3200" b="1" i="1" u="sng" dirty="0">
                <a:latin typeface="Bahnschrift SemiBold Condensed" panose="020B0502040204020203" pitchFamily="34" charset="0"/>
              </a:rPr>
              <a:t>  :</a:t>
            </a:r>
            <a:endParaRPr lang="it-IT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2C5A30D-931C-FB5B-C2F9-CCDE51826D65}"/>
                  </a:ext>
                </a:extLst>
              </p:cNvPr>
              <p:cNvSpPr txBox="1"/>
              <p:nvPr/>
            </p:nvSpPr>
            <p:spPr>
              <a:xfrm>
                <a:off x="5097521" y="3226341"/>
                <a:ext cx="6274053" cy="45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it-IT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it-IT" sz="14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𝟐𝟎𝟏𝟐</m:t>
                                  </m:r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𝟐𝟎𝟏𝟏</m:t>
                                  </m:r>
                                </m:sub>
                              </m:sSub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it-IT" sz="1400" b="1" i="1">
                                      <a:latin typeface="Cambria Math" panose="02040503050406030204" pitchFamily="18" charset="0"/>
                                    </a:rPr>
                                    <m:t>𝟐𝟎𝟏</m:t>
                                  </m:r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it-IT" sz="1400" b="1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it-IT" sz="1400" b="1" i="1">
                                      <a:latin typeface="Cambria Math" panose="02040503050406030204" pitchFamily="18" charset="0"/>
                                    </a:rPr>
                                    <m:t>𝟐𝟎𝟏𝟏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… +(</m:t>
                          </m:r>
                          <m:sSub>
                            <m:sSubPr>
                              <m:ctrlPr>
                                <a:rPr lang="it-IT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it-IT" sz="1400" b="1" i="1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  <m:r>
                                <a:rPr lang="it-IT" sz="14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it-IT" sz="1400" b="1" i="1">
                                  <a:latin typeface="Cambria Math" panose="02040503050406030204" pitchFamily="18" charset="0"/>
                                </a:rPr>
                                <m:t>𝟐𝟎𝟐𝟏</m:t>
                              </m:r>
                            </m:sub>
                          </m:sSub>
                          <m:r>
                            <a:rPr lang="it-IT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it-IT" sz="1400" b="1" i="1">
                                  <a:latin typeface="Cambria Math" panose="02040503050406030204" pitchFamily="18" charset="0"/>
                                </a:rPr>
                                <m:t>𝟐𝟎𝟏</m:t>
                              </m:r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it-IT" sz="14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it-IT" sz="1400" b="1" i="1">
                                  <a:latin typeface="Cambria Math" panose="02040503050406030204" pitchFamily="18" charset="0"/>
                                </a:rPr>
                                <m:t>𝟐𝟎𝟐𝟎</m:t>
                              </m:r>
                            </m:sub>
                          </m:sSub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it-IT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2C5A30D-931C-FB5B-C2F9-CCDE51826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21" y="3226341"/>
                <a:ext cx="6274053" cy="45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33CE65A-DE6F-E307-7F32-DB43A33B1AAF}"/>
                  </a:ext>
                </a:extLst>
              </p:cNvPr>
              <p:cNvSpPr txBox="1"/>
              <p:nvPr/>
            </p:nvSpPr>
            <p:spPr>
              <a:xfrm>
                <a:off x="4023663" y="4262122"/>
                <a:ext cx="6070846" cy="409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it-IT" sz="14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sz="1400" b="1" i="1">
                              <a:latin typeface="Cambria Math" panose="02040503050406030204" pitchFamily="18" charset="0"/>
                            </a:rPr>
                            <m:t>𝟔𝟏𝟓</m:t>
                          </m:r>
                          <m:r>
                            <a:rPr lang="it-IT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b="1" i="1">
                              <a:latin typeface="Cambria Math" panose="02040503050406030204" pitchFamily="18" charset="0"/>
                            </a:rPr>
                            <m:t>𝟖𝟏</m:t>
                          </m:r>
                          <m:r>
                            <a:rPr lang="it-IT" sz="14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sz="1400" b="1" i="1">
                              <a:latin typeface="Cambria Math" panose="02040503050406030204" pitchFamily="18" charset="0"/>
                            </a:rPr>
                            <m:t>𝟎𝟏𝟕</m:t>
                          </m:r>
                        </m:num>
                        <m:den>
                          <m:r>
                            <a:rPr lang="it-IT" sz="1400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it-IT" sz="1400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it-IT" sz="1400" b="1" i="1" dirty="0">
                          <a:latin typeface="Cambria Math" panose="02040503050406030204" pitchFamily="18" charset="0"/>
                        </a:rPr>
                        <m:t>−10.943</m:t>
                      </m:r>
                    </m:oMath>
                  </m:oMathPara>
                </a14:m>
                <a:endParaRPr lang="it-IT" sz="1000" b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33CE65A-DE6F-E307-7F32-DB43A33B1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663" y="4262122"/>
                <a:ext cx="6070846" cy="409086"/>
              </a:xfrm>
              <a:prstGeom prst="rect">
                <a:avLst/>
              </a:prstGeom>
              <a:blipFill>
                <a:blip r:embed="rId3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E983ADB-E4ED-7674-1533-BD98F33BBF4B}"/>
                  </a:ext>
                </a:extLst>
              </p:cNvPr>
              <p:cNvSpPr txBox="1"/>
              <p:nvPr/>
            </p:nvSpPr>
            <p:spPr>
              <a:xfrm>
                <a:off x="5216818" y="3758305"/>
                <a:ext cx="6568049" cy="418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𝟎𝟖𝟏</m:t>
                              </m:r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𝟏𝟔𝟓</m:t>
                              </m:r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𝟎𝟕𝟔</m:t>
                              </m:r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𝟓𝟓𝟎</m:t>
                              </m:r>
                            </m:e>
                          </m:d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… +(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𝟗𝟔𝟕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𝟏𝟏𝟕</m:t>
                          </m:r>
                          <m:r>
                            <a:rPr lang="it-IT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𝟎𝟒𝟖</m:t>
                          </m:r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𝟏𝟗𝟒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it-IT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1100" b="1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E983ADB-E4ED-7674-1533-BD98F33BB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18" y="3758305"/>
                <a:ext cx="6568049" cy="418128"/>
              </a:xfrm>
              <a:prstGeom prst="rect">
                <a:avLst/>
              </a:prstGeom>
              <a:blipFill>
                <a:blip r:embed="rId4"/>
                <a:stretch>
                  <a:fillRect t="-1471" b="-132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48159CA-216B-CB8D-3AB7-1488EC317CC1}"/>
                  </a:ext>
                </a:extLst>
              </p:cNvPr>
              <p:cNvSpPr txBox="1"/>
              <p:nvPr/>
            </p:nvSpPr>
            <p:spPr>
              <a:xfrm>
                <a:off x="6236577" y="5020711"/>
                <a:ext cx="10650243" cy="23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</m:t>
                        </m:r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𝟐𝟎𝟐𝟐</m:t>
                        </m:r>
                      </m:sub>
                    </m:sSub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</m:t>
                        </m:r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𝟐𝟎𝟐𝟏</m:t>
                        </m:r>
                      </m:sub>
                    </m:sSub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400" b="1" i="1">
                        <a:latin typeface="Cambria Math" panose="02040503050406030204" pitchFamily="18" charset="0"/>
                      </a:rPr>
                      <m:t>𝚫</m:t>
                    </m:r>
                    <m:r>
                      <a:rPr lang="it-IT" sz="1400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𝟗𝟔𝟕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𝟏𝟏𝟕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𝟗𝟒𝟑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𝟗𝟓𝟔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𝟏𝟕𝟒</m:t>
                    </m:r>
                  </m:oMath>
                </a14:m>
                <a:r>
                  <a:rPr lang="it-IT" sz="1100" b="1" dirty="0"/>
                  <a:t> 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48159CA-216B-CB8D-3AB7-1488EC317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577" y="5020711"/>
                <a:ext cx="10650243" cy="234744"/>
              </a:xfrm>
              <a:prstGeom prst="rect">
                <a:avLst/>
              </a:prstGeom>
              <a:blipFill>
                <a:blip r:embed="rId5"/>
                <a:stretch>
                  <a:fillRect l="-572" b="-26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B2C6980-44E3-1CC2-76C6-786E16E42B0E}"/>
                  </a:ext>
                </a:extLst>
              </p:cNvPr>
              <p:cNvSpPr txBox="1"/>
              <p:nvPr/>
            </p:nvSpPr>
            <p:spPr>
              <a:xfrm>
                <a:off x="6236580" y="5346161"/>
                <a:ext cx="10650243" cy="23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</m:t>
                        </m:r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𝟐𝟎𝟐𝟑</m:t>
                        </m:r>
                      </m:sub>
                    </m:sSub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</m:t>
                        </m:r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𝟐𝟎𝟐𝟏</m:t>
                        </m:r>
                      </m:sub>
                    </m:sSub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it-IT" sz="1400" b="1" i="1">
                        <a:latin typeface="Cambria Math" panose="02040503050406030204" pitchFamily="18" charset="0"/>
                      </a:rPr>
                      <m:t>𝚫</m:t>
                    </m:r>
                    <m:r>
                      <a:rPr lang="it-IT" sz="1400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𝟗𝟔𝟕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𝟏𝟏𝟕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𝟖𝟖𝟔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𝟗𝟒𝟓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𝟐𝟑𝟏</m:t>
                    </m:r>
                  </m:oMath>
                </a14:m>
                <a:r>
                  <a:rPr lang="it-IT" sz="1100" b="1" dirty="0"/>
                  <a:t>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B2C6980-44E3-1CC2-76C6-786E16E42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580" y="5346161"/>
                <a:ext cx="10650243" cy="234744"/>
              </a:xfrm>
              <a:prstGeom prst="rect">
                <a:avLst/>
              </a:prstGeom>
              <a:blipFill>
                <a:blip r:embed="rId6"/>
                <a:stretch>
                  <a:fillRect l="-572" b="-2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8440D25-0B26-ECF4-0E56-8FFDF7C807DF}"/>
                  </a:ext>
                </a:extLst>
              </p:cNvPr>
              <p:cNvSpPr txBox="1"/>
              <p:nvPr/>
            </p:nvSpPr>
            <p:spPr>
              <a:xfrm>
                <a:off x="6236577" y="5676821"/>
                <a:ext cx="10650243" cy="23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</m:t>
                        </m:r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𝟐𝟎𝟐𝟒</m:t>
                        </m:r>
                      </m:sub>
                    </m:sSub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</m:t>
                        </m:r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𝟐𝟎𝟐𝟏</m:t>
                        </m:r>
                      </m:sub>
                    </m:sSub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it-IT" sz="1400" b="1" i="1">
                        <a:latin typeface="Cambria Math" panose="02040503050406030204" pitchFamily="18" charset="0"/>
                      </a:rPr>
                      <m:t>𝚫</m:t>
                    </m:r>
                    <m:r>
                      <a:rPr lang="it-IT" sz="1400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𝟗𝟔𝟕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𝟏𝟏𝟕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𝟖𝟐𝟗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𝟗𝟑𝟒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𝟐𝟖𝟖</m:t>
                    </m:r>
                  </m:oMath>
                </a14:m>
                <a:r>
                  <a:rPr lang="it-IT" sz="1100" b="1" dirty="0"/>
                  <a:t> 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8440D25-0B26-ECF4-0E56-8FFDF7C80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577" y="5676821"/>
                <a:ext cx="10650243" cy="234744"/>
              </a:xfrm>
              <a:prstGeom prst="rect">
                <a:avLst/>
              </a:prstGeom>
              <a:blipFill>
                <a:blip r:embed="rId7"/>
                <a:stretch>
                  <a:fillRect l="-572" b="-2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9527FAC-7C2D-85AC-CE6C-47C82DC999B4}"/>
                  </a:ext>
                </a:extLst>
              </p:cNvPr>
              <p:cNvSpPr txBox="1"/>
              <p:nvPr/>
            </p:nvSpPr>
            <p:spPr>
              <a:xfrm>
                <a:off x="6236577" y="6002271"/>
                <a:ext cx="10650243" cy="23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</m:t>
                        </m:r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𝟐𝟎𝟐𝟓</m:t>
                        </m:r>
                      </m:sub>
                    </m:sSub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</m:t>
                        </m:r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𝟐𝟎𝟐𝟏</m:t>
                        </m:r>
                      </m:sub>
                    </m:sSub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it-IT" sz="1400" b="1" i="1">
                        <a:latin typeface="Cambria Math" panose="02040503050406030204" pitchFamily="18" charset="0"/>
                      </a:rPr>
                      <m:t>𝚫</m:t>
                    </m:r>
                    <m:r>
                      <a:rPr lang="it-IT" sz="1400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𝟗𝟔𝟕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𝟏𝟏𝟕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𝟒𝟑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𝟕𝟕𝟐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𝟗𝟐𝟑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𝟑𝟒𝟓</m:t>
                    </m:r>
                  </m:oMath>
                </a14:m>
                <a:r>
                  <a:rPr lang="it-IT" sz="1100" b="1" dirty="0"/>
                  <a:t>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9527FAC-7C2D-85AC-CE6C-47C82DC99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577" y="6002271"/>
                <a:ext cx="10650243" cy="234744"/>
              </a:xfrm>
              <a:prstGeom prst="rect">
                <a:avLst/>
              </a:prstGeom>
              <a:blipFill>
                <a:blip r:embed="rId8"/>
                <a:stretch>
                  <a:fillRect l="-572" b="-26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020A5B4-4ECB-0D45-12C2-9ECD84C5BCC3}"/>
                  </a:ext>
                </a:extLst>
              </p:cNvPr>
              <p:cNvSpPr txBox="1"/>
              <p:nvPr/>
            </p:nvSpPr>
            <p:spPr>
              <a:xfrm>
                <a:off x="6236577" y="6327721"/>
                <a:ext cx="10650243" cy="23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</m:t>
                        </m:r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𝟐𝟎𝟐𝟔</m:t>
                        </m:r>
                      </m:sub>
                    </m:sSub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</m:t>
                        </m:r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𝟐𝟎𝟐𝟏</m:t>
                        </m:r>
                      </m:sub>
                    </m:sSub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it-IT" sz="1400" b="1" i="1">
                        <a:latin typeface="Cambria Math" panose="02040503050406030204" pitchFamily="18" charset="0"/>
                      </a:rPr>
                      <m:t>𝚫</m:t>
                    </m:r>
                    <m:r>
                      <a:rPr lang="it-IT" sz="1400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𝟗𝟔𝟕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𝟏𝟏𝟕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𝟓𝟒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𝟕𝟏𝟓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𝟗𝟏𝟐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0" smtClean="0">
                        <a:latin typeface="Cambria Math" panose="02040503050406030204" pitchFamily="18" charset="0"/>
                      </a:rPr>
                      <m:t>𝟒𝟎𝟐</m:t>
                    </m:r>
                  </m:oMath>
                </a14:m>
                <a:r>
                  <a:rPr lang="it-IT" sz="1100" b="1" dirty="0"/>
                  <a:t>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020A5B4-4ECB-0D45-12C2-9ECD84C5B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577" y="6327721"/>
                <a:ext cx="10650243" cy="234744"/>
              </a:xfrm>
              <a:prstGeom prst="rect">
                <a:avLst/>
              </a:prstGeom>
              <a:blipFill>
                <a:blip r:embed="rId9"/>
                <a:stretch>
                  <a:fillRect l="-572" b="-2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7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0" grpId="0"/>
      <p:bldP spid="12" grpId="0"/>
      <p:bldP spid="13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05DE2F5-881D-00DD-66B8-9B86F2647757}"/>
              </a:ext>
            </a:extLst>
          </p:cNvPr>
          <p:cNvGraphicFramePr>
            <a:graphicFrameLocks noGrp="1"/>
          </p:cNvGraphicFramePr>
          <p:nvPr/>
        </p:nvGraphicFramePr>
        <p:xfrm>
          <a:off x="1892300" y="1028700"/>
          <a:ext cx="8991600" cy="2470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7552">
                  <a:extLst>
                    <a:ext uri="{9D8B030D-6E8A-4147-A177-3AD203B41FA5}">
                      <a16:colId xmlns:a16="http://schemas.microsoft.com/office/drawing/2014/main" val="843592632"/>
                    </a:ext>
                  </a:extLst>
                </a:gridCol>
                <a:gridCol w="1365345">
                  <a:extLst>
                    <a:ext uri="{9D8B030D-6E8A-4147-A177-3AD203B41FA5}">
                      <a16:colId xmlns:a16="http://schemas.microsoft.com/office/drawing/2014/main" val="2528727126"/>
                    </a:ext>
                  </a:extLst>
                </a:gridCol>
                <a:gridCol w="1230041">
                  <a:extLst>
                    <a:ext uri="{9D8B030D-6E8A-4147-A177-3AD203B41FA5}">
                      <a16:colId xmlns:a16="http://schemas.microsoft.com/office/drawing/2014/main" val="418133808"/>
                    </a:ext>
                  </a:extLst>
                </a:gridCol>
                <a:gridCol w="725724">
                  <a:extLst>
                    <a:ext uri="{9D8B030D-6E8A-4147-A177-3AD203B41FA5}">
                      <a16:colId xmlns:a16="http://schemas.microsoft.com/office/drawing/2014/main" val="3804754196"/>
                    </a:ext>
                  </a:extLst>
                </a:gridCol>
                <a:gridCol w="1205440">
                  <a:extLst>
                    <a:ext uri="{9D8B030D-6E8A-4147-A177-3AD203B41FA5}">
                      <a16:colId xmlns:a16="http://schemas.microsoft.com/office/drawing/2014/main" val="4137500272"/>
                    </a:ext>
                  </a:extLst>
                </a:gridCol>
                <a:gridCol w="725724">
                  <a:extLst>
                    <a:ext uri="{9D8B030D-6E8A-4147-A177-3AD203B41FA5}">
                      <a16:colId xmlns:a16="http://schemas.microsoft.com/office/drawing/2014/main" val="4267347838"/>
                    </a:ext>
                  </a:extLst>
                </a:gridCol>
                <a:gridCol w="1020934">
                  <a:extLst>
                    <a:ext uri="{9D8B030D-6E8A-4147-A177-3AD203B41FA5}">
                      <a16:colId xmlns:a16="http://schemas.microsoft.com/office/drawing/2014/main" val="1072926185"/>
                    </a:ext>
                  </a:extLst>
                </a:gridCol>
                <a:gridCol w="1180840">
                  <a:extLst>
                    <a:ext uri="{9D8B030D-6E8A-4147-A177-3AD203B41FA5}">
                      <a16:colId xmlns:a16="http://schemas.microsoft.com/office/drawing/2014/main" val="503819671"/>
                    </a:ext>
                  </a:extLst>
                </a:gridCol>
              </a:tblGrid>
              <a:tr h="41169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  Anno Accademico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 Ateneo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 </a:t>
                      </a:r>
                      <a:r>
                        <a:rPr lang="it-IT" sz="1400" u="none" strike="noStrike" dirty="0" err="1">
                          <a:effectLst/>
                        </a:rPr>
                        <a:t>PopolazioneP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 err="1">
                          <a:effectLst/>
                        </a:rPr>
                        <a:t>AteneiP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 err="1">
                          <a:effectLst/>
                        </a:rPr>
                        <a:t>PopolazioneR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 err="1">
                          <a:effectLst/>
                        </a:rPr>
                        <a:t>AteneiR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>
                          <a:effectLst/>
                        </a:rPr>
                        <a:t>Fuorisede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Immatricolati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0" marR="7110" marT="7110" marB="0" anchor="ctr"/>
                </a:tc>
                <a:extLst>
                  <a:ext uri="{0D108BD9-81ED-4DB2-BD59-A6C34878D82A}">
                    <a16:rowId xmlns:a16="http://schemas.microsoft.com/office/drawing/2014/main" val="3859721188"/>
                  </a:ext>
                </a:extLst>
              </a:tr>
              <a:tr h="41169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2021/2022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2.956.174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5.605.654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277412"/>
                  </a:ext>
                </a:extLst>
              </a:tr>
              <a:tr h="41169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2022/2023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2.945.231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5.587.308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6750176"/>
                  </a:ext>
                </a:extLst>
              </a:tr>
              <a:tr h="41169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2023/2024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2.934.288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5.568.962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426957"/>
                  </a:ext>
                </a:extLst>
              </a:tr>
              <a:tr h="41169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2024/2025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2.923.345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5.550.616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0275874"/>
                  </a:ext>
                </a:extLst>
              </a:tr>
              <a:tr h="41169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2025/2026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Napoli Federico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2.912.402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5.532.270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851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17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A16E4D-024B-1E67-1F8A-82C63A01C52C}"/>
              </a:ext>
            </a:extLst>
          </p:cNvPr>
          <p:cNvSpPr txBox="1"/>
          <p:nvPr/>
        </p:nvSpPr>
        <p:spPr>
          <a:xfrm>
            <a:off x="833451" y="2014989"/>
            <a:ext cx="6302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i="1" u="sng" dirty="0">
                <a:solidFill>
                  <a:srgbClr val="AD9678"/>
                </a:solidFill>
                <a:latin typeface="Bahnschrift SemiBold Condensed" panose="020B0502040204020203" pitchFamily="34" charset="0"/>
              </a:rPr>
              <a:t>ISTAT:</a:t>
            </a:r>
            <a:endParaRPr lang="it-IT" sz="2800" b="1" i="1" u="sng" dirty="0">
              <a:solidFill>
                <a:srgbClr val="AD9678"/>
              </a:solidFill>
              <a:latin typeface="Bahnschrift SemiBold Condensed" panose="020B0502040204020203" pitchFamily="34" charset="0"/>
            </a:endParaRPr>
          </a:p>
          <a:p>
            <a:endParaRPr lang="it-IT" sz="1200" dirty="0"/>
          </a:p>
          <a:p>
            <a:r>
              <a:rPr lang="it-IT" sz="2400" b="1" i="1" dirty="0">
                <a:solidFill>
                  <a:srgbClr val="062F8A"/>
                </a:solidFill>
                <a:latin typeface="Bahnschrift SemiBold Condensed" panose="020B0502040204020203" pitchFamily="34" charset="0"/>
              </a:rPr>
              <a:t>    </a:t>
            </a:r>
            <a:r>
              <a:rPr lang="it-IT" sz="2200" b="1" i="1" dirty="0">
                <a:solidFill>
                  <a:srgbClr val="AD9678"/>
                </a:solidFill>
                <a:latin typeface="Bahnschrift SemiBold Condensed" panose="020B0502040204020203" pitchFamily="34" charset="0"/>
              </a:rPr>
              <a:t>-  1</a:t>
            </a:r>
            <a:r>
              <a:rPr lang="it-IT" sz="2200" dirty="0">
                <a:solidFill>
                  <a:srgbClr val="8052CE"/>
                </a:solidFill>
              </a:rPr>
              <a:t> </a:t>
            </a:r>
            <a:r>
              <a:rPr lang="it-IT" sz="2200" dirty="0"/>
              <a:t>   </a:t>
            </a:r>
            <a:r>
              <a:rPr lang="it-IT" sz="2200" i="1" dirty="0">
                <a:solidFill>
                  <a:srgbClr val="61503B"/>
                </a:solidFill>
                <a:latin typeface="Bahnschrift SemiBold Condensed" panose="020B0502040204020203" pitchFamily="34" charset="0"/>
              </a:rPr>
              <a:t>Popolazioni_Per_Regioni_E_Province.csv</a:t>
            </a:r>
            <a:r>
              <a:rPr lang="it-IT" sz="2400" b="1" i="1" dirty="0">
                <a:solidFill>
                  <a:srgbClr val="062F8A"/>
                </a:solidFill>
                <a:latin typeface="Bahnschrift SemiBold Condensed" panose="020B0502040204020203" pitchFamily="34" charset="0"/>
              </a:rPr>
              <a:t>    </a:t>
            </a:r>
            <a:endParaRPr lang="it-IT" b="1" i="1" dirty="0">
              <a:solidFill>
                <a:srgbClr val="61503B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2FECD03-E615-4317-B937-AEB9C3AF8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529" y="1614939"/>
            <a:ext cx="4792020" cy="458583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890BF3-D477-BE2B-CBA6-02FB2D9D18DB}"/>
              </a:ext>
            </a:extLst>
          </p:cNvPr>
          <p:cNvSpPr txBox="1"/>
          <p:nvPr/>
        </p:nvSpPr>
        <p:spPr>
          <a:xfrm>
            <a:off x="2237888" y="2875002"/>
            <a:ext cx="81724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 i="1" u="sng" dirty="0">
                <a:solidFill>
                  <a:srgbClr val="AD9678"/>
                </a:solidFill>
                <a:latin typeface="Bahnschrift SemiBold Condensed" panose="020B0502040204020203" pitchFamily="34" charset="0"/>
              </a:rPr>
              <a:t>Progettazione del Database</a:t>
            </a:r>
            <a:endParaRPr lang="it-IT" sz="3600" b="1" i="1" dirty="0">
              <a:solidFill>
                <a:srgbClr val="AD967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55AFEF-5D29-4541-0A21-C8D66CB91582}"/>
              </a:ext>
            </a:extLst>
          </p:cNvPr>
          <p:cNvSpPr txBox="1"/>
          <p:nvPr/>
        </p:nvSpPr>
        <p:spPr>
          <a:xfrm>
            <a:off x="2009774" y="2875002"/>
            <a:ext cx="81724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 i="1" u="sng" dirty="0">
                <a:solidFill>
                  <a:srgbClr val="AD9678"/>
                </a:solidFill>
                <a:latin typeface="Bahnschrift SemiBold Condensed" panose="020B0502040204020203" pitchFamily="34" charset="0"/>
              </a:rPr>
              <a:t>Progettazione del Database</a:t>
            </a:r>
            <a:endParaRPr lang="it-IT" sz="3600" b="1" i="1" dirty="0">
              <a:solidFill>
                <a:srgbClr val="AD967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3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87667DE2-25DE-C2AB-F2C5-D4DB672C1A54}"/>
              </a:ext>
            </a:extLst>
          </p:cNvPr>
          <p:cNvSpPr/>
          <p:nvPr/>
        </p:nvSpPr>
        <p:spPr>
          <a:xfrm>
            <a:off x="638978" y="642813"/>
            <a:ext cx="10907913" cy="5572374"/>
          </a:xfrm>
          <a:prstGeom prst="rect">
            <a:avLst/>
          </a:prstGeom>
          <a:solidFill>
            <a:srgbClr val="D8CFC0"/>
          </a:solidFill>
          <a:ln w="76200">
            <a:solidFill>
              <a:srgbClr val="D8CF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EECDC2-C6AB-E384-B482-0730BB706B5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0" cap="sq" cmpd="sng">
            <a:solidFill>
              <a:srgbClr val="AD9678"/>
            </a:solidFill>
            <a:miter lim="800000"/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ACD3433B-6344-828B-D217-A9C25BC94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7" b="28947"/>
          <a:stretch/>
        </p:blipFill>
        <p:spPr>
          <a:xfrm>
            <a:off x="9282699" y="753015"/>
            <a:ext cx="2152073" cy="86986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F0EBA89-194A-755A-C8BC-F58DB2F1E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88290">
            <a:off x="5347889" y="754692"/>
            <a:ext cx="1736369" cy="173636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CF3F5A0-A89F-A028-4E71-C5ECFA61C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883" y="663498"/>
            <a:ext cx="3099425" cy="110174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4E63EE0-9C17-53B3-0A99-AD9DEBF2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" b="-78"/>
          <a:stretch/>
        </p:blipFill>
        <p:spPr>
          <a:xfrm>
            <a:off x="4808537" y="2881242"/>
            <a:ext cx="6757790" cy="287513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EB419F9-CC67-A9C5-A964-6BC1F93E8D59}"/>
              </a:ext>
            </a:extLst>
          </p:cNvPr>
          <p:cNvSpPr txBox="1"/>
          <p:nvPr/>
        </p:nvSpPr>
        <p:spPr>
          <a:xfrm>
            <a:off x="7136045" y="1622876"/>
            <a:ext cx="40891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b="1" i="1" u="sng" dirty="0">
                <a:solidFill>
                  <a:srgbClr val="AD9678"/>
                </a:solidFill>
                <a:latin typeface="Bahnschrift SemiBold Condensed" panose="020B0502040204020203" pitchFamily="34" charset="0"/>
              </a:rPr>
              <a:t>Trend Carriera Universitaria</a:t>
            </a:r>
            <a:endParaRPr lang="it-IT" sz="3300" dirty="0">
              <a:solidFill>
                <a:srgbClr val="AD9678"/>
              </a:solidFill>
            </a:endParaRP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96BC3E0F-6978-356E-B0F8-90C873864431}"/>
              </a:ext>
            </a:extLst>
          </p:cNvPr>
          <p:cNvGraphicFramePr>
            <a:graphicFrameLocks noGrp="1"/>
          </p:cNvGraphicFramePr>
          <p:nvPr/>
        </p:nvGraphicFramePr>
        <p:xfrm>
          <a:off x="-6131" y="-464820"/>
          <a:ext cx="8178801" cy="778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643">
                  <a:extLst>
                    <a:ext uri="{9D8B030D-6E8A-4147-A177-3AD203B41FA5}">
                      <a16:colId xmlns:a16="http://schemas.microsoft.com/office/drawing/2014/main" val="3873537325"/>
                    </a:ext>
                  </a:extLst>
                </a:gridCol>
                <a:gridCol w="1147384">
                  <a:extLst>
                    <a:ext uri="{9D8B030D-6E8A-4147-A177-3AD203B41FA5}">
                      <a16:colId xmlns:a16="http://schemas.microsoft.com/office/drawing/2014/main" val="1613511998"/>
                    </a:ext>
                  </a:extLst>
                </a:gridCol>
                <a:gridCol w="1373198">
                  <a:extLst>
                    <a:ext uri="{9D8B030D-6E8A-4147-A177-3AD203B41FA5}">
                      <a16:colId xmlns:a16="http://schemas.microsoft.com/office/drawing/2014/main" val="19672496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33371436"/>
                    </a:ext>
                  </a:extLst>
                </a:gridCol>
                <a:gridCol w="1387476">
                  <a:extLst>
                    <a:ext uri="{9D8B030D-6E8A-4147-A177-3AD203B41FA5}">
                      <a16:colId xmlns:a16="http://schemas.microsoft.com/office/drawing/2014/main" val="3837508583"/>
                    </a:ext>
                  </a:extLst>
                </a:gridCol>
                <a:gridCol w="946149">
                  <a:extLst>
                    <a:ext uri="{9D8B030D-6E8A-4147-A177-3AD203B41FA5}">
                      <a16:colId xmlns:a16="http://schemas.microsoft.com/office/drawing/2014/main" val="514674360"/>
                    </a:ext>
                  </a:extLst>
                </a:gridCol>
                <a:gridCol w="1377951">
                  <a:extLst>
                    <a:ext uri="{9D8B030D-6E8A-4147-A177-3AD203B41FA5}">
                      <a16:colId xmlns:a16="http://schemas.microsoft.com/office/drawing/2014/main" val="96416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ITTER107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Territorio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Classe di età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Sesso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Cittadinanza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AD9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2010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5.807.464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5.822.827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3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2012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5.827.593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8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5.820.430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3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2014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5.812.768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2015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5.804.370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4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2016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5.790.783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5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totale</a:t>
                      </a:r>
                      <a:endParaRPr lang="it-IT" sz="1600" dirty="0"/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2017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5.776.654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2018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5.762.889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61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Campania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2019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5.740.291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2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2010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3.076.550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6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3.081.165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18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2012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3.081.729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26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3.079.037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40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totale</a:t>
                      </a:r>
                      <a:endParaRPr lang="it-IT" sz="1600" dirty="0"/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2014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3.078.259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74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2015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3.075.600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2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2016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3.071.681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0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2017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3.065.231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4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2018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3.060.023</a:t>
                      </a:r>
                    </a:p>
                  </a:txBody>
                  <a:tcPr>
                    <a:solidFill>
                      <a:srgbClr val="F5B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59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ITF3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totale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2019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3.048.194</a:t>
                      </a:r>
                    </a:p>
                  </a:txBody>
                  <a:tcPr>
                    <a:solidFill>
                      <a:srgbClr val="D8C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758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Microsoft Office PowerPoint</Application>
  <PresentationFormat>Widescreen</PresentationFormat>
  <Paragraphs>777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Bahnschrift SemiBold Condensed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FAUSTO RICCHIUTI</dc:creator>
  <cp:lastModifiedBy>FAUSTO RICCHIUTI</cp:lastModifiedBy>
  <cp:revision>2</cp:revision>
  <dcterms:created xsi:type="dcterms:W3CDTF">2022-06-02T11:22:23Z</dcterms:created>
  <dcterms:modified xsi:type="dcterms:W3CDTF">2022-06-03T18:28:39Z</dcterms:modified>
</cp:coreProperties>
</file>