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da7f6a97e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da7f6a97e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dace2412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dace241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a04a2bd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0a04a2bd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da7f6a97e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da7f6a97e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dace2412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dace2412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dace2412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dace2412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dace2412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dace2412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dace24123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dace2412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dace242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dace242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dace242c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dace242c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2b1b767a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2b1b767a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ace242c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ace242c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dace242c9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dace242c9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45b76786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45b76786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Paper: TrustZone Explained: Architectural Features and Use Cases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05c576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05c576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89bf70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89bf70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a7f6a97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a7f6a97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a7f6a97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da7f6a97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da7f6a97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da7f6a97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da7f6a97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da7f6a97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a7f6a97e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da7f6a97e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36.png"/><Relationship Id="rId5" Type="http://schemas.openxmlformats.org/officeDocument/2006/relationships/image" Target="../media/image51.png"/><Relationship Id="rId6" Type="http://schemas.openxmlformats.org/officeDocument/2006/relationships/image" Target="../media/image20.png"/><Relationship Id="rId7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5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42.png"/><Relationship Id="rId5" Type="http://schemas.openxmlformats.org/officeDocument/2006/relationships/image" Target="../media/image58.jpg"/><Relationship Id="rId6" Type="http://schemas.openxmlformats.org/officeDocument/2006/relationships/image" Target="../media/image38.jpg"/><Relationship Id="rId7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44.png"/><Relationship Id="rId5" Type="http://schemas.openxmlformats.org/officeDocument/2006/relationships/image" Target="../media/image5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40.png"/><Relationship Id="rId5" Type="http://schemas.openxmlformats.org/officeDocument/2006/relationships/image" Target="../media/image5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49.png"/><Relationship Id="rId5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10" Type="http://schemas.openxmlformats.org/officeDocument/2006/relationships/image" Target="../media/image19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5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5" Type="http://schemas.openxmlformats.org/officeDocument/2006/relationships/image" Target="../media/image3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03300" y="2046200"/>
            <a:ext cx="63885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5200"/>
              <a:t>Modellazione Grafica</a:t>
            </a:r>
            <a:endParaRPr b="1" i="1"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6050" y="3856700"/>
            <a:ext cx="2867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Autori: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Anna Lamboglia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Agostino Vitaglione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Mario Vitaglione</a:t>
            </a:r>
            <a:endParaRPr i="1" sz="1800">
              <a:solidFill>
                <a:srgbClr val="59595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52250" y="889525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0"/>
            <a:ext cx="2619111" cy="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75" y="1814375"/>
            <a:ext cx="1514749" cy="15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2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2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Bernstein</a:t>
            </a:r>
            <a:endParaRPr b="1" sz="2300"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n(x)=f(x)-p_n(x)" id="211" name="Google Shape;211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0" y="1005374"/>
            <a:ext cx="304932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247500" y="1634463"/>
            <a:ext cx="353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Soluzione → Convergenza a zero </a:t>
            </a:r>
            <a:endParaRPr b="1" i="1" sz="1500"/>
          </a:p>
        </p:txBody>
      </p:sp>
      <p:sp>
        <p:nvSpPr>
          <p:cNvPr id="213" name="Google Shape;213;p22"/>
          <p:cNvSpPr txBox="1"/>
          <p:nvPr/>
        </p:nvSpPr>
        <p:spPr>
          <a:xfrm>
            <a:off x="247500" y="1915450"/>
            <a:ext cx="828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come</a:t>
            </a:r>
            <a:r>
              <a:rPr lang="it"/>
              <a:t> funzioni base polinomi a tratti di grado 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ogni punto di controllo si costruisce un polinomio, generando in tal modo </a:t>
            </a:r>
            <a:r>
              <a:rPr i="1" lang="it"/>
              <a:t>(n+1)</a:t>
            </a:r>
            <a:r>
              <a:rPr lang="it" sz="1600">
                <a:solidFill>
                  <a:srgbClr val="444444"/>
                </a:solidFill>
                <a:highlight>
                  <a:srgbClr val="FFFFFF"/>
                </a:highlight>
              </a:rPr>
              <a:t>²</a:t>
            </a:r>
            <a:r>
              <a:rPr lang="it"/>
              <a:t> condizioni per costruire le curve di Bezier. 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370650" y="670200"/>
            <a:ext cx="42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Problema:</a:t>
            </a:r>
            <a:endParaRPr b="1" i="1" sz="1500"/>
          </a:p>
        </p:txBody>
      </p:sp>
      <p:sp>
        <p:nvSpPr>
          <p:cNvPr id="215" name="Google Shape;215;p22"/>
          <p:cNvSpPr txBox="1"/>
          <p:nvPr/>
        </p:nvSpPr>
        <p:spPr>
          <a:xfrm>
            <a:off x="3707300" y="897675"/>
            <a:ext cx="34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Converge all’infinito all’aumentare del grado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18250" y="2706675"/>
            <a:ext cx="34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Polinomi di Bernstein</a:t>
            </a:r>
            <a:endParaRPr b="1" i="1" sz="1500"/>
          </a:p>
        </p:txBody>
      </p:sp>
      <p:sp>
        <p:nvSpPr>
          <p:cNvPr id="217" name="Google Shape;217;p22"/>
          <p:cNvSpPr txBox="1"/>
          <p:nvPr/>
        </p:nvSpPr>
        <p:spPr>
          <a:xfrm>
            <a:off x="242275" y="3026950"/>
            <a:ext cx="21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</a:t>
            </a:r>
            <a:r>
              <a:rPr lang="it"/>
              <a:t>ati un insieme di punti </a:t>
            </a:r>
            <a:endParaRPr/>
          </a:p>
        </p:txBody>
      </p:sp>
      <p:pic>
        <p:nvPicPr>
          <p:cNvPr descr="&lt;math xmlns=&quot;http://www.w3.org/1998/Math/MathML&quot;&gt;&lt;mi&gt;B&lt;/mi&gt;&lt;mo&gt;(&lt;/mo&gt;&lt;mi&gt;t&lt;/mi&gt;&lt;mo&gt;)&lt;/mo&gt;&lt;mo&gt;=&lt;/mo&gt;&lt;munderover&gt;&lt;mo&gt;&amp;#x2211;&lt;/mo&gt;&lt;mrow&gt;&lt;mi&gt;i&lt;/mi&gt;&lt;mo&gt;=&lt;/mo&gt;&lt;mn&gt;0&lt;/mn&gt;&lt;/mrow&gt;&lt;mi&gt;n&lt;/mi&gt;&lt;/munderover&gt;&lt;mfenced&gt;&lt;mfrac linethickness=&quot;0&quot;&gt;&lt;mi&gt;n&lt;/mi&gt;&lt;mi&gt;i&lt;/mi&gt;&lt;/mfrac&gt;&lt;/mfenced&gt;&lt;msub&gt;&lt;mi&gt;P&lt;/mi&gt;&lt;mi&gt;i&lt;/mi&gt;&lt;/msub&gt;&lt;mo&gt;(&lt;/mo&gt;&lt;mn&gt;1&lt;/mn&gt;&lt;mo&gt;-&lt;/mo&gt;&lt;mi&gt;t&lt;/mi&gt;&lt;msup&gt;&lt;mo&gt;)&lt;/mo&gt;&lt;mrow&gt;&lt;mi&gt;n&lt;/mi&gt;&lt;mo&gt;-&lt;/mo&gt;&lt;mi&gt;i&lt;/mi&gt;&lt;/mrow&gt;&lt;/msup&gt;&lt;msup&gt;&lt;mi&gt;t&lt;/mi&gt;&lt;mi&gt;i&lt;/mi&gt;&lt;/msup&gt;&lt;mo&gt;&amp;#xA0;&amp;#xA0;&amp;#xA0;&amp;#xA0;&lt;/mo&gt;&lt;mi&gt;t&lt;/mi&gt;&lt;mo&gt;&amp;#x2208;&lt;/mo&gt;&lt;mo&gt;[&lt;/mo&gt;&lt;mn&gt;0&lt;/mn&gt;&lt;mo&gt;,&lt;/mo&gt;&lt;mn&gt;1&lt;/mn&gt;&lt;mo&gt;]&lt;/mo&gt;&lt;/math&gt;" id="218" name="Google Shape;218;p22" title="B left parenthesis t right parenthesis equals sum from i equals 0 to n of open parentheses n over i close parentheses P subscript i left parenthesis 1 minus t right parenthesis to the power of n minus i end exponent t to the power of i      t element of left square bracket 0 comma 1 right square bracke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50" y="3784725"/>
            <a:ext cx="3431699" cy="522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P_i\}_{i=0,...,n}" id="219" name="Google Shape;219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825" y="3090437"/>
            <a:ext cx="1050814" cy="2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247500" y="3363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</a:t>
            </a:r>
            <a:r>
              <a:rPr lang="it">
                <a:solidFill>
                  <a:schemeClr val="dk1"/>
                </a:solidFill>
              </a:rPr>
              <a:t>a curva di Bézier è</a:t>
            </a:r>
            <a:endParaRPr/>
          </a:p>
        </p:txBody>
      </p:sp>
      <p:pic>
        <p:nvPicPr>
          <p:cNvPr descr="&lt;math xmlns=&quot;http://www.w3.org/1998/Math/MathML&quot;&gt;&lt;msub&gt;&lt;mi&gt;b&lt;/mi&gt;&lt;mrow&gt;&lt;mi&gt;i&lt;/mi&gt;&lt;mo&gt;,&lt;/mo&gt;&lt;mi&gt;n&lt;/mi&gt;&lt;/mrow&gt;&lt;/msub&gt;&lt;mo&gt;(&lt;/mo&gt;&lt;mi&gt;t&lt;/mi&gt;&lt;mo&gt;)&lt;/mo&gt;&lt;mo&gt;:&lt;/mo&gt;&lt;mo&gt;=&lt;/mo&gt;&lt;mfenced&gt;&lt;mfrac linethickness=&quot;0&quot;&gt;&lt;mi&gt;n&lt;/mi&gt;&lt;mi&gt;i&lt;/mi&gt;&lt;/mfrac&gt;&lt;/mfenced&gt;&lt;msup&gt;&lt;mi&gt;t&lt;/mi&gt;&lt;mi&gt;i&lt;/mi&gt;&lt;/msup&gt;&lt;mo&gt;(&lt;/mo&gt;&lt;mn&gt;1&lt;/mn&gt;&lt;mo&gt;-&lt;/mo&gt;&lt;mi&gt;t&lt;/mi&gt;&lt;msup&gt;&lt;mo&gt;)&lt;/mo&gt;&lt;mrow&gt;&lt;mi&gt;n&lt;/mi&gt;&lt;mo&gt;-&lt;/mo&gt;&lt;mn&gt;1&lt;/mn&gt;&lt;/mrow&gt;&lt;/msup&gt;&lt;mo&gt;&amp;#xA0;&amp;#xA0;&amp;#xA0;&amp;#xA0;&lt;/mo&gt;&lt;mi&gt;i&lt;/mi&gt;&lt;mo&gt;=&lt;/mo&gt;&lt;mn&gt;0&lt;/mn&gt;&lt;mo&gt;,&lt;/mo&gt;&lt;mo&gt;.&lt;/mo&gt;&lt;mo&gt;.&lt;/mo&gt;&lt;mo&gt;.&lt;/mo&gt;&lt;mo&gt;,&lt;/mo&gt;&lt;mi&gt;n&lt;/mi&gt;&lt;mo&gt;.&lt;/mo&gt;&lt;/math&gt;" id="221" name="Google Shape;221;p22" title="b subscript i comma n end subscript left parenthesis t right parenthesis colon equals open parentheses n over i close parentheses t to the power of i left parenthesis 1 minus t right parenthesis to the power of n minus 1 end exponent      i equals 0 comma... comma n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0875" y="3784724"/>
            <a:ext cx="3085012" cy="4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5060875" y="4309425"/>
            <a:ext cx="3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Polinomi di base di Bernstein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3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3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Algoritmo di de Casteljau</a:t>
            </a:r>
            <a:endParaRPr b="1" sz="2300"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201075" y="711550"/>
            <a:ext cx="86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M</a:t>
            </a:r>
            <a:r>
              <a:rPr i="1" lang="it"/>
              <a:t>etodo ricorsivo per valutare il polinomio della forma di Bernstein.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Numericamente </a:t>
            </a:r>
            <a:r>
              <a:rPr b="1" lang="it"/>
              <a:t>stabile </a:t>
            </a:r>
            <a:r>
              <a:rPr lang="it"/>
              <a:t>ma </a:t>
            </a:r>
            <a:r>
              <a:rPr lang="it"/>
              <a:t>lento.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192200" y="1327150"/>
            <a:ext cx="7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Dati 2 punti, P</a:t>
            </a:r>
            <a:r>
              <a:rPr baseline="-25000" lang="it"/>
              <a:t>0</a:t>
            </a:r>
            <a:r>
              <a:rPr lang="it"/>
              <a:t> e P</a:t>
            </a:r>
            <a:r>
              <a:rPr baseline="-25000" lang="it"/>
              <a:t>1</a:t>
            </a:r>
            <a:r>
              <a:rPr lang="it"/>
              <a:t>, il segmento che li unisce è rappresentato dall'equazione parametrica: </a:t>
            </a:r>
            <a:endParaRPr/>
          </a:p>
        </p:txBody>
      </p:sp>
      <p:pic>
        <p:nvPicPr>
          <p:cNvPr descr="&lt;math xmlns=&quot;http://www.w3.org/1998/Math/MathML&quot;&gt;&lt;msubsup&gt;&lt;mi&gt;P&lt;/mi&gt;&lt;mi&gt;i&lt;/mi&gt;&lt;mi&gt;j&lt;/mi&gt;&lt;/msubsup&gt;&lt;mo&gt;=&lt;/mo&gt;&lt;mo&gt;(&lt;/mo&gt;&lt;mn&gt;1&lt;/mn&gt;&lt;mo&gt;-&lt;/mo&gt;&lt;mi&gt;t&lt;/mi&gt;&lt;mo&gt;)&lt;/mo&gt;&lt;msubsup&gt;&lt;mi&gt;P&lt;/mi&gt;&lt;mi&gt;i&lt;/mi&gt;&lt;mrow&gt;&lt;mi&gt;j&lt;/mi&gt;&lt;mo&gt;-&lt;/mo&gt;&lt;mn&gt;1&lt;/mn&gt;&lt;/mrow&gt;&lt;/msubsup&gt;&lt;mo&gt;(&lt;/mo&gt;&lt;mi&gt;t&lt;/mi&gt;&lt;mo&gt;)&lt;/mo&gt;&lt;mo&gt;+&lt;/mo&gt;&lt;mi&gt;t&lt;/mi&gt;&lt;msubsup&gt;&lt;mi&gt;P&lt;/mi&gt;&lt;mrow&gt;&lt;mi&gt;i&lt;/mi&gt;&lt;mo&gt;+&lt;/mo&gt;&lt;mn&gt;1&lt;/mn&gt;&lt;/mrow&gt;&lt;mrow&gt;&lt;mi&gt;j&lt;/mi&gt;&lt;mo&gt;-&lt;/mo&gt;&lt;mn&gt;1&lt;/mn&gt;&lt;/mrow&gt;&lt;/msubsup&gt;&lt;mo&gt;(&lt;/mo&gt;&lt;mi&gt;t&lt;/mi&gt;&lt;mo&gt;)&lt;/mo&gt;&lt;mo&gt;&amp;#xA0;&amp;#xA0;&amp;#xA0;&amp;#xA0;&lt;/mo&gt;&lt;mi&gt;i&lt;/mi&gt;&lt;mo&gt;=&lt;/mo&gt;&lt;mn&gt;0&lt;/mn&gt;&lt;mo&gt;,&lt;/mo&gt;&lt;mo&gt;.&lt;/mo&gt;&lt;mo&gt;.&lt;/mo&gt;&lt;mo&gt;,&lt;/mo&gt;&lt;mi&gt;n&lt;/mi&gt;&lt;mo&gt;-&lt;/mo&gt;&lt;mi&gt;j&lt;/mi&gt;&lt;mo&gt;,&lt;/mo&gt;&lt;mo&gt;&amp;#xA0;&amp;#xA0;&lt;/mo&gt;&lt;mi&gt;j&lt;/mi&gt;&lt;mo&gt;=&lt;/mo&gt;&lt;mn&gt;1&lt;/mn&gt;&lt;mo&gt;,&lt;/mo&gt;&lt;mo&gt;.&lt;/mo&gt;&lt;mo&gt;.&lt;/mo&gt;&lt;mo&gt;,&lt;/mo&gt;&lt;mi&gt;n&lt;/mi&gt;&lt;mo&gt;.&lt;/mo&gt;&lt;/math&gt;" id="232" name="Google Shape;232;p23" title="P subscript i superscript j equals left parenthesis 1 minus t right parenthesis P subscript i superscript j minus 1 end superscript left parenthesis t right parenthesis plus t P subscript i plus 1 end subscript superscript j minus 1 end superscript left parenthesis t right parenthesis      i equals 0 comma.. comma n minus j comma    j equals 1 comma.. comma n."/>
          <p:cNvPicPr preferRelativeResize="0"/>
          <p:nvPr/>
        </p:nvPicPr>
        <p:blipFill rotWithShape="1">
          <a:blip r:embed="rId4">
            <a:alphaModFix/>
          </a:blip>
          <a:srcRect b="0" l="0" r="1195" t="0"/>
          <a:stretch/>
        </p:blipFill>
        <p:spPr>
          <a:xfrm>
            <a:off x="287050" y="2481800"/>
            <a:ext cx="7171199" cy="3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192200" y="2079900"/>
            <a:ext cx="7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Definiti n+1 punti P</a:t>
            </a:r>
            <a:r>
              <a:rPr baseline="-25000" lang="it">
                <a:solidFill>
                  <a:schemeClr val="dk1"/>
                </a:solidFill>
              </a:rPr>
              <a:t>0</a:t>
            </a:r>
            <a:r>
              <a:rPr lang="it">
                <a:solidFill>
                  <a:schemeClr val="dk1"/>
                </a:solidFill>
              </a:rPr>
              <a:t>, P</a:t>
            </a:r>
            <a:r>
              <a:rPr baseline="-25000" lang="it">
                <a:solidFill>
                  <a:schemeClr val="dk1"/>
                </a:solidFill>
              </a:rPr>
              <a:t>1</a:t>
            </a:r>
            <a:r>
              <a:rPr lang="it">
                <a:solidFill>
                  <a:schemeClr val="dk1"/>
                </a:solidFill>
              </a:rPr>
              <a:t>, ..., P</a:t>
            </a:r>
            <a:r>
              <a:rPr baseline="-25000" lang="it">
                <a:solidFill>
                  <a:schemeClr val="dk1"/>
                </a:solidFill>
              </a:rPr>
              <a:t>n</a:t>
            </a:r>
            <a:r>
              <a:rPr lang="it">
                <a:solidFill>
                  <a:schemeClr val="dk1"/>
                </a:solidFill>
              </a:rPr>
              <a:t>, , poniamo i polinomi intermedi:</a:t>
            </a:r>
            <a:endParaRPr/>
          </a:p>
        </p:txBody>
      </p:sp>
      <p:pic>
        <p:nvPicPr>
          <p:cNvPr descr="{&quot;type&quot;:&quot;$&quot;,&quot;backgroundColor&quot;:&quot;#FFFFFF&quot;,&quot;id&quot;:&quot;7&quot;,&quot;code&quot;:&quot;$B(t) = (1-t)P_{0} + tP_{1} \\qquad t \\in [0,1]$&quot;,&quot;backgroundColorModified&quot;:false,&quot;aid&quot;:null,&quot;font&quot;:{&quot;family&quot;:&quot;Arial&quot;,&quot;color&quot;:&quot;#000000&quot;,&quot;size&quot;:12},&quot;ts&quot;:1623660407573,&quot;cs&quot;:&quot;Kv7N3Fcq/D7shxPYGZHKmw==&quot;,&quot;size&quot;:{&quot;width&quot;:285.25,&quot;height&quot;:19.25}}"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50" y="1727350"/>
            <a:ext cx="4417250" cy="2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92200" y="3068600"/>
            <a:ext cx="47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curva finale di Bézier è a questo punto data da:</a:t>
            </a:r>
            <a:endParaRPr/>
          </a:p>
        </p:txBody>
      </p:sp>
      <p:pic>
        <p:nvPicPr>
          <p:cNvPr descr="&lt;math xmlns=&quot;http://www.w3.org/1998/Math/MathML&quot;&gt;&lt;mi&gt;B&lt;/mi&gt;&lt;mo&gt;(&lt;/mo&gt;&lt;mi&gt;t&lt;/mi&gt;&lt;mo&gt;)&lt;/mo&gt;&lt;mo&gt;=&lt;/mo&gt;&lt;msubsup&gt;&lt;mi&gt;P&lt;/mi&gt;&lt;mn&gt;0&lt;/mn&gt;&lt;mi&gt;n&lt;/mi&gt;&lt;/msubsup&gt;&lt;mo&gt;(&lt;/mo&gt;&lt;mi&gt;t&lt;/mi&gt;&lt;mo&gt;)&lt;/mo&gt;&lt;mo&gt;=&lt;/mo&gt;&lt;mo&gt;(&lt;/mo&gt;&lt;mn&gt;1&lt;/mn&gt;&lt;mo&gt;-&lt;/mo&gt;&lt;mi&gt;t&lt;/mi&gt;&lt;mo&gt;)&lt;/mo&gt;&lt;msubsup&gt;&lt;mi&gt;P&lt;/mi&gt;&lt;mn&gt;0&lt;/mn&gt;&lt;mrow&gt;&lt;mi&gt;n&lt;/mi&gt;&lt;mo&gt;-&lt;/mo&gt;&lt;mn&gt;1&lt;/mn&gt;&lt;/mrow&gt;&lt;/msubsup&gt;&lt;mo&gt;(&lt;/mo&gt;&lt;mi&gt;t&lt;/mi&gt;&lt;mo&gt;)&lt;/mo&gt;&lt;mo&gt;+&lt;/mo&gt;&lt;mi&gt;t&lt;/mi&gt;&lt;msubsup&gt;&lt;mi&gt;P&lt;/mi&gt;&lt;mn&gt;1&lt;/mn&gt;&lt;mrow&gt;&lt;mi&gt;n&lt;/mi&gt;&lt;mo&gt;-&lt;/mo&gt;&lt;mn&gt;1&lt;/mn&gt;&lt;/mrow&gt;&lt;/msubsup&gt;&lt;mo&gt;(&lt;/mo&gt;&lt;mi&gt;t&lt;/mi&gt;&lt;mo&gt;)&lt;/mo&gt;&lt;mo&gt;.&lt;/mo&gt;&lt;/math&gt;" id="236" name="Google Shape;236;p23" title="B left parenthesis t right parenthesis equals P subscript 0 superscript n left parenthesis t right parenthesis equals left parenthesis 1 minus t right parenthesis P subscript 0 superscript n minus 1 end superscript left parenthesis t right parenthesis plus t P subscript 1 superscript n minus 1 end superscript left parenthesis t right parenthesis."/>
          <p:cNvPicPr preferRelativeResize="0"/>
          <p:nvPr/>
        </p:nvPicPr>
        <p:blipFill rotWithShape="1">
          <a:blip r:embed="rId6">
            <a:alphaModFix/>
          </a:blip>
          <a:srcRect b="0" l="0" r="1797" t="0"/>
          <a:stretch/>
        </p:blipFill>
        <p:spPr>
          <a:xfrm>
            <a:off x="228600" y="3460900"/>
            <a:ext cx="5553349" cy="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8850" y="3022325"/>
            <a:ext cx="2782888" cy="19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4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4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Algoritmo di de Casteljau</a:t>
            </a:r>
            <a:endParaRPr b="1" sz="2300"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938" y="988775"/>
            <a:ext cx="5962125" cy="3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5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5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Fenomeno di Runge</a:t>
            </a:r>
            <a:endParaRPr b="1" sz="2300"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06300" y="670200"/>
            <a:ext cx="85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ll fenomeno di Runge è un problema relativo all’interpolazione polinomiale in cui l’errore di interpolazione diverge al crescere del numero dei nodi n:</a:t>
            </a:r>
            <a:endParaRPr/>
          </a:p>
        </p:txBody>
      </p:sp>
      <p:pic>
        <p:nvPicPr>
          <p:cNvPr descr="\lim_{n \to +\infty}\Big(\max_{x\in[-1,1]} |f(x) - P_n(x)|\Big) = +\infty." id="254" name="Google Shape;254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0" y="1285800"/>
            <a:ext cx="3900094" cy="39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5">
            <a:alphaModFix/>
          </a:blip>
          <a:srcRect b="0" l="8579" r="4667" t="0"/>
          <a:stretch/>
        </p:blipFill>
        <p:spPr>
          <a:xfrm>
            <a:off x="306300" y="2881925"/>
            <a:ext cx="3911602" cy="22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 rotWithShape="1">
          <a:blip r:embed="rId6">
            <a:alphaModFix/>
          </a:blip>
          <a:srcRect b="0" l="8680" r="6795" t="0"/>
          <a:stretch/>
        </p:blipFill>
        <p:spPr>
          <a:xfrm>
            <a:off x="4880650" y="2881925"/>
            <a:ext cx="3811099" cy="226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x)=1/(1+25x^{2}) \quad x \in [-1,1]" id="257" name="Google Shape;257;p2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250" y="2391000"/>
            <a:ext cx="3279476" cy="2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413575" y="2682050"/>
            <a:ext cx="142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5 Punti di controllo</a:t>
            </a:r>
            <a:endParaRPr i="1" sz="1000"/>
          </a:p>
        </p:txBody>
      </p:sp>
      <p:sp>
        <p:nvSpPr>
          <p:cNvPr id="259" name="Google Shape;259;p25"/>
          <p:cNvSpPr/>
          <p:nvPr/>
        </p:nvSpPr>
        <p:spPr>
          <a:xfrm>
            <a:off x="4981075" y="2792175"/>
            <a:ext cx="680700" cy="230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8011050" y="2792175"/>
            <a:ext cx="680700" cy="230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306300" y="1676125"/>
            <a:ext cx="84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Tanto più aumenta il grado del polinomio interpolante tanto più la funzione oscilla, facendo tendere l'errore d'interpolazione ad infinito.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6122713" y="2647950"/>
            <a:ext cx="142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/>
              <a:t>21</a:t>
            </a:r>
            <a:r>
              <a:rPr i="1" lang="it" sz="1000"/>
              <a:t> Punti di controllo</a:t>
            </a:r>
            <a:endParaRPr i="1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26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6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Nodi di Chebyshev</a:t>
            </a:r>
            <a:endParaRPr b="1" sz="2300"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317125" y="670200"/>
            <a:ext cx="85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limitare le oscillazioni generate dall'utilizzo dei polinomi interpolanti su nodi equidistanti, Chebyshev propose l'uso di nodi così definiti:</a:t>
            </a:r>
            <a:endParaRPr/>
          </a:p>
        </p:txBody>
      </p:sp>
      <p:pic>
        <p:nvPicPr>
          <p:cNvPr descr="&lt;math xmlns=&quot;http://www.w3.org/1998/Math/MathML&quot;&gt;&lt;msub&gt;&lt;mi&gt;x&lt;/mi&gt;&lt;mi&gt;k&lt;/mi&gt;&lt;/msub&gt;&lt;mo&gt;=&lt;/mo&gt;&lt;mi&gt;cos&lt;/mi&gt;&lt;mfenced&gt;&lt;mrow&gt;&lt;mfrac&gt;&lt;mrow&gt;&lt;mn&gt;2&lt;/mn&gt;&lt;mi&gt;k&lt;/mi&gt;&lt;mo&gt;+&lt;/mo&gt;&lt;mn&gt;1&lt;/mn&gt;&lt;/mrow&gt;&lt;mrow&gt;&lt;mi&gt;n&lt;/mi&gt;&lt;mo&gt;+&lt;/mo&gt;&lt;mn&gt;1&lt;/mn&gt;&lt;/mrow&gt;&lt;/mfrac&gt;&lt;mfrac&gt;&lt;mi&gt;&amp;#x3C0;&lt;/mi&gt;&lt;mn&gt;2&lt;/mn&gt;&lt;/mfrac&gt;&lt;/mrow&gt;&lt;/mfenced&gt;&lt;/math&gt;" id="271" name="Google Shape;271;p26" title="x subscript k equals cos open parentheses fraction numerator 2 k plus 1 over denominator n plus 1 end fraction pi over 2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819" y="1335194"/>
            <a:ext cx="1996349" cy="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/>
        </p:nvSpPr>
        <p:spPr>
          <a:xfrm>
            <a:off x="286175" y="2048400"/>
            <a:ext cx="7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 nodi sono anche definiti come zeri del polinomio di Chebyshev.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4346350" y="2497975"/>
            <a:ext cx="18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</a:rPr>
              <a:t>Nodi non equidistanziati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875" y="2421200"/>
            <a:ext cx="3588276" cy="2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4346350" y="4403825"/>
            <a:ext cx="3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Non è presente il fenomeno di Runge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7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7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Funzioni polinomiali interpolanti a tratti</a:t>
            </a:r>
            <a:endParaRPr b="1" sz="2300"/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/>
        </p:nvSpPr>
        <p:spPr>
          <a:xfrm>
            <a:off x="232950" y="582350"/>
            <a:ext cx="8678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Sia dato un intervallo [a,b] e sia </a:t>
            </a:r>
            <a:r>
              <a:rPr i="1" lang="it"/>
              <a:t>a = t</a:t>
            </a:r>
            <a:r>
              <a:rPr baseline="-25000" i="1" lang="it"/>
              <a:t>0</a:t>
            </a:r>
            <a:r>
              <a:rPr i="1" lang="it"/>
              <a:t> &lt; t</a:t>
            </a:r>
            <a:r>
              <a:rPr baseline="-25000" i="1" lang="it"/>
              <a:t>1</a:t>
            </a:r>
            <a:r>
              <a:rPr i="1" lang="it"/>
              <a:t> &lt; ... &lt; t</a:t>
            </a:r>
            <a:r>
              <a:rPr baseline="-25000" i="1" lang="it"/>
              <a:t>n</a:t>
            </a:r>
            <a:r>
              <a:rPr i="1" lang="it"/>
              <a:t> = b</a:t>
            </a:r>
            <a:r>
              <a:rPr lang="it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funzione </a:t>
            </a:r>
            <a:r>
              <a:rPr i="1" lang="it"/>
              <a:t>f(t)</a:t>
            </a:r>
            <a:r>
              <a:rPr lang="it"/>
              <a:t> si dice </a:t>
            </a:r>
            <a:r>
              <a:rPr i="1" lang="it"/>
              <a:t>polinomiale a tratti</a:t>
            </a:r>
            <a:r>
              <a:rPr lang="it"/>
              <a:t> se la sua restrizione ad ogni intervallo [t</a:t>
            </a:r>
            <a:r>
              <a:rPr baseline="-25000" lang="it"/>
              <a:t>k</a:t>
            </a:r>
            <a:r>
              <a:rPr lang="it"/>
              <a:t>,t</a:t>
            </a:r>
            <a:r>
              <a:rPr baseline="-25000" lang="it"/>
              <a:t>k+1</a:t>
            </a:r>
            <a:r>
              <a:rPr lang="it"/>
              <a:t>], con k = 0,...,n-1, è un polinomio.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219475" y="1367250"/>
            <a:ext cx="38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Interpolante polinomiale a tratti di grado s</a:t>
            </a:r>
            <a:endParaRPr b="1" i="1"/>
          </a:p>
        </p:txBody>
      </p:sp>
      <p:sp>
        <p:nvSpPr>
          <p:cNvPr id="285" name="Google Shape;285;p27"/>
          <p:cNvSpPr txBox="1"/>
          <p:nvPr/>
        </p:nvSpPr>
        <p:spPr>
          <a:xfrm>
            <a:off x="232950" y="1691250"/>
            <a:ext cx="45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Siano x</a:t>
            </a:r>
            <a:r>
              <a:rPr baseline="-25000" lang="it"/>
              <a:t>0</a:t>
            </a:r>
            <a:r>
              <a:rPr lang="it"/>
              <a:t> = a &lt; t</a:t>
            </a:r>
            <a:r>
              <a:rPr baseline="-25000" lang="it"/>
              <a:t>1</a:t>
            </a:r>
            <a:r>
              <a:rPr lang="it"/>
              <a:t> &lt; ... &lt; t</a:t>
            </a:r>
            <a:r>
              <a:rPr baseline="-25000" lang="it"/>
              <a:t>n</a:t>
            </a:r>
            <a:r>
              <a:rPr lang="it"/>
              <a:t> = b e si supponga che sia:</a:t>
            </a:r>
            <a:endParaRPr/>
          </a:p>
        </p:txBody>
      </p:sp>
      <p:pic>
        <p:nvPicPr>
          <p:cNvPr descr="&lt;math xmlns=&quot;http://www.w3.org/1998/Math/MathML&quot;&gt;&lt;msub&gt;&lt;mi&gt;t&lt;/mi&gt;&lt;mi&gt;k&lt;/mi&gt;&lt;/msub&gt;&lt;mo&gt;=&lt;/mo&gt;&lt;msub&gt;&lt;mi&gt;x&lt;/mi&gt;&lt;mrow&gt;&lt;mi&gt;k&lt;/mi&gt;&lt;mo&gt;&amp;#xB7;&lt;/mo&gt;&lt;mi&gt;s&lt;/mi&gt;&lt;/mrow&gt;&lt;/msub&gt;&lt;mo&gt;&amp;lt;&lt;/mo&gt;&lt;msub&gt;&lt;mi&gt;x&lt;/mi&gt;&lt;mrow&gt;&lt;mi&gt;k&lt;/mi&gt;&lt;mo&gt;&amp;#xB7;&lt;/mo&gt;&lt;mi&gt;s&lt;/mi&gt;&lt;mo&gt;+&lt;/mo&gt;&lt;mn&gt;1&lt;/mn&gt;&lt;/mrow&gt;&lt;/msub&gt;&lt;mo&gt;&amp;lt;&lt;/mo&gt;&lt;mo&gt;.&lt;/mo&gt;&lt;mo&gt;.&lt;/mo&gt;&lt;mo&gt;.&lt;/mo&gt;&lt;mo&gt;&amp;lt;&lt;/mo&gt;&lt;msub&gt;&lt;mi&gt;x&lt;/mi&gt;&lt;mrow&gt;&lt;mi&gt;k&lt;/mi&gt;&lt;mo&gt;&amp;#xB7;&lt;/mo&gt;&lt;mo&gt;(&lt;/mo&gt;&lt;mi&gt;s&lt;/mi&gt;&lt;mo&gt;+&lt;/mo&gt;&lt;mn&gt;1&lt;/mn&gt;&lt;mo&gt;)&lt;/mo&gt;&lt;mo&gt;-&lt;/mo&gt;&lt;mn&gt;1&lt;/mn&gt;&lt;/mrow&gt;&lt;/msub&gt;&lt;mo&gt;&amp;lt;&lt;/mo&gt;&lt;msub&gt;&lt;mi&gt;x&lt;/mi&gt;&lt;mrow&gt;&lt;mi&gt;k&lt;/mi&gt;&lt;mo&gt;&amp;#xB7;&lt;/mo&gt;&lt;mo&gt;(&lt;/mo&gt;&lt;mi&gt;s&lt;/mi&gt;&lt;mo&gt;+&lt;/mo&gt;&lt;mn&gt;1&lt;/mn&gt;&lt;mo&gt;)&lt;/mo&gt;&lt;/mrow&gt;&lt;/msub&gt;&lt;mo&gt;=&lt;/mo&gt;&lt;msub&gt;&lt;mi&gt;t&lt;/mi&gt;&lt;mrow&gt;&lt;mi&gt;k&lt;/mi&gt;&lt;mo&gt;+&lt;/mo&gt;&lt;mn&gt;1&lt;/mn&gt;&lt;/mrow&gt;&lt;/msub&gt;&lt;/math&gt;" id="286" name="Google Shape;286;p27" title="t subscript k equals x subscript k times s end subscript less than x subscript k times s plus 1 end subscript less than... less than x subscript k times left parenthesis s plus 1 right parenthesis minus 1 end subscript less than x subscript k times left parenthesis s plus 1 right parenthesis end subscript equals t subscript k plus 1 end subscrip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50" y="2202050"/>
            <a:ext cx="5445375" cy="2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/>
          <p:nvPr/>
        </p:nvSpPr>
        <p:spPr>
          <a:xfrm>
            <a:off x="232950" y="2540700"/>
            <a:ext cx="4059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consideri la funzione </a:t>
            </a:r>
            <a:r>
              <a:rPr i="1" lang="it"/>
              <a:t>p*</a:t>
            </a:r>
            <a:r>
              <a:rPr baseline="-25000" i="1" lang="it"/>
              <a:t>s</a:t>
            </a:r>
            <a:r>
              <a:rPr lang="it"/>
              <a:t> </a:t>
            </a:r>
            <a:r>
              <a:rPr lang="it"/>
              <a:t>tale che in ogni sottointervallo [t</a:t>
            </a:r>
            <a:r>
              <a:rPr baseline="-25000" lang="it"/>
              <a:t>k</a:t>
            </a:r>
            <a:r>
              <a:rPr lang="it"/>
              <a:t>, t</a:t>
            </a:r>
            <a:r>
              <a:rPr baseline="-25000" lang="it"/>
              <a:t>k+1</a:t>
            </a:r>
            <a:r>
              <a:rPr lang="it"/>
              <a:t>], con k = 0, ... , n, sia il polinomio di grado s </a:t>
            </a:r>
            <a:r>
              <a:rPr lang="it">
                <a:solidFill>
                  <a:schemeClr val="dk1"/>
                </a:solidFill>
              </a:rPr>
              <a:t>che interpola i punti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</a:t>
            </a:r>
            <a:r>
              <a:rPr baseline="-25000" lang="it"/>
              <a:t>ks</a:t>
            </a:r>
            <a:r>
              <a:rPr lang="it"/>
              <a:t>, … , x</a:t>
            </a:r>
            <a:r>
              <a:rPr baseline="-25000" lang="it"/>
              <a:t>(k+1)s</a:t>
            </a:r>
            <a:r>
              <a:rPr lang="it"/>
              <a:t> </a:t>
            </a:r>
            <a:r>
              <a:rPr lang="it">
                <a:solidFill>
                  <a:schemeClr val="dk1"/>
                </a:solidFill>
              </a:rPr>
              <a:t>con ordinata</a:t>
            </a:r>
            <a:r>
              <a:rPr lang="it"/>
              <a:t> y</a:t>
            </a:r>
            <a:r>
              <a:rPr baseline="-25000" lang="it"/>
              <a:t>ks</a:t>
            </a:r>
            <a:r>
              <a:rPr lang="it"/>
              <a:t>,..., y</a:t>
            </a:r>
            <a:r>
              <a:rPr baseline="-25000" lang="it"/>
              <a:t>(k+1)s</a:t>
            </a:r>
            <a:r>
              <a:rPr lang="it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Tale </a:t>
            </a:r>
            <a:r>
              <a:rPr lang="it">
                <a:solidFill>
                  <a:schemeClr val="dk1"/>
                </a:solidFill>
              </a:rPr>
              <a:t>p*</a:t>
            </a:r>
            <a:r>
              <a:rPr baseline="-25000" lang="it">
                <a:solidFill>
                  <a:schemeClr val="dk1"/>
                </a:solidFill>
              </a:rPr>
              <a:t>s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 si chiama funzione polinomiale a tratti di grado s, interpolante le coppie (x</a:t>
            </a:r>
            <a:r>
              <a:rPr baseline="-25000" lang="it"/>
              <a:t>j</a:t>
            </a:r>
            <a:r>
              <a:rPr lang="it"/>
              <a:t>,y</a:t>
            </a:r>
            <a:r>
              <a:rPr baseline="-25000" lang="it"/>
              <a:t>j</a:t>
            </a:r>
            <a:r>
              <a:rPr lang="it"/>
              <a:t>)</a:t>
            </a:r>
            <a:r>
              <a:rPr baseline="-25000" lang="it"/>
              <a:t>j=0,...,n</a:t>
            </a:r>
            <a:r>
              <a:rPr lang="it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In generale, i punti di raccordo x</a:t>
            </a:r>
            <a:r>
              <a:rPr baseline="-25000" i="1" lang="it"/>
              <a:t>s</a:t>
            </a:r>
            <a:r>
              <a:rPr i="1" lang="it"/>
              <a:t>,x</a:t>
            </a:r>
            <a:r>
              <a:rPr baseline="-25000" i="1" lang="it"/>
              <a:t>2s</a:t>
            </a:r>
            <a:r>
              <a:rPr i="1" lang="it"/>
              <a:t>,... sono punti angolosi della funzione interpolante.</a:t>
            </a:r>
            <a:endParaRPr i="1"/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517" y="2504075"/>
            <a:ext cx="4892485" cy="21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/>
        </p:nvSpPr>
        <p:spPr>
          <a:xfrm>
            <a:off x="4941150" y="4668475"/>
            <a:ext cx="38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Punti di raccordo →</a:t>
            </a:r>
            <a:r>
              <a:rPr b="1" i="1" lang="it">
                <a:solidFill>
                  <a:srgbClr val="FF0000"/>
                </a:solidFill>
              </a:rPr>
              <a:t> Punti angolosi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28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Spline</a:t>
            </a:r>
            <a:endParaRPr b="1" sz="2300"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/>
        </p:nvSpPr>
        <p:spPr>
          <a:xfrm>
            <a:off x="324850" y="658575"/>
            <a:ext cx="66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funzioni che permettono di costruire:</a:t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299850" y="1027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</a:rPr>
              <a:t>M</a:t>
            </a:r>
            <a:r>
              <a:rPr b="1" i="1" lang="it">
                <a:solidFill>
                  <a:schemeClr val="dk1"/>
                </a:solidFill>
              </a:rPr>
              <a:t>odello interpolante ottimale</a:t>
            </a:r>
            <a:endParaRPr b="1" i="1"/>
          </a:p>
        </p:txBody>
      </p:sp>
      <p:sp>
        <p:nvSpPr>
          <p:cNvPr id="299" name="Google Shape;299;p28"/>
          <p:cNvSpPr txBox="1"/>
          <p:nvPr/>
        </p:nvSpPr>
        <p:spPr>
          <a:xfrm>
            <a:off x="3788800" y="887200"/>
            <a:ext cx="4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</a:rPr>
              <a:t>P</a:t>
            </a:r>
            <a:r>
              <a:rPr i="1" lang="it">
                <a:solidFill>
                  <a:schemeClr val="dk1"/>
                </a:solidFill>
              </a:rPr>
              <a:t>olinomi di grado moderatamente basso</a:t>
            </a:r>
            <a:endParaRPr i="1"/>
          </a:p>
        </p:txBody>
      </p:sp>
      <p:sp>
        <p:nvSpPr>
          <p:cNvPr id="300" name="Google Shape;300;p28"/>
          <p:cNvSpPr txBox="1"/>
          <p:nvPr/>
        </p:nvSpPr>
        <p:spPr>
          <a:xfrm>
            <a:off x="3788800" y="1253825"/>
            <a:ext cx="47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</a:rPr>
              <a:t>R</a:t>
            </a:r>
            <a:r>
              <a:rPr i="1" lang="it">
                <a:solidFill>
                  <a:schemeClr val="dk1"/>
                </a:solidFill>
              </a:rPr>
              <a:t>egolarità sufficiente dell'intera curva risultante</a:t>
            </a:r>
            <a:endParaRPr i="1"/>
          </a:p>
        </p:txBody>
      </p:sp>
      <p:cxnSp>
        <p:nvCxnSpPr>
          <p:cNvPr id="301" name="Google Shape;301;p28"/>
          <p:cNvCxnSpPr>
            <a:stCxn id="298" idx="3"/>
            <a:endCxn id="299" idx="1"/>
          </p:cNvCxnSpPr>
          <p:nvPr/>
        </p:nvCxnSpPr>
        <p:spPr>
          <a:xfrm flipH="1" rot="10800000">
            <a:off x="3299850" y="1087275"/>
            <a:ext cx="4890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8"/>
          <p:cNvCxnSpPr>
            <a:stCxn id="298" idx="3"/>
            <a:endCxn id="300" idx="1"/>
          </p:cNvCxnSpPr>
          <p:nvPr/>
        </p:nvCxnSpPr>
        <p:spPr>
          <a:xfrm>
            <a:off x="3299850" y="1227675"/>
            <a:ext cx="4890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3" name="Google Shape;303;p28"/>
          <p:cNvSpPr txBox="1"/>
          <p:nvPr/>
        </p:nvSpPr>
        <p:spPr>
          <a:xfrm>
            <a:off x="363525" y="1654050"/>
            <a:ext cx="7935600" cy="554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termine inglese spline significa </a:t>
            </a:r>
            <a:r>
              <a:rPr i="1" lang="it" sz="1200"/>
              <a:t>listello di legno</a:t>
            </a:r>
            <a:r>
              <a:rPr lang="it" sz="1200"/>
              <a:t>; originariamente la spline costituiva uno strumento di disegno formato da lunghe fettucce elastiche che consentiva di tracciare curve regolari per i profili di aerei, navi … </a:t>
            </a:r>
            <a:endParaRPr sz="1200"/>
          </a:p>
        </p:txBody>
      </p:sp>
      <p:sp>
        <p:nvSpPr>
          <p:cNvPr id="304" name="Google Shape;304;p28"/>
          <p:cNvSpPr txBox="1"/>
          <p:nvPr/>
        </p:nvSpPr>
        <p:spPr>
          <a:xfrm>
            <a:off x="324850" y="23083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Sia </a:t>
            </a:r>
            <a:r>
              <a:rPr i="1" lang="it"/>
              <a:t>a = x</a:t>
            </a:r>
            <a:r>
              <a:rPr baseline="-25000" i="1" lang="it"/>
              <a:t>0</a:t>
            </a:r>
            <a:r>
              <a:rPr i="1" lang="it"/>
              <a:t> &lt; x</a:t>
            </a:r>
            <a:r>
              <a:rPr baseline="-25000" i="1" lang="it"/>
              <a:t>1</a:t>
            </a:r>
            <a:r>
              <a:rPr i="1" lang="it"/>
              <a:t> &lt; …  &lt; x</a:t>
            </a:r>
            <a:r>
              <a:rPr baseline="-25000" i="1" lang="it"/>
              <a:t>n</a:t>
            </a:r>
            <a:r>
              <a:rPr i="1" lang="it"/>
              <a:t> = b</a:t>
            </a:r>
            <a:r>
              <a:rPr lang="it"/>
              <a:t> una suddivisione dell'intervallo [a,b].  Una funzione </a:t>
            </a:r>
            <a:r>
              <a:rPr b="1" lang="it"/>
              <a:t>spline</a:t>
            </a:r>
            <a:r>
              <a:rPr lang="it"/>
              <a:t> di grado p con nodi {x</a:t>
            </a:r>
            <a:r>
              <a:rPr baseline="-25000" lang="it"/>
              <a:t>i</a:t>
            </a:r>
            <a:r>
              <a:rPr lang="it"/>
              <a:t>}</a:t>
            </a:r>
            <a:r>
              <a:rPr baseline="-25000" lang="it"/>
              <a:t>i=0,1,…,n</a:t>
            </a:r>
            <a:r>
              <a:rPr lang="it"/>
              <a:t> è una funzione indicata con s</a:t>
            </a:r>
            <a:r>
              <a:rPr baseline="-25000" lang="it"/>
              <a:t>p</a:t>
            </a:r>
            <a:r>
              <a:rPr lang="it"/>
              <a:t>(x) tale che nell'intervallo [a,b] si ha: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143475" y="2923975"/>
            <a:ext cx="83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I</a:t>
            </a:r>
            <a:r>
              <a:rPr i="1" lang="it"/>
              <a:t>n ogni sottointervallo di nodi [x</a:t>
            </a:r>
            <a:r>
              <a:rPr baseline="-25000" i="1" lang="it"/>
              <a:t>i</a:t>
            </a:r>
            <a:r>
              <a:rPr i="1" lang="it"/>
              <a:t>,x</a:t>
            </a:r>
            <a:r>
              <a:rPr baseline="-25000" i="1" lang="it"/>
              <a:t>i+1</a:t>
            </a:r>
            <a:r>
              <a:rPr i="1" lang="it"/>
              <a:t>] con i = 0,1,…,n-1, la funzione s</a:t>
            </a:r>
            <a:r>
              <a:rPr baseline="-25000" i="1" lang="it"/>
              <a:t>p</a:t>
            </a:r>
            <a:r>
              <a:rPr i="1" lang="it"/>
              <a:t>(x) è un polinomio di grado p;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s</a:t>
            </a:r>
            <a:r>
              <a:rPr baseline="-25000" i="1" lang="it"/>
              <a:t>p</a:t>
            </a:r>
            <a:r>
              <a:rPr i="1" lang="it"/>
              <a:t>(x) e le sue prime p-1 derivate sono continue.</a:t>
            </a:r>
            <a:endParaRPr i="1"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875" y="1686600"/>
            <a:ext cx="489000" cy="4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299850" y="3649575"/>
            <a:ext cx="34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Regolarità nei punti di raccordo:</a:t>
            </a:r>
            <a:endParaRPr b="1" i="1"/>
          </a:p>
        </p:txBody>
      </p:sp>
      <p:pic>
        <p:nvPicPr>
          <p:cNvPr descr="&lt;math xmlns=&quot;http://www.w3.org/1998/Math/MathML&quot;&gt;&lt;msubsup&gt;&lt;mi&gt;s&lt;/mi&gt;&lt;mrow&gt;&lt;mi&gt;p&lt;/mi&gt;&lt;mo&gt;,&lt;/mo&gt;&lt;mi&gt;j&lt;/mi&gt;&lt;mo&gt;-&lt;/mo&gt;&lt;mn&gt;1&lt;/mn&gt;&lt;/mrow&gt;&lt;mrow&gt;&lt;mo&gt;(&lt;/mo&gt;&lt;mi&gt;k&lt;/mi&gt;&lt;mo&gt;)&lt;/mo&gt;&lt;/mrow&gt;&lt;/msubsup&gt;&lt;mo&gt;(&lt;/mo&gt;&lt;msub&gt;&lt;mi&gt;x&lt;/mi&gt;&lt;mi&gt;j&lt;/mi&gt;&lt;/msub&gt;&lt;mo&gt;)&lt;/mo&gt;&lt;mo&gt;=&lt;/mo&gt;&lt;msubsup&gt;&lt;mi&gt;s&lt;/mi&gt;&lt;mrow&gt;&lt;mi&gt;p&lt;/mi&gt;&lt;mi&gt;j&lt;/mi&gt;&lt;/mrow&gt;&lt;mrow&gt;&lt;mo&gt;(&lt;/mo&gt;&lt;mi&gt;k&lt;/mi&gt;&lt;mo&gt;)&lt;/mo&gt;&lt;/mrow&gt;&lt;/msubsup&gt;&lt;mo&gt;(&lt;/mo&gt;&lt;msub&gt;&lt;mi&gt;x&lt;/mi&gt;&lt;mi&gt;j&lt;/mi&gt;&lt;/msub&gt;&lt;mo&gt;)&lt;/mo&gt;&lt;mo&gt;&amp;#xA0;&amp;#xA0;&amp;#xA0;&amp;#xA0;&lt;/mo&gt;&lt;mi&gt;j&lt;/mi&gt;&lt;mo&gt;=&lt;/mo&gt;&lt;mn&gt;1&lt;/mn&gt;&lt;mo&gt;,&lt;/mo&gt;&lt;mo&gt;.&lt;/mo&gt;&lt;mo&gt;.&lt;/mo&gt;&lt;mo&gt;.&lt;/mo&gt;&lt;mo&gt;,&lt;/mo&gt;&lt;mi&gt;n&lt;/mi&gt;&lt;mo&gt;-&lt;/mo&gt;&lt;mn&gt;1&lt;/mn&gt;&lt;mo&gt;,&lt;/mo&gt;&lt;mo&gt;&amp;#xA0;&amp;#xA0;&lt;/mo&gt;&lt;mi&gt;k&lt;/mi&gt;&lt;mo&gt;=&lt;/mo&gt;&lt;mn&gt;0&lt;/mn&gt;&lt;mo&gt;,&lt;/mo&gt;&lt;mo&gt;.&lt;/mo&gt;&lt;mo&gt;.&lt;/mo&gt;&lt;mo&gt;.&lt;/mo&gt;&lt;mo&gt;,&lt;/mo&gt;&lt;mi&gt;p&lt;/mi&gt;&lt;mo&gt;-&lt;/mo&gt;&lt;mn&gt;1&lt;/mn&gt;&lt;mo&gt;,&lt;/mo&gt;&lt;/math&gt;" id="308" name="Google Shape;308;p28" title="s subscript p comma j minus 1 end subscript superscript left parenthesis k right parenthesis end superscript left parenthesis x subscript j right parenthesis equals s subscript p j end subscript superscript left parenthesis k right parenthesis end superscript left parenthesis x subscript j right parenthesis      j equals 1 comma... comma n minus 1 comma    k equals 0 comma... comma p minus 1 comma"/>
          <p:cNvPicPr preferRelativeResize="0"/>
          <p:nvPr/>
        </p:nvPicPr>
        <p:blipFill rotWithShape="1">
          <a:blip r:embed="rId5">
            <a:alphaModFix/>
          </a:blip>
          <a:srcRect b="0" l="0" r="1787" t="0"/>
          <a:stretch/>
        </p:blipFill>
        <p:spPr>
          <a:xfrm>
            <a:off x="363525" y="4080875"/>
            <a:ext cx="5425573" cy="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9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9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Spline cubica interpolante</a:t>
            </a:r>
            <a:endParaRPr b="1" sz="2300"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279300" y="670200"/>
            <a:ext cx="858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Dato un insieme di nodi </a:t>
            </a:r>
            <a:r>
              <a:rPr i="1" lang="it"/>
              <a:t>K = </a:t>
            </a:r>
            <a:r>
              <a:rPr lang="it"/>
              <a:t>{</a:t>
            </a:r>
            <a:r>
              <a:rPr i="1" lang="it"/>
              <a:t>x</a:t>
            </a:r>
            <a:r>
              <a:rPr baseline="-25000" i="1" lang="it"/>
              <a:t>0 </a:t>
            </a:r>
            <a:r>
              <a:rPr i="1" lang="it"/>
              <a:t>&lt; x</a:t>
            </a:r>
            <a:r>
              <a:rPr baseline="-25000" i="1" lang="it"/>
              <a:t>1 </a:t>
            </a:r>
            <a:r>
              <a:rPr i="1" lang="it"/>
              <a:t>&lt; … &lt; x</a:t>
            </a:r>
            <a:r>
              <a:rPr baseline="-25000" i="1" lang="it"/>
              <a:t>n</a:t>
            </a:r>
            <a:r>
              <a:rPr lang="it"/>
              <a:t>} e un insieme di valori </a:t>
            </a:r>
            <a:r>
              <a:rPr i="1" lang="it"/>
              <a:t>{y</a:t>
            </a:r>
            <a:r>
              <a:rPr baseline="-25000" i="1" lang="it"/>
              <a:t>i</a:t>
            </a:r>
            <a:r>
              <a:rPr i="1" lang="it"/>
              <a:t>}</a:t>
            </a:r>
            <a:r>
              <a:rPr baseline="-25000" i="1" lang="it"/>
              <a:t>i=0,.</a:t>
            </a:r>
            <a:r>
              <a:rPr baseline="-25000" i="1" lang="it"/>
              <a:t>..,n</a:t>
            </a:r>
            <a:r>
              <a:rPr lang="it"/>
              <a:t>, determinare la spline cubica s</a:t>
            </a:r>
            <a:r>
              <a:rPr baseline="-25000" lang="it"/>
              <a:t>3</a:t>
            </a:r>
            <a:r>
              <a:rPr lang="it"/>
              <a:t>(x) tale che s</a:t>
            </a:r>
            <a:r>
              <a:rPr baseline="-25000" lang="it"/>
              <a:t>3</a:t>
            </a:r>
            <a:r>
              <a:rPr lang="it"/>
              <a:t>(x</a:t>
            </a:r>
            <a:r>
              <a:rPr baseline="-25000" lang="it"/>
              <a:t>i</a:t>
            </a:r>
            <a:r>
              <a:rPr lang="it"/>
              <a:t>)=y</a:t>
            </a:r>
            <a:r>
              <a:rPr baseline="-25000" lang="it"/>
              <a:t>i</a:t>
            </a:r>
            <a:r>
              <a:rPr lang="it"/>
              <a:t> con i=0,...,n  significa determinare in ogni intervallo </a:t>
            </a:r>
            <a:r>
              <a:rPr i="1" lang="it"/>
              <a:t>[x</a:t>
            </a:r>
            <a:r>
              <a:rPr baseline="-25000" i="1" lang="it"/>
              <a:t>i</a:t>
            </a:r>
            <a:r>
              <a:rPr i="1" lang="it"/>
              <a:t>,x</a:t>
            </a:r>
            <a:r>
              <a:rPr baseline="-25000" i="1" lang="it"/>
              <a:t>i+1</a:t>
            </a:r>
            <a:r>
              <a:rPr i="1" lang="it"/>
              <a:t>] </a:t>
            </a:r>
            <a:r>
              <a:rPr lang="it"/>
              <a:t>il polinomio di III grado s</a:t>
            </a:r>
            <a:r>
              <a:rPr baseline="-25000" lang="it"/>
              <a:t>3,i</a:t>
            </a:r>
            <a:r>
              <a:rPr lang="it"/>
              <a:t>(x) che rappresenta la spline, ossia determinare </a:t>
            </a:r>
            <a:r>
              <a:rPr b="1" i="1" lang="it"/>
              <a:t>i suoi coefficienti in una base di rappresentazione</a:t>
            </a:r>
            <a:r>
              <a:rPr lang="it"/>
              <a:t>.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148950" y="2060075"/>
            <a:ext cx="85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Nella spline cubica si hanno le seguenti condizioni sulla funzione: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1942200" y="1474400"/>
            <a:ext cx="5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4 coefficienti per ogni intervallo → 4n incognite da ricavare</a:t>
            </a:r>
            <a:endParaRPr b="1"/>
          </a:p>
        </p:txBody>
      </p:sp>
      <p:sp>
        <p:nvSpPr>
          <p:cNvPr id="319" name="Google Shape;319;p29"/>
          <p:cNvSpPr txBox="1"/>
          <p:nvPr/>
        </p:nvSpPr>
        <p:spPr>
          <a:xfrm>
            <a:off x="279300" y="2543825"/>
            <a:ext cx="609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 + 1 condizioni di interpolazione </a:t>
            </a:r>
            <a:r>
              <a:rPr i="1" lang="it"/>
              <a:t>s</a:t>
            </a:r>
            <a:r>
              <a:rPr baseline="-25000" i="1" lang="it"/>
              <a:t>3</a:t>
            </a:r>
            <a:r>
              <a:rPr i="1" lang="it"/>
              <a:t>(x</a:t>
            </a:r>
            <a:r>
              <a:rPr baseline="-25000" i="1" lang="it"/>
              <a:t>i</a:t>
            </a:r>
            <a:r>
              <a:rPr i="1" lang="it"/>
              <a:t>)=y</a:t>
            </a:r>
            <a:r>
              <a:rPr baseline="-25000" i="1" lang="it"/>
              <a:t>i</a:t>
            </a:r>
            <a:r>
              <a:rPr lang="it"/>
              <a:t>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3(n-1) </a:t>
            </a:r>
            <a:r>
              <a:rPr i="1" lang="it"/>
              <a:t>condizioni di continuità</a:t>
            </a:r>
            <a:endParaRPr i="1"/>
          </a:p>
        </p:txBody>
      </p:sp>
      <p:pic>
        <p:nvPicPr>
          <p:cNvPr descr="&lt;math xmlns=&quot;http://www.w3.org/1998/Math/MathML&quot;&gt;&lt;msubsup&gt;&lt;mi&gt;s&lt;/mi&gt;&lt;mrow&gt;&lt;mn&gt;3&lt;/mn&gt;&lt;mo&gt;,&lt;/mo&gt;&lt;mi&gt;i&lt;/mi&gt;&lt;mo&gt;-&lt;/mo&gt;&lt;mn&gt;1&lt;/mn&gt;&lt;/mrow&gt;&lt;mi&gt;k&lt;/mi&gt;&lt;/msubsup&gt;&lt;mo&gt;(&lt;/mo&gt;&lt;msub&gt;&lt;mi&gt;x&lt;/mi&gt;&lt;mi&gt;i&lt;/mi&gt;&lt;/msub&gt;&lt;mo&gt;)&lt;/mo&gt;&lt;mo&gt;=&lt;/mo&gt;&lt;msubsup&gt;&lt;mi&gt;s&lt;/mi&gt;&lt;mrow&gt;&lt;mn&gt;3&lt;/mn&gt;&lt;mo&gt;,&lt;/mo&gt;&lt;mi&gt;i&lt;/mi&gt;&lt;/mrow&gt;&lt;mi&gt;k&lt;/mi&gt;&lt;/msubsup&gt;&lt;mo&gt;(&lt;/mo&gt;&lt;msub&gt;&lt;mi&gt;x&lt;/mi&gt;&lt;mi&gt;i&lt;/mi&gt;&lt;/msub&gt;&lt;mo&gt;)&lt;/mo&gt;&lt;mo&gt;&amp;#xA0;&amp;#xA0;&amp;#xA0;&amp;#xA0;&lt;/mo&gt;&lt;mi&gt;i&lt;/mi&gt;&lt;mo&gt;=&lt;/mo&gt;&lt;mn&gt;1&lt;/mn&gt;&lt;mo&gt;,&lt;/mo&gt;&lt;mo&gt;.&lt;/mo&gt;&lt;mo&gt;.&lt;/mo&gt;&lt;mo&gt;.&lt;/mo&gt;&lt;mo&gt;,&lt;/mo&gt;&lt;mi&gt;n&lt;/mi&gt;&lt;mo&gt;-&lt;/mo&gt;&lt;mn&gt;1&lt;/mn&gt;&lt;mo&gt;;&lt;/mo&gt;&lt;mo&gt;&amp;#xA0;&amp;#xA0;&lt;/mo&gt;&lt;mi&gt;k&lt;/mi&gt;&lt;mo&gt;=&lt;/mo&gt;&lt;mn&gt;0&lt;/mn&gt;&lt;mo&gt;,&lt;/mo&gt;&lt;mn&gt;1&lt;/mn&gt;&lt;mo&gt;,&lt;/mo&gt;&lt;mn&gt;2&lt;/mn&gt;&lt;mo&gt;.&lt;/mo&gt;&lt;/math&gt;" id="320" name="Google Shape;320;p29" title="s subscript 3 comma i minus 1 end subscript superscript k left parenthesis x subscript i right parenthesis equals s subscript 3 comma i end subscript superscript k left parenthesis x subscript i right parenthesis      i equals 1 comma... comma n minus 1 semicolon    k equals 0 comma 1 comma 2."/>
          <p:cNvPicPr preferRelativeResize="0"/>
          <p:nvPr/>
        </p:nvPicPr>
        <p:blipFill rotWithShape="1">
          <a:blip r:embed="rId4">
            <a:alphaModFix/>
          </a:blip>
          <a:srcRect b="10" l="0" r="1903" t="0"/>
          <a:stretch/>
        </p:blipFill>
        <p:spPr>
          <a:xfrm>
            <a:off x="4648200" y="2837000"/>
            <a:ext cx="4260899" cy="2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201975" y="3191825"/>
            <a:ext cx="53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Il numero totale di condizioni è dunque:</a:t>
            </a:r>
            <a:endParaRPr i="1"/>
          </a:p>
        </p:txBody>
      </p:sp>
      <p:cxnSp>
        <p:nvCxnSpPr>
          <p:cNvPr id="322" name="Google Shape;322;p29"/>
          <p:cNvCxnSpPr/>
          <p:nvPr/>
        </p:nvCxnSpPr>
        <p:spPr>
          <a:xfrm flipH="1" rot="10800000">
            <a:off x="3348000" y="2980212"/>
            <a:ext cx="1107000" cy="7500"/>
          </a:xfrm>
          <a:prstGeom prst="straightConnector1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9"/>
          <p:cNvSpPr txBox="1"/>
          <p:nvPr/>
        </p:nvSpPr>
        <p:spPr>
          <a:xfrm>
            <a:off x="279300" y="3592025"/>
            <a:ext cx="233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n + 1 + 3(n-1) = </a:t>
            </a:r>
            <a:r>
              <a:rPr b="1" lang="it" sz="1500">
                <a:solidFill>
                  <a:schemeClr val="dk1"/>
                </a:solidFill>
              </a:rPr>
              <a:t>4n-2</a:t>
            </a:r>
            <a:endParaRPr b="1" sz="1500"/>
          </a:p>
        </p:txBody>
      </p:sp>
      <p:sp>
        <p:nvSpPr>
          <p:cNvPr id="324" name="Google Shape;324;p29"/>
          <p:cNvSpPr txBox="1"/>
          <p:nvPr/>
        </p:nvSpPr>
        <p:spPr>
          <a:xfrm>
            <a:off x="2903775" y="3584225"/>
            <a:ext cx="53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</a:rPr>
              <a:t>4n</a:t>
            </a:r>
            <a:endParaRPr b="1" sz="1600"/>
          </a:p>
        </p:txBody>
      </p:sp>
      <p:sp>
        <p:nvSpPr>
          <p:cNvPr id="325" name="Google Shape;325;p29"/>
          <p:cNvSpPr txBox="1"/>
          <p:nvPr/>
        </p:nvSpPr>
        <p:spPr>
          <a:xfrm>
            <a:off x="3548400" y="3507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</a:rPr>
              <a:t>Servono due condizioni per determinare univocamente le spline</a:t>
            </a:r>
            <a:endParaRPr i="1"/>
          </a:p>
        </p:txBody>
      </p:sp>
      <p:cxnSp>
        <p:nvCxnSpPr>
          <p:cNvPr id="326" name="Google Shape;326;p29"/>
          <p:cNvCxnSpPr/>
          <p:nvPr/>
        </p:nvCxnSpPr>
        <p:spPr>
          <a:xfrm>
            <a:off x="2382275" y="3745825"/>
            <a:ext cx="317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9"/>
          <p:cNvCxnSpPr/>
          <p:nvPr/>
        </p:nvCxnSpPr>
        <p:spPr>
          <a:xfrm>
            <a:off x="2382275" y="3882750"/>
            <a:ext cx="317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9"/>
          <p:cNvCxnSpPr/>
          <p:nvPr/>
        </p:nvCxnSpPr>
        <p:spPr>
          <a:xfrm flipH="1">
            <a:off x="2413150" y="3622075"/>
            <a:ext cx="255300" cy="3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9"/>
          <p:cNvSpPr txBox="1"/>
          <p:nvPr/>
        </p:nvSpPr>
        <p:spPr>
          <a:xfrm>
            <a:off x="279300" y="4334650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Due condizioni al contorno</a:t>
            </a:r>
            <a:endParaRPr b="1" i="1">
              <a:solidFill>
                <a:srgbClr val="FF0000"/>
              </a:solidFill>
            </a:endParaRPr>
          </a:p>
        </p:txBody>
      </p:sp>
      <p:pic>
        <p:nvPicPr>
          <p:cNvPr descr="&lt;math xmlns=&quot;http://www.w3.org/1998/Math/MathML&quot;&gt;&lt;msup&gt;&lt;mi&gt;s&lt;/mi&gt;&lt;mfenced&gt;&lt;mn&gt;2&lt;/mn&gt;&lt;/mfenced&gt;&lt;/msup&gt;&lt;mo&gt;(&lt;/mo&gt;&lt;msub&gt;&lt;mi&gt;x&lt;/mi&gt;&lt;mn&gt;1&lt;/mn&gt;&lt;/msub&gt;&lt;mo&gt;)&lt;/mo&gt;&lt;mo&gt;=&lt;/mo&gt;&lt;mo&gt;&amp;#xA0;&lt;/mo&gt;&lt;msup&gt;&lt;mi&gt;s&lt;/mi&gt;&lt;mfenced&gt;&lt;mn&gt;2&lt;/mn&gt;&lt;/mfenced&gt;&lt;/msup&gt;&lt;mo&gt;(&lt;/mo&gt;&lt;msub&gt;&lt;mi&gt;x&lt;/mi&gt;&lt;mi&gt;n&lt;/mi&gt;&lt;/msub&gt;&lt;mo&gt;)&lt;/mo&gt;&lt;mo&gt;=&lt;/mo&gt;&lt;mn&gt;0&lt;/mn&gt;&lt;/math&gt;" id="330" name="Google Shape;330;p29" title="s to the power of open parentheses 2 close parentheses end exponent left parenthesis x subscript 1 right parenthesis equals space s to the power of open parentheses 2 close parentheses end exponent left parenthesis x subscript n right parenthesis equals 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412" y="4395439"/>
            <a:ext cx="2352834" cy="27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9"/>
          <p:cNvCxnSpPr>
            <a:stCxn id="329" idx="3"/>
          </p:cNvCxnSpPr>
          <p:nvPr/>
        </p:nvCxnSpPr>
        <p:spPr>
          <a:xfrm>
            <a:off x="2951400" y="4534750"/>
            <a:ext cx="893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9"/>
          <p:cNvSpPr txBox="1"/>
          <p:nvPr/>
        </p:nvSpPr>
        <p:spPr>
          <a:xfrm>
            <a:off x="6514475" y="42738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Spline cubica naturale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0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0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B-Spline</a:t>
            </a:r>
            <a:endParaRPr b="1" sz="2300"/>
          </a:p>
        </p:txBody>
      </p:sp>
      <p:pic>
        <p:nvPicPr>
          <p:cNvPr id="339" name="Google Shape;339;p30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398250" y="670200"/>
            <a:ext cx="8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B-Spline sono funzioni spline a </a:t>
            </a:r>
            <a:r>
              <a:rPr b="1" i="1" lang="it"/>
              <a:t>supporto compatto</a:t>
            </a:r>
            <a:r>
              <a:rPr lang="it"/>
              <a:t> </a:t>
            </a:r>
            <a:r>
              <a:rPr i="1" lang="it"/>
              <a:t>linearmente indipendent</a:t>
            </a:r>
            <a:r>
              <a:rPr lang="it"/>
              <a:t>i così definite:</a:t>
            </a:r>
            <a:endParaRPr/>
          </a:p>
        </p:txBody>
      </p:sp>
      <p:pic>
        <p:nvPicPr>
          <p:cNvPr descr="&lt;math xmlns=&quot;http://www.w3.org/1998/Math/MathML&quot;&gt;&lt;msub&gt;&lt;mi&gt;B&lt;/mi&gt;&lt;mrow&gt;&lt;mi&gt;i&lt;/mi&gt;&lt;mo&gt;,&lt;/mo&gt;&lt;mi&gt;k&lt;/mi&gt;&lt;/mrow&gt;&lt;/msub&gt;&lt;mo&gt;(&lt;/mo&gt;&lt;mi&gt;t&lt;/mi&gt;&lt;mo&gt;)&lt;/mo&gt;&lt;mo&gt;&amp;#xA0;&amp;#xA0;&amp;#xA0;&amp;#xA0;&lt;/mo&gt;&lt;mi&gt;i&lt;/mi&gt;&lt;mo&gt;=&lt;/mo&gt;&lt;mn&gt;0&lt;/mn&gt;&lt;mo&gt;,&lt;/mo&gt;&lt;mo&gt;.&lt;/mo&gt;&lt;mo&gt;.&lt;/mo&gt;&lt;mo&gt;.&lt;/mo&gt;&lt;mo&gt;,&lt;/mo&gt;&lt;mi&gt;n&lt;/mi&gt;&lt;/math&gt;" id="341" name="Google Shape;341;p30" title="B subscript i comma k end subscript left parenthesis t right parenthesis      i equals 0 comma... comma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0" y="1146600"/>
            <a:ext cx="2228074" cy="3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398250" y="1479900"/>
            <a:ext cx="7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 variare del grado del polinomio, il supporto compatto è così caratterizzato:</a:t>
            </a:r>
            <a:endParaRPr/>
          </a:p>
        </p:txBody>
      </p:sp>
      <p:sp>
        <p:nvSpPr>
          <p:cNvPr id="343" name="Google Shape;343;p30"/>
          <p:cNvSpPr txBox="1"/>
          <p:nvPr/>
        </p:nvSpPr>
        <p:spPr>
          <a:xfrm>
            <a:off x="3093200" y="1022088"/>
            <a:ext cx="47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</a:rPr>
              <a:t>k è il grado del polinomio ed i il nodo considerando</a:t>
            </a:r>
            <a:endParaRPr i="1"/>
          </a:p>
        </p:txBody>
      </p:sp>
      <p:sp>
        <p:nvSpPr>
          <p:cNvPr id="344" name="Google Shape;344;p30"/>
          <p:cNvSpPr txBox="1"/>
          <p:nvPr/>
        </p:nvSpPr>
        <p:spPr>
          <a:xfrm>
            <a:off x="398250" y="1850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B</a:t>
            </a:r>
            <a:r>
              <a:rPr baseline="-25000" i="1" lang="it"/>
              <a:t>i,k</a:t>
            </a:r>
            <a:r>
              <a:rPr i="1" lang="it"/>
              <a:t> ha supporto compatto in [t</a:t>
            </a:r>
            <a:r>
              <a:rPr baseline="-25000" i="1" lang="it"/>
              <a:t>i</a:t>
            </a:r>
            <a:r>
              <a:rPr i="1" lang="it"/>
              <a:t>,t</a:t>
            </a:r>
            <a:r>
              <a:rPr baseline="-25000" i="1" lang="it"/>
              <a:t>i+1+k</a:t>
            </a:r>
            <a:r>
              <a:rPr i="1" lang="it"/>
              <a:t>)</a:t>
            </a:r>
            <a:endParaRPr i="1"/>
          </a:p>
        </p:txBody>
      </p:sp>
      <p:sp>
        <p:nvSpPr>
          <p:cNvPr id="345" name="Google Shape;345;p30"/>
          <p:cNvSpPr txBox="1"/>
          <p:nvPr/>
        </p:nvSpPr>
        <p:spPr>
          <a:xfrm>
            <a:off x="398250" y="22506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</a:rPr>
              <a:t>Due categorie: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98250" y="2522150"/>
            <a:ext cx="422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B-Spline uniformi</a:t>
            </a:r>
            <a:r>
              <a:rPr lang="it"/>
              <a:t>: gli intervalli sono di lunghezza unitaria.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B-Spline non uniformi</a:t>
            </a:r>
            <a:r>
              <a:rPr lang="it"/>
              <a:t>: gli intervalli sono di lunghezza differente.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5044300" y="2444200"/>
            <a:ext cx="368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La differenza sostanziale tra le Spline e le B-Spline sta nel fatto che le quest'ultime possono essere funzioni diverse in base all'intervallo, mentre le spline hanno l'obbligo di essere identiche nei vari sottointervalli.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Ciò permette un migliore adattamento ai dati che si stanno rappresentando.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31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1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B-Spline</a:t>
            </a:r>
            <a:endParaRPr b="1" sz="2300"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/>
        </p:nvSpPr>
        <p:spPr>
          <a:xfrm>
            <a:off x="200700" y="670200"/>
            <a:ext cx="87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Dati n+1 punti di controllo P = {P</a:t>
            </a:r>
            <a:r>
              <a:rPr baseline="-25000" lang="it"/>
              <a:t>i</a:t>
            </a:r>
            <a:r>
              <a:rPr lang="it"/>
              <a:t>}</a:t>
            </a:r>
            <a:r>
              <a:rPr baseline="-25000" lang="it"/>
              <a:t>i=0, ..., n</a:t>
            </a:r>
            <a:r>
              <a:rPr lang="it"/>
              <a:t> e un vettore di m+1 nodi T = </a:t>
            </a:r>
            <a:r>
              <a:rPr lang="it"/>
              <a:t>[</a:t>
            </a:r>
            <a:r>
              <a:rPr lang="it"/>
              <a:t>t</a:t>
            </a:r>
            <a:r>
              <a:rPr baseline="-25000" lang="it"/>
              <a:t>0</a:t>
            </a:r>
            <a:r>
              <a:rPr lang="it"/>
              <a:t>,t</a:t>
            </a:r>
            <a:r>
              <a:rPr baseline="-25000" lang="it"/>
              <a:t>1</a:t>
            </a:r>
            <a:r>
              <a:rPr lang="it"/>
              <a:t>,...,t</a:t>
            </a:r>
            <a:r>
              <a:rPr baseline="-25000" lang="it"/>
              <a:t>m</a:t>
            </a:r>
            <a:r>
              <a:rPr lang="it"/>
              <a:t>], la curva B-Spline C(t) definita da P e T è:</a:t>
            </a:r>
            <a:endParaRPr/>
          </a:p>
        </p:txBody>
      </p:sp>
      <p:pic>
        <p:nvPicPr>
          <p:cNvPr descr="&lt;math xmlns=&quot;http://www.w3.org/1998/Math/MathML&quot;&gt;&lt;mi&gt;C&lt;/mi&gt;&lt;mo&gt;(&lt;/mo&gt;&lt;mi&gt;t&lt;/mi&gt;&lt;mo&gt;)&lt;/mo&gt;&lt;mo&gt;=&lt;/mo&gt;&lt;munderover&gt;&lt;mo&gt;&amp;#x2211;&lt;/mo&gt;&lt;mrow&gt;&lt;mi&gt;i&lt;/mi&gt;&lt;mo&gt;=&lt;/mo&gt;&lt;mn&gt;0&lt;/mn&gt;&lt;/mrow&gt;&lt;mi&gt;n&lt;/mi&gt;&lt;/munderover&gt;&lt;msub&gt;&lt;mi&gt;B&lt;/mi&gt;&lt;mrow&gt;&lt;mi&gt;i&lt;/mi&gt;&lt;mo&gt;,&lt;/mo&gt;&lt;mi&gt;k&lt;/mi&gt;&lt;/mrow&gt;&lt;/msub&gt;&lt;mo&gt;(&lt;/mo&gt;&lt;mi&gt;t&lt;/mi&gt;&lt;mo&gt;)&lt;/mo&gt;&lt;mo&gt;&amp;#xB7;&lt;/mo&gt;&lt;msub&gt;&lt;mi&gt;P&lt;/mi&gt;&lt;mi&gt;i&lt;/mi&gt;&lt;/msub&gt;&lt;/math&gt;" id="356" name="Google Shape;356;p31" title="C left parenthesis t right parenthesis equals sum from i equals 0 to n of B subscript i comma k end subscript left parenthesis t right parenthesis times P subscript 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75" y="1221325"/>
            <a:ext cx="2689850" cy="7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 txBox="1"/>
          <p:nvPr>
            <p:ph type="title"/>
          </p:nvPr>
        </p:nvSpPr>
        <p:spPr>
          <a:xfrm>
            <a:off x="3568650" y="1383300"/>
            <a:ext cx="1596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Curve </a:t>
            </a:r>
            <a:r>
              <a:rPr b="1" i="1" lang="it" sz="1500"/>
              <a:t>B-Spline</a:t>
            </a:r>
            <a:endParaRPr b="1" i="1" sz="1500"/>
          </a:p>
        </p:txBody>
      </p:sp>
      <p:cxnSp>
        <p:nvCxnSpPr>
          <p:cNvPr id="358" name="Google Shape;358;p31"/>
          <p:cNvCxnSpPr>
            <a:endCxn id="359" idx="1"/>
          </p:cNvCxnSpPr>
          <p:nvPr/>
        </p:nvCxnSpPr>
        <p:spPr>
          <a:xfrm>
            <a:off x="2952675" y="1873150"/>
            <a:ext cx="518700" cy="25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9" name="Google Shape;359;p31"/>
          <p:cNvSpPr txBox="1"/>
          <p:nvPr>
            <p:ph type="title"/>
          </p:nvPr>
        </p:nvSpPr>
        <p:spPr>
          <a:xfrm>
            <a:off x="3471375" y="1919950"/>
            <a:ext cx="1927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>
                <a:solidFill>
                  <a:srgbClr val="FF0000"/>
                </a:solidFill>
              </a:rPr>
              <a:t>Punti di Controllo</a:t>
            </a:r>
            <a:endParaRPr b="1" i="1" sz="1500">
              <a:solidFill>
                <a:srgbClr val="FF0000"/>
              </a:solidFill>
            </a:endParaRPr>
          </a:p>
        </p:txBody>
      </p:sp>
      <p:cxnSp>
        <p:nvCxnSpPr>
          <p:cNvPr id="360" name="Google Shape;360;p31"/>
          <p:cNvCxnSpPr/>
          <p:nvPr/>
        </p:nvCxnSpPr>
        <p:spPr>
          <a:xfrm>
            <a:off x="2129025" y="1902325"/>
            <a:ext cx="4200" cy="4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1" name="Google Shape;361;p31"/>
          <p:cNvSpPr txBox="1"/>
          <p:nvPr/>
        </p:nvSpPr>
        <p:spPr>
          <a:xfrm>
            <a:off x="1103025" y="2339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Funzione B-spline di grado k definita in  </a:t>
            </a:r>
            <a:r>
              <a:rPr b="1" lang="it"/>
              <a:t>t </a:t>
            </a:r>
            <a:r>
              <a:rPr b="1" lang="it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b="1" lang="it"/>
              <a:t>[</a:t>
            </a:r>
            <a:r>
              <a:rPr b="1" lang="it"/>
              <a:t>t</a:t>
            </a:r>
            <a:r>
              <a:rPr b="1" baseline="-25000" lang="it"/>
              <a:t>i</a:t>
            </a:r>
            <a:r>
              <a:rPr b="1" lang="it"/>
              <a:t>,t</a:t>
            </a:r>
            <a:r>
              <a:rPr b="1" baseline="-25000" lang="it"/>
              <a:t>i+h+1</a:t>
            </a:r>
            <a:r>
              <a:rPr b="1" lang="it"/>
              <a:t>]</a:t>
            </a:r>
            <a:endParaRPr b="1"/>
          </a:p>
        </p:txBody>
      </p:sp>
      <p:cxnSp>
        <p:nvCxnSpPr>
          <p:cNvPr id="362" name="Google Shape;362;p31"/>
          <p:cNvCxnSpPr/>
          <p:nvPr/>
        </p:nvCxnSpPr>
        <p:spPr>
          <a:xfrm>
            <a:off x="3088925" y="2781775"/>
            <a:ext cx="3453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3" name="Google Shape;363;p31"/>
          <p:cNvSpPr txBox="1"/>
          <p:nvPr>
            <p:ph type="title"/>
          </p:nvPr>
        </p:nvSpPr>
        <p:spPr>
          <a:xfrm>
            <a:off x="3471375" y="2575225"/>
            <a:ext cx="1596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>
                <a:solidFill>
                  <a:srgbClr val="4A86E8"/>
                </a:solidFill>
              </a:rPr>
              <a:t>Nodi</a:t>
            </a:r>
            <a:endParaRPr b="1" i="1" sz="1500">
              <a:solidFill>
                <a:srgbClr val="4A86E8"/>
              </a:solidFill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44000" y="3074150"/>
            <a:ext cx="57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Sia T= (t</a:t>
            </a:r>
            <a:r>
              <a:rPr baseline="-25000" lang="it"/>
              <a:t>0</a:t>
            </a:r>
            <a:r>
              <a:rPr lang="it"/>
              <a:t> , t</a:t>
            </a:r>
            <a:r>
              <a:rPr baseline="-25000" lang="it"/>
              <a:t>1</a:t>
            </a:r>
            <a:r>
              <a:rPr lang="it"/>
              <a:t> , ….) il vettore dei nodi si hanno i seguenti parametri: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347150" y="3542350"/>
            <a:ext cx="31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n+1 punti di controllo P</a:t>
            </a:r>
            <a:r>
              <a:rPr baseline="-25000" lang="it"/>
              <a:t>0</a:t>
            </a:r>
            <a:r>
              <a:rPr lang="it"/>
              <a:t> , …, P</a:t>
            </a:r>
            <a:r>
              <a:rPr baseline="-25000" lang="it"/>
              <a:t>n</a:t>
            </a:r>
            <a:r>
              <a:rPr lang="it"/>
              <a:t>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grado k;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vettore dei nodi;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T= (t</a:t>
            </a:r>
            <a:r>
              <a:rPr baseline="-25000" lang="it"/>
              <a:t>0</a:t>
            </a:r>
            <a:r>
              <a:rPr lang="it"/>
              <a:t>, t</a:t>
            </a:r>
            <a:r>
              <a:rPr baseline="-25000" lang="it"/>
              <a:t>1</a:t>
            </a:r>
            <a:r>
              <a:rPr lang="it"/>
              <a:t>, ..., t</a:t>
            </a:r>
            <a:r>
              <a:rPr baseline="-25000" lang="it"/>
              <a:t>n+k+1</a:t>
            </a:r>
            <a:r>
              <a:rPr lang="it"/>
              <a:t>) , t</a:t>
            </a:r>
            <a:r>
              <a:rPr baseline="-25000" lang="it"/>
              <a:t>i</a:t>
            </a:r>
            <a:r>
              <a:rPr lang="it"/>
              <a:t> &lt; t</a:t>
            </a:r>
            <a:r>
              <a:rPr baseline="-25000" lang="it"/>
              <a:t>i+1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3655725" y="3896500"/>
            <a:ext cx="7722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 txBox="1"/>
          <p:nvPr>
            <p:ph type="title"/>
          </p:nvPr>
        </p:nvSpPr>
        <p:spPr>
          <a:xfrm>
            <a:off x="4555600" y="3767150"/>
            <a:ext cx="22671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#nodi=#punti+grado+1</a:t>
            </a:r>
            <a:endParaRPr b="1" i="1" sz="1500"/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401" y="1341300"/>
            <a:ext cx="2376700" cy="1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/>
          <p:nvPr/>
        </p:nvSpPr>
        <p:spPr>
          <a:xfrm>
            <a:off x="6431350" y="3124350"/>
            <a:ext cx="237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k</a:t>
            </a:r>
            <a:r>
              <a:rPr lang="it" sz="1000"/>
              <a:t> = 3 grado n+1 = 11 punti di controllo n+k+2 = 15 nodi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Introduzione</a:t>
            </a:r>
            <a:endParaRPr b="1" sz="2300"/>
          </a:p>
        </p:txBody>
      </p:sp>
      <p:sp>
        <p:nvSpPr>
          <p:cNvPr id="66" name="Google Shape;66;p14"/>
          <p:cNvSpPr txBox="1"/>
          <p:nvPr/>
        </p:nvSpPr>
        <p:spPr>
          <a:xfrm>
            <a:off x="344150" y="762875"/>
            <a:ext cx="8347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Negli ultimi anni, con l’avvento di Internet e delle nuove tecnologie, risulta più semplice per l’uomo avere la possibilità di raccogliere dati, diventati una risorsa preziosa per via di numerosi contesti di utilizzo.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 sz="1550">
                <a:solidFill>
                  <a:schemeClr val="dk1"/>
                </a:solidFill>
              </a:rPr>
              <a:t>Come posso disegnare un modello che descriva al meglio l’andamento dei dati?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00" y="2239250"/>
            <a:ext cx="4221025" cy="237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44150" y="1741425"/>
            <a:ext cx="428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Campi come la </a:t>
            </a:r>
            <a:r>
              <a:rPr b="1" i="1" lang="it" sz="1250">
                <a:solidFill>
                  <a:schemeClr val="dk1"/>
                </a:solidFill>
              </a:rPr>
              <a:t>Data  Science</a:t>
            </a:r>
            <a:r>
              <a:rPr lang="it" sz="1250">
                <a:solidFill>
                  <a:schemeClr val="dk1"/>
                </a:solidFill>
              </a:rPr>
              <a:t> e  il </a:t>
            </a:r>
            <a:r>
              <a:rPr b="1" i="1" lang="it" sz="1250">
                <a:solidFill>
                  <a:schemeClr val="dk1"/>
                </a:solidFill>
              </a:rPr>
              <a:t>Machine  learning</a:t>
            </a:r>
            <a:r>
              <a:rPr lang="it" sz="1250">
                <a:solidFill>
                  <a:schemeClr val="dk1"/>
                </a:solidFill>
              </a:rPr>
              <a:t> si  basano  infatti  sulla  modellazione  e  visualizzazione  dei  dati  in  2D  e  3D, fornita dallo studio del calcolo numerico. 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21300" y="2695725"/>
            <a:ext cx="3789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</a:rPr>
              <a:t>Una rappresentazione opportuna dei dati infatti consente di comprendere 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le caratteristiche del problema</a:t>
            </a:r>
            <a:r>
              <a:rPr lang="it" sz="1250">
                <a:solidFill>
                  <a:schemeClr val="dk1"/>
                </a:solidFill>
              </a:rPr>
              <a:t>, </a:t>
            </a:r>
            <a:r>
              <a:rPr lang="it" sz="1250">
                <a:solidFill>
                  <a:schemeClr val="dk1"/>
                </a:solidFill>
              </a:rPr>
              <a:t>in modo da poter effettuare considerazioni e soprattutto previsioni sull'andamento dei dati.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la qualità dei dati</a:t>
            </a:r>
            <a:r>
              <a:rPr lang="it" sz="1250">
                <a:solidFill>
                  <a:schemeClr val="dk1"/>
                </a:solidFill>
              </a:rPr>
              <a:t>: nel caso in cui ci fossero andamenti particolari, risulta possibile valutare se ci sono stati errori di misurazione.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la quantità dei dati</a:t>
            </a:r>
            <a:r>
              <a:rPr lang="it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2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2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B-Spline</a:t>
            </a:r>
            <a:endParaRPr b="1" sz="2300"/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>
            <p:ph type="title"/>
          </p:nvPr>
        </p:nvSpPr>
        <p:spPr>
          <a:xfrm>
            <a:off x="223650" y="607450"/>
            <a:ext cx="1596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Proprietà</a:t>
            </a:r>
            <a:endParaRPr b="1" i="1" sz="1500"/>
          </a:p>
        </p:txBody>
      </p:sp>
      <p:sp>
        <p:nvSpPr>
          <p:cNvPr id="378" name="Google Shape;378;p32"/>
          <p:cNvSpPr txBox="1"/>
          <p:nvPr/>
        </p:nvSpPr>
        <p:spPr>
          <a:xfrm>
            <a:off x="212025" y="146102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2.    </a:t>
            </a:r>
            <a:r>
              <a:rPr i="1" lang="it"/>
              <a:t>La curva non è chiusa ma può diventarlo se il punto di controllo P</a:t>
            </a:r>
            <a:r>
              <a:rPr baseline="-25000" i="1" lang="it"/>
              <a:t>n</a:t>
            </a:r>
            <a:r>
              <a:rPr baseline="-25000" i="1" lang="it"/>
              <a:t> </a:t>
            </a:r>
            <a:r>
              <a:rPr i="1" lang="it"/>
              <a:t>coincide con P</a:t>
            </a:r>
            <a:r>
              <a:rPr baseline="-25000" i="1" lang="it"/>
              <a:t>0</a:t>
            </a:r>
            <a:endParaRPr baseline="-25000" i="1"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963" y="1053075"/>
            <a:ext cx="1410774" cy="12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223650" y="1808050"/>
            <a:ext cx="6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3.   </a:t>
            </a:r>
            <a:r>
              <a:rPr i="1" lang="it"/>
              <a:t>Come conseguenza del supporto compatto, s</a:t>
            </a:r>
            <a:r>
              <a:rPr i="1" lang="it"/>
              <a:t>e P</a:t>
            </a:r>
            <a:r>
              <a:rPr baseline="-25000" i="1" lang="it"/>
              <a:t>j</a:t>
            </a:r>
            <a:r>
              <a:rPr i="1" lang="it"/>
              <a:t> cambia, C(u) risulta modificata solo in corrispondenza dei punti di definizione della B-spline B</a:t>
            </a:r>
            <a:r>
              <a:rPr baseline="-25000" i="1" lang="it"/>
              <a:t>jk</a:t>
            </a:r>
            <a:r>
              <a:rPr i="1" lang="it"/>
              <a:t>. (Controllo locale)</a:t>
            </a:r>
            <a:endParaRPr i="1"/>
          </a:p>
        </p:txBody>
      </p:sp>
      <p:pic>
        <p:nvPicPr>
          <p:cNvPr id="381" name="Google Shape;3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483" y="2573800"/>
            <a:ext cx="1755750" cy="152004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/>
        </p:nvSpPr>
        <p:spPr>
          <a:xfrm>
            <a:off x="223650" y="2421400"/>
            <a:ext cx="6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4.   I</a:t>
            </a:r>
            <a:r>
              <a:rPr i="1" lang="it"/>
              <a:t>n generale la curva non interpola alcun punto di controllo. </a:t>
            </a:r>
            <a:endParaRPr i="1"/>
          </a:p>
        </p:txBody>
      </p:sp>
      <p:sp>
        <p:nvSpPr>
          <p:cNvPr id="383" name="Google Shape;383;p32"/>
          <p:cNvSpPr txBox="1"/>
          <p:nvPr/>
        </p:nvSpPr>
        <p:spPr>
          <a:xfrm>
            <a:off x="223650" y="2789800"/>
            <a:ext cx="662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5.  </a:t>
            </a:r>
            <a:r>
              <a:rPr i="1" lang="it"/>
              <a:t> </a:t>
            </a:r>
            <a:r>
              <a:rPr i="1" lang="it"/>
              <a:t>Possiamo modificare la curva in modo tale che sia tangente al primo e all'ultimo segmento nel primo e nell'ultimo punto di controllo, rispettivamente. Per far ciò, il primo e l'ultimo nodo devono avere molteplicità k+1.</a:t>
            </a:r>
            <a:endParaRPr i="1"/>
          </a:p>
        </p:txBody>
      </p:sp>
      <p:sp>
        <p:nvSpPr>
          <p:cNvPr id="384" name="Google Shape;384;p32"/>
          <p:cNvSpPr txBox="1"/>
          <p:nvPr/>
        </p:nvSpPr>
        <p:spPr>
          <a:xfrm>
            <a:off x="123975" y="889025"/>
            <a:ext cx="70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it"/>
              <a:t>Deve essere soddisfatta la relazione m=n+p+1. Ogni punto di controllo ha bisogno di una funzione base e il numero di funzioni base soddisfa m=n+p+1.</a:t>
            </a:r>
            <a:endParaRPr baseline="-25000" i="1"/>
          </a:p>
        </p:txBody>
      </p:sp>
      <p:sp>
        <p:nvSpPr>
          <p:cNvPr id="385" name="Google Shape;385;p32"/>
          <p:cNvSpPr txBox="1"/>
          <p:nvPr/>
        </p:nvSpPr>
        <p:spPr>
          <a:xfrm>
            <a:off x="223650" y="3701700"/>
            <a:ext cx="65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6. </a:t>
            </a:r>
            <a:r>
              <a:rPr i="1" lang="it"/>
              <a:t>All’aumentare della molteplicità di un punto di controllo, la curva si avvicina al punto multiplo, fino ad interpolarlo.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p33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3"/>
          <p:cNvSpPr txBox="1"/>
          <p:nvPr>
            <p:ph type="title"/>
          </p:nvPr>
        </p:nvSpPr>
        <p:spPr>
          <a:xfrm>
            <a:off x="1730100" y="153300"/>
            <a:ext cx="568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Confronto</a:t>
            </a:r>
            <a:endParaRPr b="1" sz="2300"/>
          </a:p>
        </p:txBody>
      </p:sp>
      <p:pic>
        <p:nvPicPr>
          <p:cNvPr id="392" name="Google Shape;392;p33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25" y="1068400"/>
            <a:ext cx="8027549" cy="30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1171950" y="1938675"/>
            <a:ext cx="68001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4200"/>
              <a:t>Grazie per l’attenzione!</a:t>
            </a:r>
            <a:endParaRPr b="1" i="1"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Rappresentazione dei dati</a:t>
            </a:r>
            <a:endParaRPr b="1" sz="2300"/>
          </a:p>
        </p:txBody>
      </p:sp>
      <p:sp>
        <p:nvSpPr>
          <p:cNvPr id="77" name="Google Shape;77;p15"/>
          <p:cNvSpPr txBox="1"/>
          <p:nvPr/>
        </p:nvSpPr>
        <p:spPr>
          <a:xfrm>
            <a:off x="452250" y="728175"/>
            <a:ext cx="823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Dobbiamo costruire un modello che descriva i dati in modo attendibile ed abbiamo due tipi di modelli: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2250" y="1105275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50">
                <a:solidFill>
                  <a:schemeClr val="dk1"/>
                </a:solidFill>
              </a:rPr>
              <a:t>Modello Interpolante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52250" y="2436800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50">
                <a:solidFill>
                  <a:schemeClr val="dk1"/>
                </a:solidFill>
              </a:rPr>
              <a:t>Modello Approssimante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2250" y="1429775"/>
            <a:ext cx="619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costruisce una curva che passa per i punti assegnati assumendo che l'errore dei dati sia trascurabile, poiché di fatto si impone il passaggio della curva per i punti indicati. Di conseguenza, è possibile trascurare l'errore sui dati.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52250" y="2736775"/>
            <a:ext cx="64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costruisce una curva che non passa per i punti assegnati. In questo caso si assume non trascurabile l'errore sui dati.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5222" r="7737" t="0"/>
          <a:stretch/>
        </p:blipFill>
        <p:spPr>
          <a:xfrm>
            <a:off x="6977700" y="1308300"/>
            <a:ext cx="1674475" cy="1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812" y="2914753"/>
            <a:ext cx="1626275" cy="16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52250" y="3424525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50">
                <a:solidFill>
                  <a:schemeClr val="dk1"/>
                </a:solidFill>
              </a:rPr>
              <a:t>Problema​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52250" y="3648300"/>
            <a:ext cx="63930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Dati n + 1 punti distinti (x</a:t>
            </a:r>
            <a:r>
              <a:rPr baseline="-25000" lang="it"/>
              <a:t>i</a:t>
            </a:r>
            <a:r>
              <a:rPr lang="it"/>
              <a:t> ,y</a:t>
            </a:r>
            <a:r>
              <a:rPr baseline="-25000" lang="it"/>
              <a:t>i</a:t>
            </a:r>
            <a:r>
              <a:rPr lang="it"/>
              <a:t>)</a:t>
            </a:r>
            <a:r>
              <a:rPr baseline="-25000" lang="it"/>
              <a:t>i=0,...,n</a:t>
            </a:r>
            <a:r>
              <a:rPr lang="it"/>
              <a:t>, si vuole costruire una funzione </a:t>
            </a:r>
            <a:r>
              <a:rPr i="1" lang="it"/>
              <a:t>f(x)</a:t>
            </a:r>
            <a:r>
              <a:rPr lang="it"/>
              <a:t> tale che nei nodi {x</a:t>
            </a:r>
            <a:r>
              <a:rPr baseline="-25000" lang="it"/>
              <a:t>i</a:t>
            </a:r>
            <a:r>
              <a:rPr lang="it"/>
              <a:t>}</a:t>
            </a:r>
            <a:r>
              <a:rPr baseline="-25000" lang="it"/>
              <a:t>i=0,...,n</a:t>
            </a:r>
            <a:r>
              <a:rPr lang="it"/>
              <a:t>, siano soddisfatte determinate condizioni chiamate condizioni di interpolazione.​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Dunque si vuole tracciare il grafico di una funzione conoscendone solo il valore in un numero finito di punti.</a:t>
            </a:r>
            <a:r>
              <a:rPr lang="it" sz="1450">
                <a:solidFill>
                  <a:schemeClr val="dk1"/>
                </a:solidFill>
                <a:highlight>
                  <a:srgbClr val="EDEBE9"/>
                </a:highlight>
              </a:rPr>
              <a:t> </a:t>
            </a:r>
            <a:endParaRPr sz="145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6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Interpolazione lineare</a:t>
            </a:r>
            <a:endParaRPr b="1" sz="2300"/>
          </a:p>
        </p:txBody>
      </p:sp>
      <p:sp>
        <p:nvSpPr>
          <p:cNvPr id="92" name="Google Shape;92;p16"/>
          <p:cNvSpPr txBox="1"/>
          <p:nvPr/>
        </p:nvSpPr>
        <p:spPr>
          <a:xfrm>
            <a:off x="348900" y="750250"/>
            <a:ext cx="84462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Si considerino le funzioni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linearmente indipendenti definite in [a,b].  Siano assegnati i valori </a:t>
            </a:r>
            <a:r>
              <a:rPr i="1" lang="it"/>
              <a:t>(x</a:t>
            </a:r>
            <a:r>
              <a:rPr baseline="-25000" i="1" lang="it"/>
              <a:t>i</a:t>
            </a:r>
            <a:r>
              <a:rPr i="1" lang="it"/>
              <a:t>,y</a:t>
            </a:r>
            <a:r>
              <a:rPr baseline="-25000" i="1" lang="it"/>
              <a:t>i</a:t>
            </a:r>
            <a:r>
              <a:rPr i="1" lang="it"/>
              <a:t>)</a:t>
            </a:r>
            <a:r>
              <a:rPr lang="it"/>
              <a:t> con x</a:t>
            </a:r>
            <a:r>
              <a:rPr baseline="-25000" lang="it"/>
              <a:t>i </a:t>
            </a:r>
            <a:r>
              <a:rPr b="1" lang="it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lang="it"/>
              <a:t>[a,b] tale che x</a:t>
            </a:r>
            <a:r>
              <a:rPr baseline="-25000" lang="it"/>
              <a:t>i</a:t>
            </a:r>
            <a:r>
              <a:rPr lang="it"/>
              <a:t> </a:t>
            </a:r>
            <a:r>
              <a:rPr lang="it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≠</a:t>
            </a:r>
            <a:r>
              <a:rPr lang="it"/>
              <a:t> x</a:t>
            </a:r>
            <a:r>
              <a:rPr baseline="-25000" lang="it"/>
              <a:t>j</a:t>
            </a:r>
            <a:r>
              <a:rPr lang="it"/>
              <a:t> </a:t>
            </a:r>
            <a:r>
              <a:rPr lang="it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∀</a:t>
            </a:r>
            <a:r>
              <a:rPr lang="it"/>
              <a:t> i </a:t>
            </a:r>
            <a:r>
              <a:rPr lang="it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≠</a:t>
            </a:r>
            <a:r>
              <a:rPr lang="it"/>
              <a:t> j.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Risolvere un problema di interpolazione lineare così posto vuol dire calcolare i coefficienti a</a:t>
            </a:r>
            <a:r>
              <a:rPr baseline="-25000" lang="it"/>
              <a:t>0</a:t>
            </a:r>
            <a:r>
              <a:rPr lang="it"/>
              <a:t>,...,a</a:t>
            </a:r>
            <a:r>
              <a:rPr baseline="-25000" lang="it"/>
              <a:t>n</a:t>
            </a:r>
            <a:r>
              <a:rPr lang="it"/>
              <a:t> </a:t>
            </a:r>
            <a:r>
              <a:rPr b="1" lang="it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</a:t>
            </a:r>
            <a:r>
              <a:rPr lang="it"/>
              <a:t> R tali che la funzione: </a:t>
            </a:r>
            <a:r>
              <a:rPr lang="it" sz="1450">
                <a:solidFill>
                  <a:schemeClr val="dk1"/>
                </a:solidFill>
                <a:highlight>
                  <a:srgbClr val="EDEBE9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746575" y="2730875"/>
            <a:ext cx="92700" cy="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5636" l="6415" r="7012" t="8578"/>
          <a:stretch/>
        </p:blipFill>
        <p:spPr>
          <a:xfrm>
            <a:off x="154675" y="1794400"/>
            <a:ext cx="2504800" cy="220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\sum_{i=0}^{n} a_i \varphi_{i}(x)" id="96" name="Google Shape;96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700" y="1696150"/>
            <a:ext cx="269042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\varphi_i\}_{i=0,...,n}\in \mathbb{R}" id="97" name="Google Shape;97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8526" y="812688"/>
            <a:ext cx="1525900" cy="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962350" y="2127138"/>
            <a:ext cx="29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</a:t>
            </a:r>
            <a:r>
              <a:rPr lang="it"/>
              <a:t>oddisfi le seguenti condizioni:</a:t>
            </a:r>
            <a:endParaRPr/>
          </a:p>
        </p:txBody>
      </p:sp>
      <p:pic>
        <p:nvPicPr>
          <p:cNvPr descr="{&quot;backgroundColorModified&quot;:false,&quot;id&quot;:&quot;3&quot;,&quot;font&quot;:{&quot;family&quot;:&quot;Arial&quot;,&quot;size&quot;:12,&quot;color&quot;:&quot;#000000&quot;},&quot;aid&quot;:null,&quot;backgroundColor&quot;:&quot;#FFFFFF&quot;,&quot;type&quot;:&quot;$&quot;,&quot;code&quot;:&quot;$f(x_{i}) = y_{i}, \\qquad i=0,...,n.$&quot;,&quot;ts&quot;:1623600356051,&quot;cs&quot;:&quot;aC4f3zXrCCClaWUvxqknhQ==&quot;,&quot;size&quot;:{&quot;width&quot;:223.59999999999994,&quot;height&quot;:19.199999999999992}}" id="99" name="Google Shape;99;p16"/>
          <p:cNvPicPr preferRelativeResize="0"/>
          <p:nvPr/>
        </p:nvPicPr>
        <p:blipFill rotWithShape="1">
          <a:blip r:embed="rId7">
            <a:alphaModFix/>
          </a:blip>
          <a:srcRect b="0" l="0" r="1970" t="0"/>
          <a:stretch/>
        </p:blipFill>
        <p:spPr>
          <a:xfrm>
            <a:off x="3039700" y="2634325"/>
            <a:ext cx="3178899" cy="27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 flipH="1" rot="10800000">
            <a:off x="2962350" y="3007525"/>
            <a:ext cx="33570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682700" y="2465750"/>
            <a:ext cx="14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Condizioni di interpolazione</a:t>
            </a:r>
            <a:endParaRPr b="1" i="1">
              <a:solidFill>
                <a:srgbClr val="FF0000"/>
              </a:solidFill>
            </a:endParaRPr>
          </a:p>
        </p:txBody>
      </p:sp>
      <p:pic>
        <p:nvPicPr>
          <p:cNvPr descr="\varphi_i(x) = x^i" id="102" name="Google Shape;102;p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9700" y="3292400"/>
            <a:ext cx="14552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a_0 + a_1x + ... + a_{n}x^{n}" id="103" name="Google Shape;103;p16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67325" y="3292400"/>
            <a:ext cx="3384000" cy="3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flipH="1" rot="10800000">
            <a:off x="4572000" y="3495500"/>
            <a:ext cx="957000" cy="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6"/>
          <p:cNvSpPr txBox="1"/>
          <p:nvPr/>
        </p:nvSpPr>
        <p:spPr>
          <a:xfrm>
            <a:off x="4491600" y="3146960"/>
            <a:ext cx="11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>
                <a:solidFill>
                  <a:srgbClr val="FF0000"/>
                </a:solidFill>
              </a:rPr>
              <a:t>Sostituendo</a:t>
            </a:r>
            <a:endParaRPr b="1" i="1" sz="1200">
              <a:solidFill>
                <a:srgbClr val="FF00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45056" y="3841844"/>
            <a:ext cx="2732639" cy="12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54675" y="4060500"/>
            <a:ext cx="398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I</a:t>
            </a:r>
            <a:r>
              <a:rPr i="1" lang="it"/>
              <a:t>l problema della determinazione dei coefficienti del polinomio interpolante si riduce nella risoluzione del seguente sistema lineare:</a:t>
            </a:r>
            <a:endParaRPr i="1"/>
          </a:p>
        </p:txBody>
      </p:sp>
      <p:sp>
        <p:nvSpPr>
          <p:cNvPr id="108" name="Google Shape;108;p16"/>
          <p:cNvSpPr txBox="1"/>
          <p:nvPr/>
        </p:nvSpPr>
        <p:spPr>
          <a:xfrm>
            <a:off x="7152200" y="4060500"/>
            <a:ext cx="18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solidFill>
                  <a:srgbClr val="FF0000"/>
                </a:solidFill>
              </a:rPr>
              <a:t>Matrice di Vandermonde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7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Interpolazione di Lagrange</a:t>
            </a:r>
            <a:endParaRPr b="1" sz="2300"/>
          </a:p>
        </p:txBody>
      </p:sp>
      <p:sp>
        <p:nvSpPr>
          <p:cNvPr id="115" name="Google Shape;115;p17"/>
          <p:cNvSpPr txBox="1"/>
          <p:nvPr/>
        </p:nvSpPr>
        <p:spPr>
          <a:xfrm>
            <a:off x="348900" y="750250"/>
            <a:ext cx="28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Data la funzione </a:t>
            </a:r>
            <a:r>
              <a:rPr i="1" lang="it"/>
              <a:t>f(x)</a:t>
            </a:r>
            <a:r>
              <a:rPr lang="it"/>
              <a:t> e n+1 punti: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727813" y="2603650"/>
            <a:ext cx="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backgroundColor&quot;:&quot;#FFFFFF&quot;,&quot;font&quot;:{&quot;size&quot;:12,&quot;color&quot;:&quot;#000000&quot;,&quot;family&quot;:&quot;Arial&quot;},&quot;id&quot;:&quot;4&quot;,&quot;code&quot;:&quot;$ P(x) = \\sum_{i=0}^{n} f(x_{i}) \\prod_{\\substack\n{j=0 \\\\ j \\neq i}}^{n}\\frac{x - x_{j}}{x_{i} - x_{j}}$&quot;,&quot;type&quot;:&quot;$&quot;,&quot;ts&quot;:1623601589900,&quot;cs&quot;:&quot;BnzduTwLHB3IpVCcfmRcog==&quot;,&quot;size&quot;:{&quot;width&quot;:238.20000000000005,&quot;height&quot;:37.800000000000004}}"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0" y="1714224"/>
            <a:ext cx="3801538" cy="6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x_i\}_{i=0,...,n}" id="119" name="Google Shape;119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500" y="733775"/>
            <a:ext cx="1283062" cy="3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f(x_i)\}_{i=0,...,n}" id="120" name="Google Shape;120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750" y="1233250"/>
            <a:ext cx="1490146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647025" y="1612150"/>
            <a:ext cx="281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solidFill>
                  <a:schemeClr val="dk1"/>
                </a:solidFill>
              </a:rPr>
              <a:t>È</a:t>
            </a:r>
            <a:r>
              <a:rPr b="1" i="1" lang="it">
                <a:solidFill>
                  <a:schemeClr val="dk1"/>
                </a:solidFill>
              </a:rPr>
              <a:t> definito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 sz="1800">
                <a:solidFill>
                  <a:srgbClr val="FF0000"/>
                </a:solidFill>
              </a:rPr>
              <a:t>Polinomio di Lagrange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48900" y="1211950"/>
            <a:ext cx="22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Per cui sono noti i valori: </a:t>
            </a:r>
            <a:endParaRPr/>
          </a:p>
        </p:txBody>
      </p:sp>
      <p:pic>
        <p:nvPicPr>
          <p:cNvPr descr="P(x) = f(x_0)l_0(x) + f(x_1)l_1(x) + ... + f(x_{n})l_{n}(x) " id="123" name="Google Shape;123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500" y="3391700"/>
            <a:ext cx="7293910" cy="4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id&quot;:&quot;5&quot;,&quot;font&quot;:{&quot;family&quot;:&quot;Arial&quot;,&quot;color&quot;:&quot;#000000&quot;,&quot;size&quot;:12},&quot;aid&quot;:null,&quot;backgroundColorModified&quot;:false,&quot;backgroundColor&quot;:&quot;#FFFFFF&quot;,&quot;code&quot;:&quot;$l_{i}(x) = \\prod_{\\substack\n{j=0 \\\\ j \\neq i}}^{n}\\frac{x - x_{j}}{x_{i} - x_{j}}$&quot;,&quot;ts&quot;:1623603321317,&quot;cs&quot;:&quot;kHDgJte7KC2OiyRZC+rxLw==&quot;,&quot;size&quot;:{&quot;width&quot;:145.16666666666666,&quot;height&quot;:37.833333333333336}}"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0513" y="2535075"/>
            <a:ext cx="2452050" cy="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33488" y="2535075"/>
            <a:ext cx="15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 sz="1500">
                <a:solidFill>
                  <a:srgbClr val="FF0000"/>
                </a:solidFill>
              </a:rPr>
              <a:t>Sostituendo</a:t>
            </a:r>
            <a:endParaRPr b="1" i="1" sz="1500">
              <a:solidFill>
                <a:srgbClr val="FF0000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48900" y="4028675"/>
            <a:ext cx="83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Se </a:t>
            </a:r>
            <a:r>
              <a:rPr lang="it">
                <a:solidFill>
                  <a:schemeClr val="dk1"/>
                </a:solidFill>
              </a:rPr>
              <a:t>si introducono vincoli di comportamento della funzione nell’intorno di quest’ultimi attraverso condizioni sulle derivate, si parla di </a:t>
            </a:r>
            <a:r>
              <a:rPr b="1" i="1" lang="it">
                <a:solidFill>
                  <a:schemeClr val="dk1"/>
                </a:solidFill>
              </a:rPr>
              <a:t>interpolazione di Hermite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Tali condizioni sono solitamente espresse in forma tabellare.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8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Punti di controllo</a:t>
            </a:r>
            <a:endParaRPr b="1" sz="2300"/>
          </a:p>
        </p:txBody>
      </p:sp>
      <p:sp>
        <p:nvSpPr>
          <p:cNvPr id="133" name="Google Shape;133;p18"/>
          <p:cNvSpPr txBox="1"/>
          <p:nvPr/>
        </p:nvSpPr>
        <p:spPr>
          <a:xfrm>
            <a:off x="348900" y="597850"/>
            <a:ext cx="8446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Bézier nel 1960 introdusse i </a:t>
            </a:r>
            <a:r>
              <a:rPr i="1" lang="it" sz="1300"/>
              <a:t>punti di controllo</a:t>
            </a:r>
            <a:r>
              <a:rPr lang="it" sz="1300"/>
              <a:t> per i problemi di interpolazione come un modo naturale per stabilire la dimensione dell’oggetto da disegnare che, fissati opportunamente, d</a:t>
            </a:r>
            <a:r>
              <a:rPr i="1" lang="it" sz="1300"/>
              <a:t>eterminano il più piccolo poligono convesso contenente tali punti</a:t>
            </a:r>
            <a:r>
              <a:rPr lang="it" sz="1300"/>
              <a:t>. ​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Tutte le curve sono costruite a partire da questi punti di controllo, disposti a seconda dei vincoli imposti alla curva stessa, sono interamente contenute nell'</a:t>
            </a:r>
            <a:r>
              <a:rPr b="1" i="1" lang="it" sz="1300"/>
              <a:t>inviluppo convesso</a:t>
            </a:r>
            <a:r>
              <a:rPr lang="it" sz="1300"/>
              <a:t>. ​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Per rappresentare matematicamente la curva, bisogna scegliere quali funzioni base 𝜑</a:t>
            </a:r>
            <a:r>
              <a:rPr baseline="-25000" lang="it" sz="1300"/>
              <a:t>i </a:t>
            </a:r>
            <a:r>
              <a:rPr lang="it" sz="1300"/>
              <a:t>utilizzare.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Una possibile scelta è quella dei </a:t>
            </a:r>
            <a:r>
              <a:rPr b="1" lang="it" sz="1300"/>
              <a:t>polinomi</a:t>
            </a:r>
            <a:r>
              <a:rPr lang="it" sz="1300"/>
              <a:t> poiché molto semplici da manipolare.</a:t>
            </a:r>
            <a:endParaRPr sz="1300"/>
          </a:p>
        </p:txBody>
      </p:sp>
      <p:sp>
        <p:nvSpPr>
          <p:cNvPr id="134" name="Google Shape;134;p18"/>
          <p:cNvSpPr txBox="1"/>
          <p:nvPr/>
        </p:nvSpPr>
        <p:spPr>
          <a:xfrm>
            <a:off x="1746575" y="2730875"/>
            <a:ext cx="92700" cy="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25" y="2427200"/>
            <a:ext cx="2648125" cy="1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877350" y="2187200"/>
            <a:ext cx="22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Standard:</a:t>
            </a:r>
            <a:endParaRPr b="1" i="1" sz="1500"/>
          </a:p>
        </p:txBody>
      </p:sp>
      <p:pic>
        <p:nvPicPr>
          <p:cNvPr descr="p(x) = a_0 + a_1x + ... + a_{n}x^{n} \quad \varphi_i(x) = x^{i}" id="138" name="Google Shape;138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525" y="2548750"/>
            <a:ext cx="4749480" cy="3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2877350" y="2917425"/>
            <a:ext cx="22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di Lagrange:</a:t>
            </a:r>
            <a:endParaRPr b="1" i="1" sz="1500"/>
          </a:p>
        </p:txBody>
      </p:sp>
      <p:pic>
        <p:nvPicPr>
          <p:cNvPr descr="p(x) = a_0l_0(x) + a_1l_1(x) + ... + a_{n}l_n(x) \quad \varphi_i = l_i(x)" id="140" name="Google Shape;140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525" y="3287000"/>
            <a:ext cx="5789534" cy="3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2877350" y="3647638"/>
            <a:ext cx="22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di Newton:</a:t>
            </a:r>
            <a:endParaRPr b="1" i="1" sz="1500"/>
          </a:p>
        </p:txBody>
      </p:sp>
      <p:pic>
        <p:nvPicPr>
          <p:cNvPr descr="p(x) = a_0 + a_1(x-x_1) + ... + a_{n}(x-x_1)...(x-x_{n}) \quad \varphi_i(x) = \prod_{j=1}^{i} (x-x_j)" id="142" name="Google Shape;142;p18" title="MathEquation,#000000"/>
          <p:cNvPicPr preferRelativeResize="0"/>
          <p:nvPr/>
        </p:nvPicPr>
        <p:blipFill rotWithShape="1">
          <a:blip r:embed="rId7">
            <a:alphaModFix/>
          </a:blip>
          <a:srcRect b="0" l="0" r="30800" t="0"/>
          <a:stretch/>
        </p:blipFill>
        <p:spPr>
          <a:xfrm>
            <a:off x="2998525" y="3983325"/>
            <a:ext cx="6109900" cy="4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varphi_i(x) = \prod_{j=1}^{i} (x-x_j)" id="143" name="Google Shape;143;p1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8525" y="4468700"/>
            <a:ext cx="2541866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9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Considerazioni</a:t>
            </a:r>
            <a:endParaRPr b="1" sz="2300"/>
          </a:p>
        </p:txBody>
      </p:sp>
      <p:sp>
        <p:nvSpPr>
          <p:cNvPr id="150" name="Google Shape;150;p19"/>
          <p:cNvSpPr txBox="1"/>
          <p:nvPr/>
        </p:nvSpPr>
        <p:spPr>
          <a:xfrm>
            <a:off x="393850" y="981075"/>
            <a:ext cx="394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Il determinante della </a:t>
            </a:r>
            <a:r>
              <a:rPr b="1" i="1" lang="it" sz="1300"/>
              <a:t>matrice di Vandermonde</a:t>
            </a:r>
            <a:r>
              <a:rPr lang="it" sz="1300"/>
              <a:t> V</a:t>
            </a:r>
            <a:r>
              <a:rPr baseline="-25000" lang="it" sz="1300"/>
              <a:t>i</a:t>
            </a:r>
            <a:r>
              <a:rPr lang="it" sz="1300"/>
              <a:t>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costruita sui nodi x</a:t>
            </a:r>
            <a:r>
              <a:rPr baseline="-25000" lang="it" sz="1300"/>
              <a:t>0</a:t>
            </a:r>
            <a:r>
              <a:rPr lang="it" sz="1300"/>
              <a:t>,...,x</a:t>
            </a:r>
            <a:r>
              <a:rPr baseline="-25000" lang="it" sz="1300"/>
              <a:t>n</a:t>
            </a:r>
            <a:r>
              <a:rPr lang="it" sz="1300"/>
              <a:t> è:</a:t>
            </a:r>
            <a:endParaRPr sz="1300"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det V_n = \prod_{0 \leq j &lt; i \leq n} (x_i - x_j)&#10;" id="152" name="Google Shape;152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475" y="1034100"/>
            <a:ext cx="3310928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390600" y="1548638"/>
            <a:ext cx="836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</a:t>
            </a:r>
            <a:r>
              <a:rPr lang="it" sz="1300">
                <a:solidFill>
                  <a:schemeClr val="dk1"/>
                </a:solidFill>
              </a:rPr>
              <a:t>upposti i nodi distinti, </a:t>
            </a:r>
            <a:r>
              <a:rPr i="1" lang="it" sz="1300">
                <a:solidFill>
                  <a:schemeClr val="dk1"/>
                </a:solidFill>
              </a:rPr>
              <a:t>la matrice V</a:t>
            </a:r>
            <a:r>
              <a:rPr baseline="-25000" i="1" lang="it" sz="1300">
                <a:solidFill>
                  <a:schemeClr val="dk1"/>
                </a:solidFill>
              </a:rPr>
              <a:t>n</a:t>
            </a:r>
            <a:r>
              <a:rPr i="1" lang="it" sz="1300">
                <a:solidFill>
                  <a:schemeClr val="dk1"/>
                </a:solidFill>
              </a:rPr>
              <a:t> è invertibile e il sistema lineare ammette una ed una sola soluzione</a:t>
            </a:r>
            <a:r>
              <a:rPr lang="it" sz="1300">
                <a:solidFill>
                  <a:schemeClr val="dk1"/>
                </a:solidFill>
              </a:rPr>
              <a:t>. </a:t>
            </a:r>
            <a:endParaRPr/>
          </a:p>
        </p:txBody>
      </p:sp>
      <p:pic>
        <p:nvPicPr>
          <p:cNvPr descr=" \mathcal{O}(n^3)" id="154" name="Google Shape;154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6850" y="1971784"/>
            <a:ext cx="799800" cy="384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393850" y="1871738"/>
            <a:ext cx="619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solidFill>
                  <a:schemeClr val="dk1"/>
                </a:solidFill>
              </a:rPr>
              <a:t>Il tempo di calcolo per la risoluzione del sistema lineare con l'algoritmo di Gauss e l'algoritmo di back-substitution è:</a:t>
            </a:r>
            <a:endParaRPr b="1" i="1"/>
          </a:p>
        </p:txBody>
      </p:sp>
      <p:sp>
        <p:nvSpPr>
          <p:cNvPr id="156" name="Google Shape;156;p19"/>
          <p:cNvSpPr txBox="1"/>
          <p:nvPr/>
        </p:nvSpPr>
        <p:spPr>
          <a:xfrm>
            <a:off x="393850" y="2371500"/>
            <a:ext cx="619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solidFill>
                  <a:schemeClr val="dk1"/>
                </a:solidFill>
              </a:rPr>
              <a:t>Esistono ulteriori algoritmi per la risoluzione di sistemi con matrici di Vandermonde che hanno una complessità computazionale pari:</a:t>
            </a:r>
            <a:endParaRPr b="1" i="1"/>
          </a:p>
        </p:txBody>
      </p:sp>
      <p:pic>
        <p:nvPicPr>
          <p:cNvPr descr="\mathcal{O}(n^2)" id="157" name="Google Shape;157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800" y="2395350"/>
            <a:ext cx="799788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O}(n\log^2n)" id="158" name="Google Shape;158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7375" y="2395350"/>
            <a:ext cx="1406022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393850" y="670200"/>
            <a:ext cx="22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Standard</a:t>
            </a:r>
            <a:endParaRPr b="1" i="1" sz="1500"/>
          </a:p>
        </p:txBody>
      </p:sp>
      <p:sp>
        <p:nvSpPr>
          <p:cNvPr id="160" name="Google Shape;160;p19"/>
          <p:cNvSpPr txBox="1"/>
          <p:nvPr/>
        </p:nvSpPr>
        <p:spPr>
          <a:xfrm>
            <a:off x="376050" y="296623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Tuttavia, la matrice di Vandermonde è spesso mal condizionata. </a:t>
            </a:r>
            <a:endParaRPr/>
          </a:p>
        </p:txBody>
      </p:sp>
      <p:cxnSp>
        <p:nvCxnSpPr>
          <p:cNvPr id="161" name="Google Shape;161;p19"/>
          <p:cNvCxnSpPr>
            <a:stCxn id="160" idx="3"/>
            <a:endCxn id="162" idx="1"/>
          </p:cNvCxnSpPr>
          <p:nvPr/>
        </p:nvCxnSpPr>
        <p:spPr>
          <a:xfrm>
            <a:off x="3376050" y="3258738"/>
            <a:ext cx="14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4792800" y="2966250"/>
            <a:ext cx="389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solidFill>
                  <a:srgbClr val="FF0000"/>
                </a:solidFill>
              </a:rPr>
              <a:t>Errori piccoli sui dati vengono amplificati sulla soluzione, rendendole poco attendibili.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76050" y="3569025"/>
            <a:ext cx="36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di Lagrange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Per calcolare l</a:t>
            </a:r>
            <a:r>
              <a:rPr baseline="-25000" lang="it" sz="1300">
                <a:solidFill>
                  <a:schemeClr val="dk1"/>
                </a:solidFill>
              </a:rPr>
              <a:t>i</a:t>
            </a:r>
            <a:r>
              <a:rPr lang="it" sz="1300">
                <a:solidFill>
                  <a:schemeClr val="dk1"/>
                </a:solidFill>
              </a:rPr>
              <a:t>(x) sono necessari n-1 prodotti</a:t>
            </a:r>
            <a:endParaRPr b="1" i="1" sz="1500"/>
          </a:p>
        </p:txBody>
      </p:sp>
      <p:pic>
        <p:nvPicPr>
          <p:cNvPr descr="\mathcal{O}(2n^2)" id="164" name="Google Shape;164;p1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0775" y="3669075"/>
            <a:ext cx="1029098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>
            <a:stCxn id="163" idx="3"/>
            <a:endCxn id="164" idx="1"/>
          </p:cNvCxnSpPr>
          <p:nvPr/>
        </p:nvCxnSpPr>
        <p:spPr>
          <a:xfrm>
            <a:off x="3979350" y="3876825"/>
            <a:ext cx="871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6100846" y="3713600"/>
            <a:ext cx="27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solidFill>
                  <a:srgbClr val="FF0000"/>
                </a:solidFill>
              </a:rPr>
              <a:t>Computazionalmente oneroso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93850" y="4318500"/>
            <a:ext cx="22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Forma di Newton</a:t>
            </a:r>
            <a:endParaRPr b="1" i="1" sz="1500"/>
          </a:p>
        </p:txBody>
      </p:sp>
      <p:sp>
        <p:nvSpPr>
          <p:cNvPr id="168" name="Google Shape;168;p19"/>
          <p:cNvSpPr txBox="1"/>
          <p:nvPr/>
        </p:nvSpPr>
        <p:spPr>
          <a:xfrm>
            <a:off x="4884375" y="4202400"/>
            <a:ext cx="307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>
                <a:solidFill>
                  <a:srgbClr val="FF0000"/>
                </a:solidFill>
              </a:rPr>
              <a:t>È la più utilizzata!</a:t>
            </a:r>
            <a:endParaRPr b="1" i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>
                <a:solidFill>
                  <a:srgbClr val="FF0000"/>
                </a:solidFill>
              </a:rPr>
              <a:t>Computazionalmente migliore</a:t>
            </a:r>
            <a:endParaRPr b="1" i="1" sz="1500">
              <a:solidFill>
                <a:srgbClr val="FF0000"/>
              </a:solidFill>
            </a:endParaRPr>
          </a:p>
        </p:txBody>
      </p:sp>
      <p:cxnSp>
        <p:nvCxnSpPr>
          <p:cNvPr id="169" name="Google Shape;169;p19"/>
          <p:cNvCxnSpPr>
            <a:stCxn id="167" idx="3"/>
            <a:endCxn id="168" idx="1"/>
          </p:cNvCxnSpPr>
          <p:nvPr/>
        </p:nvCxnSpPr>
        <p:spPr>
          <a:xfrm flipH="1" rot="10800000">
            <a:off x="2624350" y="4525650"/>
            <a:ext cx="22599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0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Rappresentazione</a:t>
            </a:r>
            <a:endParaRPr b="1" sz="2300"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93850" y="670200"/>
            <a:ext cx="42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Rappresentazione Non Parametrica </a:t>
            </a:r>
            <a:endParaRPr b="1" i="1" sz="1500"/>
          </a:p>
        </p:txBody>
      </p:sp>
      <p:sp>
        <p:nvSpPr>
          <p:cNvPr id="178" name="Google Shape;178;p20"/>
          <p:cNvSpPr txBox="1"/>
          <p:nvPr/>
        </p:nvSpPr>
        <p:spPr>
          <a:xfrm>
            <a:off x="393850" y="1029900"/>
            <a:ext cx="5083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Le  coordinate  del  punto  che  si  muove  lungo  la  curva  sono  legate  attraverso  una  </a:t>
            </a:r>
            <a:r>
              <a:rPr i="1" lang="it" sz="1300">
                <a:solidFill>
                  <a:schemeClr val="dk1"/>
                </a:solidFill>
              </a:rPr>
              <a:t>trasformazione geometrica</a:t>
            </a:r>
            <a:r>
              <a:rPr lang="it" sz="1300">
                <a:solidFill>
                  <a:schemeClr val="dk1"/>
                </a:solidFill>
              </a:rPr>
              <a:t> che porta </a:t>
            </a:r>
            <a:r>
              <a:rPr i="1" lang="it" sz="1300">
                <a:solidFill>
                  <a:schemeClr val="dk1"/>
                </a:solidFill>
              </a:rPr>
              <a:t>univocamente da x ad y</a:t>
            </a:r>
            <a:r>
              <a:rPr lang="it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Per caratterizzare una curva abbiamo bisogno di calcolare i </a:t>
            </a:r>
            <a:r>
              <a:rPr b="1" lang="it" sz="1300">
                <a:solidFill>
                  <a:schemeClr val="dk1"/>
                </a:solidFill>
              </a:rPr>
              <a:t>coefficienti</a:t>
            </a:r>
            <a:r>
              <a:rPr lang="it" sz="1300">
                <a:solidFill>
                  <a:schemeClr val="dk1"/>
                </a:solidFill>
              </a:rPr>
              <a:t>, dunque una qualunque trasformazione geometrica sulla curva può essere ottenuta applicando la trasformazione al vettore dei coefficienti.  </a:t>
            </a:r>
            <a:endParaRPr sz="1050">
              <a:solidFill>
                <a:schemeClr val="dk1"/>
              </a:solidFill>
              <a:highlight>
                <a:srgbClr val="E4E8EE"/>
              </a:highlight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711988" y="2067925"/>
            <a:ext cx="320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0000"/>
                </a:solidFill>
              </a:rPr>
              <a:t>Con questo tipo di rappresentazione non risulta possibile rappresentare le curve chiuse o con punti multipli</a:t>
            </a:r>
            <a:endParaRPr b="1" sz="1050">
              <a:solidFill>
                <a:srgbClr val="FF0000"/>
              </a:solidFill>
              <a:highlight>
                <a:srgbClr val="E4E8EE"/>
              </a:highlight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0" l="52727" r="0" t="0"/>
          <a:stretch/>
        </p:blipFill>
        <p:spPr>
          <a:xfrm>
            <a:off x="7556848" y="750275"/>
            <a:ext cx="1363025" cy="1261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=\sqrt{1-x^{2}}" id="181" name="Google Shape;181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100" y="1201388"/>
            <a:ext cx="1381204" cy="3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93850" y="2686625"/>
            <a:ext cx="42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Rappresentazione Parametrica </a:t>
            </a:r>
            <a:endParaRPr b="1" i="1" sz="1500"/>
          </a:p>
        </p:txBody>
      </p:sp>
      <p:sp>
        <p:nvSpPr>
          <p:cNvPr id="183" name="Google Shape;183;p20"/>
          <p:cNvSpPr txBox="1"/>
          <p:nvPr/>
        </p:nvSpPr>
        <p:spPr>
          <a:xfrm>
            <a:off x="393850" y="2970125"/>
            <a:ext cx="485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Esiste un parametro, indicato con </a:t>
            </a:r>
            <a:r>
              <a:rPr i="1" lang="it" sz="1300">
                <a:solidFill>
                  <a:schemeClr val="dk1"/>
                </a:solidFill>
              </a:rPr>
              <a:t>t</a:t>
            </a:r>
            <a:r>
              <a:rPr lang="it" sz="1300">
                <a:solidFill>
                  <a:schemeClr val="dk1"/>
                </a:solidFill>
              </a:rPr>
              <a:t>, che definisce il punto di coordinate (</a:t>
            </a:r>
            <a:r>
              <a:rPr i="1" lang="it" sz="1300">
                <a:solidFill>
                  <a:schemeClr val="dk1"/>
                </a:solidFill>
              </a:rPr>
              <a:t>x(t),y(t)) </a:t>
            </a:r>
            <a:r>
              <a:rPr lang="it" sz="1300">
                <a:solidFill>
                  <a:schemeClr val="dk1"/>
                </a:solidFill>
              </a:rPr>
              <a:t>che si muove sulla curva al variare della funzione di definizione.  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Inoltre è possibile descrivere questa rappresentazione con l’utilizzo di </a:t>
            </a:r>
            <a:r>
              <a:rPr b="1" lang="it" sz="1300">
                <a:solidFill>
                  <a:schemeClr val="dk1"/>
                </a:solidFill>
              </a:rPr>
              <a:t>polinomi</a:t>
            </a:r>
            <a:r>
              <a:rPr lang="it" sz="1300">
                <a:solidFill>
                  <a:schemeClr val="dk1"/>
                </a:solidFill>
              </a:rPr>
              <a:t> che sono molto flessibili.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438" y="3051299"/>
            <a:ext cx="3676877" cy="18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978200" y="4186375"/>
            <a:ext cx="320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0000"/>
                </a:solidFill>
              </a:rPr>
              <a:t>Con questo tipo di rappresentazione permette di rappresentare le curve chiuse o con punti multipli</a:t>
            </a:r>
            <a:endParaRPr b="1" sz="1050">
              <a:solidFill>
                <a:srgbClr val="FF0000"/>
              </a:solidFill>
              <a:highlight>
                <a:srgbClr val="E4E8EE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1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Curve di Bezier</a:t>
            </a:r>
            <a:endParaRPr b="1" sz="2300"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306300" y="670200"/>
            <a:ext cx="85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curve di Bézier sono usate per disegnare curve nello spazio a partire da un numero finito di punti.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306300" y="10217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Proprietà</a:t>
            </a:r>
            <a:endParaRPr b="1" i="1"/>
          </a:p>
        </p:txBody>
      </p:sp>
      <p:pic>
        <p:nvPicPr>
          <p:cNvPr descr="{&quot;backgroundColorModified&quot;:false,&quot;id&quot;:&quot;6&quot;,&quot;type&quot;:&quot;$&quot;,&quot;code&quot;:&quot;$\\left\\{P_{i}\\right\\}_{i=0,...,n}$&quot;,&quot;font&quot;:{&quot;color&quot;:&quot;#000000&quot;,&quot;size&quot;:12,&quot;family&quot;:&quot;Arial&quot;},&quot;aid&quot;:null,&quot;backgroundColor&quot;:&quot;#FFFFFF&quot;,&quot;ts&quot;:1623607936038,&quot;cs&quot;:&quot;DDqMnm0ySS6LdQWiDciegA==&quot;,&quot;size&quot;:{&quot;width&quot;:82.66666666666667,&quot;height&quot;:22}}"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02" y="1382798"/>
            <a:ext cx="1034100" cy="2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306300" y="1320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</a:t>
            </a:r>
            <a:r>
              <a:rPr lang="it"/>
              <a:t>ata una successione di punti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306300" y="1796700"/>
            <a:ext cx="672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deve interpolare il primo punto P</a:t>
            </a:r>
            <a:r>
              <a:rPr baseline="-25000" i="1" lang="it"/>
              <a:t>0</a:t>
            </a:r>
            <a:r>
              <a:rPr i="1" lang="it"/>
              <a:t> e l'ultimo punto P</a:t>
            </a:r>
            <a:r>
              <a:rPr baseline="-25000" i="1" lang="it"/>
              <a:t>n</a:t>
            </a:r>
            <a:r>
              <a:rPr i="1" lang="i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i suoi punti devono trovarsi interamente all'interno dell'inviluppo convesso;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è tangente in P</a:t>
            </a:r>
            <a:r>
              <a:rPr baseline="-25000" i="1" lang="it"/>
              <a:t>0</a:t>
            </a:r>
            <a:r>
              <a:rPr i="1" lang="it"/>
              <a:t> al segmento P</a:t>
            </a:r>
            <a:r>
              <a:rPr baseline="-25000" i="1" lang="it"/>
              <a:t>0</a:t>
            </a:r>
            <a:r>
              <a:rPr i="1" lang="it"/>
              <a:t>P</a:t>
            </a:r>
            <a:r>
              <a:rPr baseline="-25000" i="1" lang="it"/>
              <a:t>1</a:t>
            </a:r>
            <a:r>
              <a:rPr i="1" lang="i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è tangente in P</a:t>
            </a:r>
            <a:r>
              <a:rPr baseline="-25000" i="1" lang="it"/>
              <a:t>n</a:t>
            </a:r>
            <a:r>
              <a:rPr i="1" lang="it"/>
              <a:t> al segmento P</a:t>
            </a:r>
            <a:r>
              <a:rPr baseline="-25000" i="1" lang="it"/>
              <a:t>n-1</a:t>
            </a:r>
            <a:r>
              <a:rPr i="1" lang="it"/>
              <a:t>P</a:t>
            </a:r>
            <a:r>
              <a:rPr baseline="-25000" i="1" lang="it"/>
              <a:t>n</a:t>
            </a:r>
            <a:r>
              <a:rPr i="1" lang="i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la curvatura in P</a:t>
            </a:r>
            <a:r>
              <a:rPr baseline="-25000" i="1" lang="it"/>
              <a:t>0</a:t>
            </a:r>
            <a:r>
              <a:rPr i="1" lang="it"/>
              <a:t> dipende da P</a:t>
            </a:r>
            <a:r>
              <a:rPr baseline="-25000" i="1" lang="it"/>
              <a:t>0</a:t>
            </a:r>
            <a:r>
              <a:rPr i="1" lang="it"/>
              <a:t>P</a:t>
            </a:r>
            <a:r>
              <a:rPr baseline="-25000" i="1" lang="it"/>
              <a:t>1</a:t>
            </a:r>
            <a:r>
              <a:rPr i="1" lang="it"/>
              <a:t>P</a:t>
            </a:r>
            <a:r>
              <a:rPr baseline="-25000" i="1" lang="it"/>
              <a:t>2</a:t>
            </a:r>
            <a:r>
              <a:rPr i="1" lang="i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la curvatura in P</a:t>
            </a:r>
            <a:r>
              <a:rPr baseline="-25000" i="1" lang="it"/>
              <a:t>n</a:t>
            </a:r>
            <a:r>
              <a:rPr i="1" lang="it"/>
              <a:t> dipende da P</a:t>
            </a:r>
            <a:r>
              <a:rPr baseline="-25000" i="1" lang="it"/>
              <a:t>n-2</a:t>
            </a:r>
            <a:r>
              <a:rPr i="1" lang="it"/>
              <a:t>P</a:t>
            </a:r>
            <a:r>
              <a:rPr baseline="-25000" i="1" lang="it"/>
              <a:t>n-1</a:t>
            </a:r>
            <a:r>
              <a:rPr i="1" lang="it"/>
              <a:t>P</a:t>
            </a:r>
            <a:r>
              <a:rPr baseline="-25000" i="1" lang="it"/>
              <a:t>n</a:t>
            </a:r>
            <a:r>
              <a:rPr i="1" lang="i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la derivata k-esima in P</a:t>
            </a:r>
            <a:r>
              <a:rPr baseline="-25000" i="1" lang="it"/>
              <a:t>0</a:t>
            </a:r>
            <a:r>
              <a:rPr i="1" lang="it"/>
              <a:t> dipende dai primi k+1 punti;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it"/>
              <a:t>la derivata k-esima in P</a:t>
            </a:r>
            <a:r>
              <a:rPr baseline="-25000" i="1" lang="it"/>
              <a:t>n</a:t>
            </a:r>
            <a:r>
              <a:rPr i="1" lang="it"/>
              <a:t> dipende dagli ultimi k+1 punti.</a:t>
            </a:r>
            <a:endParaRPr i="1"/>
          </a:p>
        </p:txBody>
      </p:sp>
      <p:sp>
        <p:nvSpPr>
          <p:cNvPr id="198" name="Google Shape;198;p21"/>
          <p:cNvSpPr txBox="1"/>
          <p:nvPr/>
        </p:nvSpPr>
        <p:spPr>
          <a:xfrm>
            <a:off x="3977700" y="1320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Curva di B</a:t>
            </a:r>
            <a:r>
              <a:rPr lang="it">
                <a:solidFill>
                  <a:schemeClr val="dk1"/>
                </a:solidFill>
              </a:rPr>
              <a:t>é</a:t>
            </a:r>
            <a:r>
              <a:rPr lang="it"/>
              <a:t>zier: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306300" y="3862000"/>
            <a:ext cx="78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Fissati </a:t>
            </a:r>
            <a:r>
              <a:rPr i="1" lang="it">
                <a:solidFill>
                  <a:schemeClr val="dk1"/>
                </a:solidFill>
              </a:rPr>
              <a:t>n+1 </a:t>
            </a:r>
            <a:r>
              <a:rPr lang="it">
                <a:solidFill>
                  <a:schemeClr val="dk1"/>
                </a:solidFill>
              </a:rPr>
              <a:t>punti di controllo, il grado del polinomio che definisce la curva di Bézier è n.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06300" y="4352025"/>
            <a:ext cx="34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Aumentando i punti migliora il modello approssimante realizzato?</a:t>
            </a:r>
            <a:endParaRPr b="1" i="1"/>
          </a:p>
        </p:txBody>
      </p:sp>
      <p:sp>
        <p:nvSpPr>
          <p:cNvPr id="201" name="Google Shape;201;p21"/>
          <p:cNvSpPr txBox="1"/>
          <p:nvPr/>
        </p:nvSpPr>
        <p:spPr>
          <a:xfrm>
            <a:off x="3738000" y="4352025"/>
            <a:ext cx="34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0000"/>
                </a:solidFill>
              </a:rPr>
              <a:t>No, i polinomi tendono ad oscillare sempre di più all’aumentare del grado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69700" y="4352025"/>
            <a:ext cx="16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Fenomeno di Runge</a:t>
            </a:r>
            <a:endParaRPr b="1" i="1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238" y="1694775"/>
            <a:ext cx="988925" cy="203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