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Code Pr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0ddbc83e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0ddbc83e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0ddbc83e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0ddbc83e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0ddbc83e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0ddbc83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0ddbc83e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0ddbc83e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0d722c9e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0d722c9e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0ddbc83e5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0ddbc83e5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0ddbc83e5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0ddbc83e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0ddbc83e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0ddbc83e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0ddbc83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0ddbc83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d722c9e9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0d722c9e9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ddbc83e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ddbc83e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ddbc83e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0ddbc83e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0ddbc83e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0ddbc83e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ddbc83e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ddbc83e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0ddbc83e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0ddbc83e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ian.ru/" TargetMode="External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Анализ цен на квартиры в Волгограде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67175" y="3562100"/>
            <a:ext cx="7680300" cy="10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3000">
                <a:latin typeface="Times New Roman"/>
                <a:ea typeface="Times New Roman"/>
                <a:cs typeface="Times New Roman"/>
                <a:sym typeface="Times New Roman"/>
              </a:rPr>
              <a:t>Выполнили:</a:t>
            </a:r>
            <a:endParaRPr i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3000">
                <a:latin typeface="Times New Roman"/>
                <a:ea typeface="Times New Roman"/>
                <a:cs typeface="Times New Roman"/>
                <a:sym typeface="Times New Roman"/>
              </a:rPr>
              <a:t>студентки группы андэк</a:t>
            </a:r>
            <a:endParaRPr i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3000">
                <a:latin typeface="Times New Roman"/>
                <a:ea typeface="Times New Roman"/>
                <a:cs typeface="Times New Roman"/>
                <a:sym typeface="Times New Roman"/>
              </a:rPr>
              <a:t>Назаренко Анастасия,</a:t>
            </a:r>
            <a:endParaRPr i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3000">
                <a:latin typeface="Times New Roman"/>
                <a:ea typeface="Times New Roman"/>
                <a:cs typeface="Times New Roman"/>
                <a:sym typeface="Times New Roman"/>
              </a:rPr>
              <a:t>Ламеева Анна</a:t>
            </a:r>
            <a:endParaRPr i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425" y="1066387"/>
            <a:ext cx="3352674" cy="39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350" y="1215113"/>
            <a:ext cx="3352675" cy="365698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2100425" y="-650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Регрессионный анализ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69075" y="552775"/>
            <a:ext cx="56808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Изначально были построены 3 модели: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Классическая линейная; Полулогарифмическая; Логарифмическая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142850" y="73100"/>
            <a:ext cx="8924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Тестирование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логарифмической модели (Модель 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468825"/>
            <a:ext cx="4468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AutoNum type="arabicParenR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Тест на мультиколлинеарность с помощью VIFs. Большие значения наблюдаются для log(Жилая площадь) и log(Общая площадь);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arenR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Тест Жарка-Берра на нормальное распределение остатков. P-value = 0,000. Остатки не подчиняются нормальному распределению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arenR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Результаты теста Рамсея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логарифмической модели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показывают, что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RESET = 3.7451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p-value = 0.02373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значит, гипотеза о правильной спецификации не отвергается на 1% уровне значимости.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100" y="1238000"/>
            <a:ext cx="3156999" cy="35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80975" y="1498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Тестирование на гетероскедастичность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Гетероскедастичность проверялась с помощью теста Бреуша-Пагана. P-value в данной модели 0,000, что меньше уровня значимости 0,05, а значит, у нас присутствует гетероскедастичность в модели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250" y="944400"/>
            <a:ext cx="3411950" cy="384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6535275" y="510025"/>
            <a:ext cx="22971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268475" y="-5187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Удаляем жилую площадь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# Wald-test p-value = 0.9243 - регрессор действительно можно выбросить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AIC = -776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BIC = -664.8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2" type="body"/>
          </p:nvPr>
        </p:nvSpPr>
        <p:spPr>
          <a:xfrm>
            <a:off x="7019375" y="3898675"/>
            <a:ext cx="18129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25" y="2013800"/>
            <a:ext cx="2613400" cy="29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899" y="181412"/>
            <a:ext cx="4789474" cy="47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4904925" y="95100"/>
            <a:ext cx="3497700" cy="8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Коэффициенты регрессии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0" y="95100"/>
            <a:ext cx="4311199" cy="486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460" y="811300"/>
            <a:ext cx="4237925" cy="42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523600" y="165225"/>
            <a:ext cx="31461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69075" y="744650"/>
            <a:ext cx="8076000" cy="4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1)Увеличение общей площади на 1% увеличивает цену квартиры на 0,93%;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2) Увеличение площади кухни на 1% увеличивает цену квартиры на 0,18%;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3) Квартиры в Центральном районе самые дорогие. Расположение в каком - либо другом районе уменьшает цену квартиры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300" y="2005525"/>
            <a:ext cx="3754725" cy="280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366200" y="-1443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3032350" y="268700"/>
            <a:ext cx="2379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311700" y="884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Описание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14550" y="836775"/>
            <a:ext cx="76461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Источник данных: </a:t>
            </a:r>
            <a:r>
              <a:rPr lang="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https://www.cian.ru/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Парсер: requests + BeautifulSoup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Итого: 3894 наблюдений (без повторов)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Переменные:	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Цена квартиры,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Общая площадь,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Жилая площадь,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Площадь кухни,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Кол-во комнат (1, 2, 3),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Этаж,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Высота потолков,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Район,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Санузел (совмещенный, раздельный),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ип жилья (Вторичка/ Новостройка),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Наличие балкона/ лоджии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Были исключены из-за обилия пропусков: Срок сдачи, Вид из окон,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Тип ремонта,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Тип отделки, Планировка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480" y="383950"/>
            <a:ext cx="4041174" cy="302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266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абота с пропущенными значениями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25" y="960138"/>
            <a:ext cx="3077775" cy="289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975" y="921725"/>
            <a:ext cx="2993325" cy="28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124700" y="3829750"/>
            <a:ext cx="710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Шаг 1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753025" y="3688875"/>
            <a:ext cx="936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Шаг 2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4294967295" type="title"/>
          </p:nvPr>
        </p:nvSpPr>
        <p:spPr>
          <a:xfrm>
            <a:off x="799875" y="386650"/>
            <a:ext cx="6218400" cy="3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Предварительный анализ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300" y="589850"/>
            <a:ext cx="3222300" cy="23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764" y="2832950"/>
            <a:ext cx="3117295" cy="22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026" y="589849"/>
            <a:ext cx="2834775" cy="2041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7225" y="2832950"/>
            <a:ext cx="3065100" cy="2207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4294967295" type="title"/>
          </p:nvPr>
        </p:nvSpPr>
        <p:spPr>
          <a:xfrm>
            <a:off x="761500" y="386650"/>
            <a:ext cx="6218400" cy="3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Предварительный анализ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75" y="2809925"/>
            <a:ext cx="3409675" cy="20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925" y="746000"/>
            <a:ext cx="3073300" cy="20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6638" y="635275"/>
            <a:ext cx="3715600" cy="22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0913" y="2862925"/>
            <a:ext cx="3747025" cy="21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707750" y="302200"/>
            <a:ext cx="6218400" cy="3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Предварительный анализ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5" y="1089575"/>
            <a:ext cx="2787850" cy="37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851" y="1012825"/>
            <a:ext cx="2956125" cy="29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5">
            <a:alphaModFix/>
          </a:blip>
          <a:srcRect b="-2176" l="0" r="5249" t="0"/>
          <a:stretch/>
        </p:blipFill>
        <p:spPr>
          <a:xfrm>
            <a:off x="6105400" y="1093688"/>
            <a:ext cx="2740954" cy="29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707750" y="302200"/>
            <a:ext cx="6218400" cy="3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Предварительный анализ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800" y="1138524"/>
            <a:ext cx="3019439" cy="28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5" y="1132450"/>
            <a:ext cx="3163500" cy="30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4213" y="1132439"/>
            <a:ext cx="2875575" cy="2729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" y="1111811"/>
            <a:ext cx="2588224" cy="291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025" y="1151825"/>
            <a:ext cx="2617512" cy="295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9700" y="1726800"/>
            <a:ext cx="3711325" cy="15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6073200" y="1443225"/>
            <a:ext cx="27714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Корреляционная матрица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707750" y="302200"/>
            <a:ext cx="6218400" cy="3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Предварительный анализ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565025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Регрессионный анализ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750" y="705400"/>
            <a:ext cx="3308702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177" y="705400"/>
            <a:ext cx="3308702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1259025" y="4560925"/>
            <a:ext cx="5872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Зависимость становится более наглядная при взятии логарифма от цены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