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62" r:id="rId3"/>
    <p:sldId id="260" r:id="rId4"/>
    <p:sldId id="263" r:id="rId5"/>
    <p:sldId id="259" r:id="rId6"/>
    <p:sldId id="264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C3F26-78FF-4BCD-B229-44B8E3DAD17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FB7F2-66A3-4FDB-981F-F04157AB8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D51A-2494-4885-AA4D-2473651C7BB6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FEA3-3EC9-41F1-8F8D-813FD02FA92D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A89-6A21-4318-91B0-2FD89F96D80D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A6F1-7256-4933-AA19-AB845FB99332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76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6254-8FEF-4661-9D26-AA1FA414B467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9FE4-EDDE-4E83-9444-82DEA0C71FAF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4525-3BBE-4186-B2E5-995BD234C9F4}" type="datetime1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1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2F6-EF93-43AD-91EE-CF32CAE02EED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F203-A0D6-418D-9E1D-90885C701150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2C08-A0A3-40BF-86B9-920212C329E6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A8C0-6189-45B7-BD47-6A745ACED620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217F-83BB-4A03-BB34-51AAD12609CE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2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45DB-335C-46A8-ABA2-2CCC6AC43AE4}" type="datetime1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F8DA-F04D-4CC0-A049-3D30AD8238A8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2F1C-EBE5-4F97-890B-04AF6DD6FB08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53C-BFD6-4B3C-AD00-90F96B323126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1232-4527-414B-AA5C-EC370C08F717}" type="datetime1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32BA4B-3112-4768-B653-DE1F10FB4254}" type="datetime1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F597-A4C1-4C1B-A518-E92F2348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1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5eGSC5fmSylS3xle68p4NoS_NYfMbo3AUwRviwvvhUaOH2g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0.6/manual/mathematical-operations/" TargetMode="External"/><Relationship Id="rId2" Type="http://schemas.openxmlformats.org/officeDocument/2006/relationships/hyperlink" Target="https://www.juliabo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h8rQyEpiZA&amp;t=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E2028-87C4-449D-ABFB-CE667E934473}"/>
              </a:ext>
            </a:extLst>
          </p:cNvPr>
          <p:cNvSpPr txBox="1"/>
          <p:nvPr/>
        </p:nvSpPr>
        <p:spPr>
          <a:xfrm>
            <a:off x="427892" y="931985"/>
            <a:ext cx="116410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PLTL Leader Training Workshop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93664-84EA-445C-B48A-F12817B43167}"/>
              </a:ext>
            </a:extLst>
          </p:cNvPr>
          <p:cNvSpPr txBox="1"/>
          <p:nvPr/>
        </p:nvSpPr>
        <p:spPr>
          <a:xfrm>
            <a:off x="3042139" y="3698631"/>
            <a:ext cx="599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Presenter: Dr. Anna Harris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00E9E-7B26-4834-9B42-5EDE9C3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049-B741-4E19-A722-5DBAB0DB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96" y="945088"/>
            <a:ext cx="10760443" cy="1400530"/>
          </a:xfrm>
        </p:spPr>
        <p:txBody>
          <a:bodyPr/>
          <a:lstStyle/>
          <a:p>
            <a:r>
              <a:rPr lang="en-US" dirty="0"/>
              <a:t>Peer-Led-Team-Learning Leader Manual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09C4-C20E-45AE-B56F-831EFFE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2" y="2104292"/>
            <a:ext cx="11154506" cy="3405554"/>
          </a:xfrm>
        </p:spPr>
        <p:txBody>
          <a:bodyPr>
            <a:normAutofit/>
          </a:bodyPr>
          <a:lstStyle/>
          <a:p>
            <a:r>
              <a:rPr lang="en-US" sz="2400" dirty="0"/>
              <a:t>PLTL </a:t>
            </a:r>
            <a:r>
              <a:rPr lang="en-US" sz="2400"/>
              <a:t>Training Book PowerPoint </a:t>
            </a:r>
            <a:r>
              <a:rPr lang="en-US" sz="2400" dirty="0"/>
              <a:t>slides</a:t>
            </a:r>
          </a:p>
          <a:p>
            <a:r>
              <a:rPr lang="en-US" sz="2400" i="1" dirty="0"/>
              <a:t>Peer-Led Team Learning</a:t>
            </a:r>
            <a:r>
              <a:rPr lang="en-US" sz="2400" dirty="0"/>
              <a:t> books: 	</a:t>
            </a:r>
          </a:p>
          <a:p>
            <a:pPr lvl="1"/>
            <a:r>
              <a:rPr lang="en-US" sz="2400" i="1" dirty="0"/>
              <a:t>A Guidebook</a:t>
            </a:r>
            <a:r>
              <a:rPr lang="en-US" sz="2400" dirty="0"/>
              <a:t> (</a:t>
            </a:r>
            <a:r>
              <a:rPr lang="en-US" sz="2400" dirty="0" err="1"/>
              <a:t>Gosser</a:t>
            </a:r>
            <a:r>
              <a:rPr lang="en-US" sz="2400" dirty="0"/>
              <a:t>, et al., 2001)</a:t>
            </a:r>
          </a:p>
          <a:p>
            <a:pPr lvl="1"/>
            <a:r>
              <a:rPr lang="en-US" sz="2400" i="1" dirty="0"/>
              <a:t>A Handbook for Team Leaders </a:t>
            </a:r>
            <a:r>
              <a:rPr lang="en-US" sz="2400" dirty="0"/>
              <a:t>(Roth, Goldstein, &amp; </a:t>
            </a:r>
            <a:r>
              <a:rPr lang="en-US" sz="2400" dirty="0" err="1"/>
              <a:t>Mancus</a:t>
            </a:r>
            <a:r>
              <a:rPr lang="en-US" sz="2400" dirty="0"/>
              <a:t>, 2001). </a:t>
            </a:r>
            <a:r>
              <a:rPr lang="en-US" sz="2400" i="1" dirty="0"/>
              <a:t> </a:t>
            </a:r>
            <a:endParaRPr lang="en-US" sz="2400" dirty="0"/>
          </a:p>
          <a:p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36D1A-F556-42E3-97F9-71172980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049-B741-4E19-A722-5DBAB0DB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42" y="499610"/>
            <a:ext cx="10830781" cy="1400530"/>
          </a:xfrm>
        </p:spPr>
        <p:txBody>
          <a:bodyPr/>
          <a:lstStyle/>
          <a:p>
            <a:r>
              <a:rPr lang="en-US" dirty="0"/>
              <a:t>Mathematical Association for America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09C4-C20E-45AE-B56F-831EFFE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2" y="1371601"/>
            <a:ext cx="11154506" cy="5190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MAA conference: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Abstract Due Date: March 1, 2019 (</a:t>
            </a:r>
            <a:r>
              <a:rPr lang="en-US" sz="2000" dirty="0">
                <a:hlinkClick r:id="rId2"/>
              </a:rPr>
              <a:t>https://docs.google.com/forms/d/e/1FAIpQLSf5eGSC5fmSylS3xle68p4NoS_NYfMbo3AUwRviwvvhUaOH2g/viewform</a:t>
            </a:r>
            <a:r>
              <a:rPr lang="en-US" sz="2000" dirty="0"/>
              <a:t>)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Conference: March 28 – 30, 2019 (leaves on Thursday morning – returns </a:t>
            </a:r>
            <a:r>
              <a:rPr lang="en-US" sz="2000"/>
              <a:t>on Saturday </a:t>
            </a:r>
            <a:r>
              <a:rPr lang="en-US" sz="2000" dirty="0"/>
              <a:t>evening)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Place: Northeastern State University in Tahlequah, Oklahoma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Fee: $500 for registration, hotel, meal, and transportation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Presentation topics: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Effects of PLTL Leaders in College and Intermediate Algebra students (4 PLTL leaders)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Effects of Co-Req. College Algebra Course (Dr. Harris and her students)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College Algebra/Pre-Calculus projects in Julia programming language (3 PLTL leaders)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Evidence-based learning in College Algebra course and their results (2 faculty)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36D1A-F556-42E3-97F9-71172980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1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049-B741-4E19-A722-5DBAB0DB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42" y="499610"/>
            <a:ext cx="10830781" cy="1400530"/>
          </a:xfrm>
        </p:spPr>
        <p:txBody>
          <a:bodyPr/>
          <a:lstStyle/>
          <a:p>
            <a:r>
              <a:rPr lang="en-US" dirty="0"/>
              <a:t>Julia Computing (coding)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09C4-C20E-45AE-B56F-831EFFE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2" y="1267297"/>
            <a:ext cx="11154506" cy="51379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JuliaBox</a:t>
            </a:r>
            <a:r>
              <a:rPr lang="en-US" sz="2400" dirty="0"/>
              <a:t> account using </a:t>
            </a:r>
            <a:r>
              <a:rPr lang="en-US" sz="2400" dirty="0" err="1"/>
              <a:t>github</a:t>
            </a:r>
            <a:r>
              <a:rPr lang="en-US" sz="2400" dirty="0"/>
              <a:t> or google: </a:t>
            </a:r>
            <a:r>
              <a:rPr lang="en-US" sz="2400" dirty="0">
                <a:hlinkClick r:id="rId2"/>
              </a:rPr>
              <a:t>https://www.juliabox.com/</a:t>
            </a:r>
            <a:endParaRPr lang="en-US" sz="2400" dirty="0"/>
          </a:p>
          <a:p>
            <a:r>
              <a:rPr lang="en-US" sz="2400" dirty="0"/>
              <a:t>Go over basic tutorials in </a:t>
            </a:r>
            <a:r>
              <a:rPr lang="en-US" sz="2400" dirty="0" err="1"/>
              <a:t>JuliaBox</a:t>
            </a:r>
            <a:endParaRPr lang="en-US" sz="2400" dirty="0"/>
          </a:p>
          <a:p>
            <a:r>
              <a:rPr lang="en-US" sz="2400" dirty="0"/>
              <a:t>Basic Julia Math Operation: </a:t>
            </a:r>
            <a:r>
              <a:rPr lang="en-US" sz="2400" dirty="0">
                <a:hlinkClick r:id="rId3"/>
              </a:rPr>
              <a:t>https://docs.julialang.org/en/v0.6/manual/mathematical-operations/</a:t>
            </a:r>
            <a:endParaRPr lang="en-US" sz="2400" dirty="0"/>
          </a:p>
          <a:p>
            <a:r>
              <a:rPr lang="en-US" sz="2400" dirty="0"/>
              <a:t>Watch Julia basics: </a:t>
            </a:r>
            <a:r>
              <a:rPr lang="en-US" sz="2400" dirty="0">
                <a:hlinkClick r:id="rId4"/>
              </a:rPr>
              <a:t>https://www.youtube.com/watch?v=8h8rQyEpiZA&amp;t=</a:t>
            </a:r>
            <a:endParaRPr lang="en-US" sz="2400" dirty="0"/>
          </a:p>
          <a:p>
            <a:r>
              <a:rPr lang="en-US" sz="2400" dirty="0"/>
              <a:t>Students will assigned with a Julia coding project as one of their semester grade and PLTL leader may need to help with students if other Julia Leaders are not available</a:t>
            </a:r>
          </a:p>
          <a:p>
            <a:pPr lvl="1"/>
            <a:r>
              <a:rPr lang="en-US" sz="2400" dirty="0"/>
              <a:t>Julia Leaders: Simon Lewis, </a:t>
            </a:r>
            <a:r>
              <a:rPr lang="en-US" sz="2400" dirty="0" err="1"/>
              <a:t>Khutso</a:t>
            </a:r>
            <a:r>
              <a:rPr lang="en-US" sz="2400" dirty="0"/>
              <a:t> Ledwaba, and Bradford House</a:t>
            </a:r>
          </a:p>
          <a:p>
            <a:pPr lvl="2"/>
            <a:r>
              <a:rPr lang="en-US" sz="2200" dirty="0"/>
              <a:t>Julia PLTL Leaders will help faculty and their students with a Julia coding project</a:t>
            </a:r>
          </a:p>
          <a:p>
            <a:endParaRPr lang="en-US" dirty="0"/>
          </a:p>
          <a:p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36D1A-F556-42E3-97F9-71172980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049-B741-4E19-A722-5DBAB0DB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09C4-C20E-45AE-B56F-831EFFE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2" y="1400908"/>
            <a:ext cx="11154506" cy="50043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Weekly survey to measure students’ learning and collect their opinions</a:t>
            </a:r>
          </a:p>
          <a:p>
            <a:pPr lvl="1"/>
            <a:r>
              <a:rPr lang="en-US" sz="2400" dirty="0"/>
              <a:t>May need PLTL leaders’ help to make surveys and/or evaluator may make surveys</a:t>
            </a:r>
          </a:p>
          <a:p>
            <a:pPr lvl="1"/>
            <a:r>
              <a:rPr lang="en-US" sz="2400" dirty="0"/>
              <a:t>Online survey needs to be done on the last day of each week </a:t>
            </a:r>
          </a:p>
          <a:p>
            <a:r>
              <a:rPr lang="en-US" sz="2400" dirty="0"/>
              <a:t>Weekly meetings between Feb 1, 2019 – May 3, 2019</a:t>
            </a:r>
          </a:p>
          <a:p>
            <a:pPr lvl="1"/>
            <a:r>
              <a:rPr lang="en-US" sz="2400" dirty="0"/>
              <a:t>Share ideas and success/problem stories </a:t>
            </a:r>
          </a:p>
          <a:p>
            <a:pPr lvl="1"/>
            <a:r>
              <a:rPr lang="en-US" sz="2400" dirty="0"/>
              <a:t>Weekly survey to collect PLTL leaders’ concerns, problems, success, and progress </a:t>
            </a:r>
          </a:p>
          <a:p>
            <a:r>
              <a:rPr lang="en-US" sz="2400" dirty="0"/>
              <a:t>Possible weekly meeting dates:</a:t>
            </a:r>
          </a:p>
          <a:p>
            <a:pPr lvl="1"/>
            <a:r>
              <a:rPr lang="en-US" sz="2400" dirty="0"/>
              <a:t>Monday or Wednesday: </a:t>
            </a:r>
          </a:p>
          <a:p>
            <a:pPr lvl="2"/>
            <a:r>
              <a:rPr lang="en-US" sz="2400" dirty="0"/>
              <a:t>1pm – 2pm;	2pm – 3pm;	3pm – 4pm;	4pm – 5pm;	or 	5pm – 6pm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0417-DA10-419F-AE03-E579B384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049-B741-4E19-A722-5DBAB0DB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PLTL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09C4-C20E-45AE-B56F-831EFFE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2" y="1400908"/>
            <a:ext cx="11154506" cy="5004374"/>
          </a:xfrm>
        </p:spPr>
        <p:txBody>
          <a:bodyPr>
            <a:normAutofit/>
          </a:bodyPr>
          <a:lstStyle/>
          <a:p>
            <a:r>
              <a:rPr lang="en-US" sz="2400" dirty="0"/>
              <a:t>How to form PLTL groups</a:t>
            </a:r>
          </a:p>
          <a:p>
            <a:pPr lvl="1"/>
            <a:r>
              <a:rPr lang="en-US" sz="2400" dirty="0"/>
              <a:t>Go to your faculty’s class and introduce yourself</a:t>
            </a:r>
          </a:p>
          <a:p>
            <a:pPr lvl="1"/>
            <a:r>
              <a:rPr lang="en-US" sz="2400" dirty="0"/>
              <a:t>Help your faculty with forming groups with 6 ~ 8 students per group</a:t>
            </a:r>
          </a:p>
          <a:p>
            <a:pPr lvl="1"/>
            <a:r>
              <a:rPr lang="en-US" sz="2400" dirty="0"/>
              <a:t>Decide group names, where to meet, when to meet</a:t>
            </a:r>
          </a:p>
          <a:p>
            <a:pPr lvl="1"/>
            <a:r>
              <a:rPr lang="en-US" sz="2400" dirty="0"/>
              <a:t>Create GroupMe for your groups </a:t>
            </a:r>
          </a:p>
          <a:p>
            <a:pPr lvl="1"/>
            <a:r>
              <a:rPr lang="en-US" sz="2400" dirty="0"/>
              <a:t>Need to keep up with your students (you become a big brother/sister)</a:t>
            </a:r>
          </a:p>
          <a:p>
            <a:pPr lvl="2"/>
            <a:r>
              <a:rPr lang="en-US" sz="2400" dirty="0"/>
              <a:t>Send a remainder call, text, and/or email </a:t>
            </a:r>
          </a:p>
          <a:p>
            <a:pPr lvl="2"/>
            <a:r>
              <a:rPr lang="en-US" sz="2400" dirty="0"/>
              <a:t>If any of your students misses a PLTL workshop, contact them asap</a:t>
            </a:r>
          </a:p>
          <a:p>
            <a:pPr lvl="2"/>
            <a:r>
              <a:rPr lang="en-US" sz="2400" dirty="0"/>
              <a:t>Encourage your students to do their best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0417-DA10-419F-AE03-E579B384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049-B741-4E19-A722-5DBAB0DB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09C4-C20E-45AE-B56F-831EFFE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2" y="1400908"/>
            <a:ext cx="11154506" cy="50043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sheet – email or bring it to me by 1</a:t>
            </a:r>
            <a:r>
              <a:rPr lang="en-US" baseline="30000" dirty="0"/>
              <a:t>st</a:t>
            </a:r>
            <a:r>
              <a:rPr lang="en-US" dirty="0"/>
              <a:t> and 15</a:t>
            </a:r>
            <a:r>
              <a:rPr lang="en-US" baseline="30000" dirty="0"/>
              <a:t>th</a:t>
            </a:r>
            <a:r>
              <a:rPr lang="en-US" dirty="0"/>
              <a:t> of each month  </a:t>
            </a:r>
          </a:p>
          <a:p>
            <a:pPr lvl="1"/>
            <a:r>
              <a:rPr lang="en-US" sz="2000" dirty="0"/>
              <a:t>Pay Periods (6 payments of $250 if worked 10 hours per week)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Feb 1 – 14 and Feb 15 – 28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March 1 – 14 and March 15 – April 4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April 5 – 18 and April 19 – May 3  </a:t>
            </a:r>
          </a:p>
          <a:p>
            <a:pPr lvl="1"/>
            <a:r>
              <a:rPr lang="en-US" sz="2000" dirty="0"/>
              <a:t>One hour weekly meeting needs to be included in your time sheet</a:t>
            </a:r>
          </a:p>
          <a:p>
            <a:pPr lvl="1"/>
            <a:r>
              <a:rPr lang="en-US" sz="2000" dirty="0"/>
              <a:t>One hour maximum preparation time can be included in your time sheet</a:t>
            </a:r>
          </a:p>
          <a:p>
            <a:pPr lvl="2"/>
            <a:r>
              <a:rPr lang="en-US" sz="2000" dirty="0"/>
              <a:t>Studying for the PLTL workshop materials  and/or</a:t>
            </a:r>
          </a:p>
          <a:p>
            <a:pPr lvl="2"/>
            <a:r>
              <a:rPr lang="en-US" sz="2000" dirty="0"/>
              <a:t>MAA presentation work  </a:t>
            </a:r>
          </a:p>
          <a:p>
            <a:pPr lvl="1"/>
            <a:r>
              <a:rPr lang="en-US" sz="2000" dirty="0"/>
              <a:t>Remaining 8 hours for PLTL workshop with your groups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0417-DA10-419F-AE03-E579B384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4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BE6D-6855-4C8A-AAFD-7F7558AE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Acknowledgement: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3EF9-94D7-41B6-88E9-7636F3F3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43" y="1525379"/>
            <a:ext cx="8946541" cy="2331513"/>
          </a:xfrm>
        </p:spPr>
        <p:txBody>
          <a:bodyPr/>
          <a:lstStyle/>
          <a:p>
            <a:r>
              <a:rPr lang="en-US" sz="4800" dirty="0"/>
              <a:t>NSF HBUC-UP Targeted Infusion Project (TIP)Grant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5A14-068F-421B-A213-ACC568E1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7F597-A4C1-4C1B-A518-E92F2348DD8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0EAFA-5AE5-4351-B88F-9DBD14324359}"/>
              </a:ext>
            </a:extLst>
          </p:cNvPr>
          <p:cNvSpPr txBox="1"/>
          <p:nvPr/>
        </p:nvSpPr>
        <p:spPr>
          <a:xfrm>
            <a:off x="446820" y="3651738"/>
            <a:ext cx="10162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You!</a:t>
            </a:r>
          </a:p>
          <a:p>
            <a:pPr algn="ctr"/>
            <a:r>
              <a:rPr lang="en-US" sz="7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00804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1338</TotalTime>
  <Words>596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Peer-Led-Team-Learning Leader Manual </vt:lpstr>
      <vt:lpstr>Mathematical Association for America </vt:lpstr>
      <vt:lpstr>Julia Computing (coding)</vt:lpstr>
      <vt:lpstr>Survey</vt:lpstr>
      <vt:lpstr>PLTL Groups</vt:lpstr>
      <vt:lpstr>Compensation</vt:lpstr>
      <vt:lpstr>Acknowledgement: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Harris</dc:creator>
  <cp:lastModifiedBy>Anna Harris</cp:lastModifiedBy>
  <cp:revision>25</cp:revision>
  <dcterms:created xsi:type="dcterms:W3CDTF">2019-01-24T23:49:44Z</dcterms:created>
  <dcterms:modified xsi:type="dcterms:W3CDTF">2019-01-31T17:04:51Z</dcterms:modified>
</cp:coreProperties>
</file>