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6"/>
  </p:notesMasterIdLst>
  <p:sldIdLst>
    <p:sldId id="309" r:id="rId2"/>
    <p:sldId id="310" r:id="rId3"/>
    <p:sldId id="257" r:id="rId4"/>
    <p:sldId id="311" r:id="rId5"/>
  </p:sldIdLst>
  <p:sldSz cx="9144000" cy="5143500" type="screen16x9"/>
  <p:notesSz cx="6858000" cy="9144000"/>
  <p:embeddedFontLst>
    <p:embeddedFont>
      <p:font typeface="Barlow" pitchFamily="2" charset="77"/>
      <p:regular r:id="rId7"/>
      <p:bold r:id="rId8"/>
      <p:italic r:id="rId9"/>
      <p:boldItalic r:id="rId10"/>
    </p:embeddedFont>
    <p:embeddedFont>
      <p:font typeface="Montserrat" pitchFamily="2" charset="77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47ADB3-980E-460C-BCF8-D99D5A722505}">
  <a:tblStyle styleId="{6147ADB3-980E-460C-BCF8-D99D5A7225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49"/>
    <p:restoredTop sz="94719"/>
  </p:normalViewPr>
  <p:slideViewPr>
    <p:cSldViewPr snapToGrid="0" snapToObjects="1">
      <p:cViewPr>
        <p:scale>
          <a:sx n="110" d="100"/>
          <a:sy n="110" d="100"/>
        </p:scale>
        <p:origin x="184" y="1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92170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ro.quarterfall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anaconda/install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4000" dirty="0">
                <a:solidFill>
                  <a:schemeClr val="accent1"/>
                </a:solidFill>
              </a:rPr>
              <a:t>Computational Thinking</a:t>
            </a:r>
            <a:br>
              <a:rPr lang="en-US" sz="4000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3"/>
                </a:solidFill>
              </a:rPr>
              <a:t>Module 1</a:t>
            </a:r>
            <a:endParaRPr sz="4000" dirty="0">
              <a:solidFill>
                <a:schemeClr val="accent3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tserrat" pitchFamily="2" charset="77"/>
                <a:ea typeface="Open Sans" pitchFamily="2" charset="0"/>
                <a:cs typeface="Open Sans" pitchFamily="2" charset="0"/>
              </a:rPr>
              <a:t>Wednesday, 9 February 2022</a:t>
            </a:r>
            <a:endParaRPr sz="1400" dirty="0">
              <a:latin typeface="Montserrat" pitchFamily="2" charset="77"/>
              <a:ea typeface="Open Sans" pitchFamily="2" charset="0"/>
              <a:cs typeface="Open Sans" pitchFamily="2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2E444A-5462-434A-AD32-97A6266FA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102" y="1176584"/>
            <a:ext cx="5062276" cy="3416400"/>
          </a:xfrm>
        </p:spPr>
        <p:txBody>
          <a:bodyPr/>
          <a:lstStyle/>
          <a:p>
            <a:pPr marL="139700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A set of exercises to practice the new concepts will be </a:t>
            </a:r>
            <a:r>
              <a:rPr lang="en-GB" sz="1400" b="1" dirty="0">
                <a:solidFill>
                  <a:schemeClr val="bg2"/>
                </a:solidFill>
              </a:rPr>
              <a:t>made available in </a:t>
            </a:r>
            <a:r>
              <a:rPr lang="en-GB" sz="1400" b="1" dirty="0" err="1">
                <a:solidFill>
                  <a:schemeClr val="bg2"/>
                </a:solidFill>
              </a:rPr>
              <a:t>Quarterfall</a:t>
            </a:r>
            <a:r>
              <a:rPr lang="en-GB" sz="1400" b="1" dirty="0">
                <a:solidFill>
                  <a:schemeClr val="bg2"/>
                </a:solidFill>
              </a:rPr>
              <a:t> after each lecture.</a:t>
            </a:r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You are expected to solve these exercises individually </a:t>
            </a:r>
            <a:r>
              <a:rPr lang="en-GB" sz="1400" b="1" dirty="0">
                <a:solidFill>
                  <a:schemeClr val="bg2"/>
                </a:solidFill>
              </a:rPr>
              <a:t>within one week after the respective lecture. </a:t>
            </a:r>
          </a:p>
          <a:p>
            <a:pPr marL="139700" indent="0">
              <a:buNone/>
            </a:pPr>
            <a:endParaRPr lang="en-GB" sz="1400" b="1" dirty="0">
              <a:solidFill>
                <a:schemeClr val="bg2"/>
              </a:solidFill>
            </a:endParaRPr>
          </a:p>
          <a:p>
            <a:pPr marL="139700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To be admitted to the exam, you must have completed and submitted on time </a:t>
            </a:r>
            <a:r>
              <a:rPr lang="en-GB" sz="1400" b="1" dirty="0">
                <a:solidFill>
                  <a:schemeClr val="bg2"/>
                </a:solidFill>
              </a:rPr>
              <a:t>at least 50% of the exercises in </a:t>
            </a:r>
            <a:r>
              <a:rPr lang="en-GB" sz="1400" b="1" dirty="0" err="1">
                <a:solidFill>
                  <a:schemeClr val="bg2"/>
                </a:solidFill>
              </a:rPr>
              <a:t>Quarterfall</a:t>
            </a:r>
            <a:r>
              <a:rPr lang="en-GB" sz="1400" b="1" dirty="0">
                <a:solidFill>
                  <a:schemeClr val="bg2"/>
                </a:solidFill>
              </a:rPr>
              <a:t>.</a:t>
            </a:r>
          </a:p>
          <a:p>
            <a:pPr marL="139700" indent="0">
              <a:buNone/>
            </a:pPr>
            <a:endParaRPr lang="en-NL" sz="1400" b="1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NL" sz="1400" b="1" dirty="0">
                <a:solidFill>
                  <a:schemeClr val="tx1"/>
                </a:solidFill>
              </a:rPr>
              <a:t>Login: </a:t>
            </a:r>
            <a:r>
              <a:rPr lang="en-GB" sz="1400" dirty="0">
                <a:hlinkClick r:id="rId2"/>
              </a:rPr>
              <a:t>https://pro.quarterfall.com</a:t>
            </a:r>
            <a:r>
              <a:rPr lang="en-GB" sz="1400" dirty="0"/>
              <a:t> </a:t>
            </a:r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39700" indent="0" algn="ctr">
              <a:buNone/>
            </a:pPr>
            <a:endParaRPr lang="en-GB" sz="1400" b="1" i="1" dirty="0">
              <a:solidFill>
                <a:schemeClr val="accent1"/>
              </a:solidFill>
            </a:endParaRPr>
          </a:p>
          <a:p>
            <a:pPr marL="139700" indent="0" algn="ctr">
              <a:buNone/>
            </a:pPr>
            <a:r>
              <a:rPr lang="en-GB" sz="1400" b="1" i="1" dirty="0">
                <a:solidFill>
                  <a:schemeClr val="accent1"/>
                </a:solidFill>
              </a:rPr>
              <a:t>Can everyone login and see this week exercises?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EED7E4-A424-574E-A21B-C79E765F9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67" y="550516"/>
            <a:ext cx="5202469" cy="572700"/>
          </a:xfrm>
        </p:spPr>
        <p:txBody>
          <a:bodyPr/>
          <a:lstStyle/>
          <a:p>
            <a:r>
              <a:rPr lang="en-NL" dirty="0"/>
              <a:t>Quarterfall</a:t>
            </a:r>
          </a:p>
        </p:txBody>
      </p:sp>
      <p:pic>
        <p:nvPicPr>
          <p:cNvPr id="5" name="Picture 4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6F5AECD3-1A68-3F47-A700-188812754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190" y="1333544"/>
            <a:ext cx="3118513" cy="2743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AC41C4-94B5-4943-92F6-0452AF04DE6B}"/>
              </a:ext>
            </a:extLst>
          </p:cNvPr>
          <p:cNvSpPr/>
          <p:nvPr/>
        </p:nvSpPr>
        <p:spPr>
          <a:xfrm>
            <a:off x="5833641" y="3426106"/>
            <a:ext cx="833377" cy="24306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3785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Computational Thinking (1 hour)</a:t>
            </a:r>
            <a:endParaRPr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1246D3B9-9AC0-AA42-9B1B-968FF1B23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4" y="1176584"/>
            <a:ext cx="4518533" cy="3416400"/>
          </a:xfrm>
        </p:spPr>
        <p:txBody>
          <a:bodyPr/>
          <a:lstStyle/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In</a:t>
            </a:r>
            <a:r>
              <a:rPr lang="en-GB" sz="1400" b="1" dirty="0">
                <a:solidFill>
                  <a:schemeClr val="bg2"/>
                </a:solidFill>
              </a:rPr>
              <a:t> </a:t>
            </a:r>
            <a:r>
              <a:rPr lang="en-GB" sz="1400" b="1" dirty="0" err="1">
                <a:solidFill>
                  <a:schemeClr val="bg2"/>
                </a:solidFill>
              </a:rPr>
              <a:t>Quarterfall</a:t>
            </a:r>
            <a:r>
              <a:rPr lang="en-GB" sz="1400" b="1" dirty="0">
                <a:solidFill>
                  <a:schemeClr val="bg2"/>
                </a:solidFill>
              </a:rPr>
              <a:t> </a:t>
            </a:r>
            <a:r>
              <a:rPr lang="en-GB" sz="1400" dirty="0">
                <a:solidFill>
                  <a:schemeClr val="tx1"/>
                </a:solidFill>
              </a:rPr>
              <a:t>you can find the exercises for </a:t>
            </a:r>
            <a:r>
              <a:rPr lang="en-GB" sz="1400" b="1" dirty="0">
                <a:solidFill>
                  <a:schemeClr val="tx1"/>
                </a:solidFill>
              </a:rPr>
              <a:t>Module 1:</a:t>
            </a:r>
          </a:p>
          <a:p>
            <a:pPr marL="139700" indent="0">
              <a:buNone/>
            </a:pPr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Download times</a:t>
            </a:r>
          </a:p>
          <a:p>
            <a:r>
              <a:rPr lang="en-GB" sz="1400" dirty="0">
                <a:solidFill>
                  <a:schemeClr val="tx1"/>
                </a:solidFill>
              </a:rPr>
              <a:t>Maximal gain</a:t>
            </a:r>
          </a:p>
          <a:p>
            <a:r>
              <a:rPr lang="en-GB" sz="1400" dirty="0">
                <a:solidFill>
                  <a:schemeClr val="tx1"/>
                </a:solidFill>
              </a:rPr>
              <a:t>Number segments</a:t>
            </a:r>
          </a:p>
          <a:p>
            <a:r>
              <a:rPr lang="en-GB" sz="1400" dirty="0">
                <a:solidFill>
                  <a:schemeClr val="tx1"/>
                </a:solidFill>
              </a:rPr>
              <a:t>Quarters</a:t>
            </a:r>
            <a:endParaRPr lang="en-GB" sz="1400" dirty="0">
              <a:solidFill>
                <a:schemeClr val="accent1"/>
              </a:solidFill>
            </a:endParaRPr>
          </a:p>
          <a:p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Filter</a:t>
            </a:r>
          </a:p>
          <a:p>
            <a:endParaRPr lang="en-GB" sz="1400" dirty="0">
              <a:solidFill>
                <a:schemeClr val="accent1"/>
              </a:solidFill>
            </a:endParaRPr>
          </a:p>
          <a:p>
            <a:pPr marL="139700" indent="0">
              <a:buNone/>
            </a:pPr>
            <a:r>
              <a:rPr lang="en-GB" sz="1400" b="1" i="1" dirty="0">
                <a:solidFill>
                  <a:schemeClr val="accent1"/>
                </a:solidFill>
              </a:rPr>
              <a:t>Deadline:</a:t>
            </a:r>
            <a:r>
              <a:rPr lang="en-GB" sz="1400" dirty="0">
                <a:solidFill>
                  <a:schemeClr val="tx1"/>
                </a:solidFill>
              </a:rPr>
              <a:t> Wednesday, 16 of February – 23h30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7B6F1573-28CF-2143-BC92-9DADDC8A3ADB}"/>
              </a:ext>
            </a:extLst>
          </p:cNvPr>
          <p:cNvSpPr txBox="1">
            <a:spLocks/>
          </p:cNvSpPr>
          <p:nvPr/>
        </p:nvSpPr>
        <p:spPr>
          <a:xfrm>
            <a:off x="5659969" y="1582309"/>
            <a:ext cx="2893722" cy="19788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Font typeface="Barlow"/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39700" indent="0">
              <a:buFont typeface="Barlow"/>
              <a:buNone/>
            </a:pPr>
            <a:r>
              <a:rPr lang="en-GB" sz="1400" b="1" dirty="0">
                <a:solidFill>
                  <a:schemeClr val="bg2"/>
                </a:solidFill>
              </a:rPr>
              <a:t>Q &amp; A sessions (online):</a:t>
            </a:r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Monday:</a:t>
            </a:r>
            <a:r>
              <a:rPr lang="en-GB" sz="1400" dirty="0">
                <a:solidFill>
                  <a:schemeClr val="tx1"/>
                </a:solidFill>
              </a:rPr>
              <a:t> 17h15 – 19h00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Tuesday: </a:t>
            </a:r>
            <a:r>
              <a:rPr lang="en-GB" sz="1400" dirty="0">
                <a:solidFill>
                  <a:schemeClr val="tx1"/>
                </a:solidFill>
              </a:rPr>
              <a:t>9h15 – 11h00</a:t>
            </a:r>
          </a:p>
          <a:p>
            <a:r>
              <a:rPr lang="en-GB" sz="1400" dirty="0">
                <a:solidFill>
                  <a:schemeClr val="tx1"/>
                </a:solidFill>
              </a:rPr>
              <a:t>Wednesday: lab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Thursday: </a:t>
            </a:r>
            <a:r>
              <a:rPr lang="en-GB" sz="1400" dirty="0">
                <a:solidFill>
                  <a:schemeClr val="tx1"/>
                </a:solidFill>
              </a:rPr>
              <a:t>15h15 – 17h00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Friday: </a:t>
            </a:r>
            <a:r>
              <a:rPr lang="en-GB" sz="1400" dirty="0">
                <a:solidFill>
                  <a:schemeClr val="tx1"/>
                </a:solidFill>
              </a:rPr>
              <a:t>11h15 – 13h00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2E444A-5462-434A-AD32-97A6266FA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2501" y="1457475"/>
            <a:ext cx="5231757" cy="3416400"/>
          </a:xfrm>
        </p:spPr>
        <p:txBody>
          <a:bodyPr/>
          <a:lstStyle/>
          <a:p>
            <a:pPr marL="139700" indent="0">
              <a:buNone/>
            </a:pPr>
            <a:r>
              <a:rPr lang="en-GB" sz="1400" b="1" dirty="0">
                <a:solidFill>
                  <a:schemeClr val="bg2"/>
                </a:solidFill>
              </a:rPr>
              <a:t>Install Anaconda:</a:t>
            </a:r>
          </a:p>
          <a:p>
            <a:pPr marL="139700" indent="0">
              <a:buNone/>
            </a:pPr>
            <a:r>
              <a:rPr lang="en-GB" sz="1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https://docs.anaconda.com/anaconda/install/</a:t>
            </a:r>
            <a:r>
              <a:rPr lang="en-GB" sz="1400" dirty="0">
                <a:solidFill>
                  <a:schemeClr val="tx1"/>
                </a:solidFill>
              </a:rPr>
              <a:t> </a:t>
            </a:r>
          </a:p>
          <a:p>
            <a:pPr marL="139700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 </a:t>
            </a:r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GB" sz="1400" b="1" dirty="0">
                <a:solidFill>
                  <a:schemeClr val="bg2"/>
                </a:solidFill>
              </a:rPr>
              <a:t>On </a:t>
            </a:r>
            <a:r>
              <a:rPr lang="en-GB" sz="1400" b="1" dirty="0" err="1">
                <a:solidFill>
                  <a:schemeClr val="bg2"/>
                </a:solidFill>
              </a:rPr>
              <a:t>Anaconda.Navigator</a:t>
            </a:r>
            <a:r>
              <a:rPr lang="en-GB" sz="1400" b="1" dirty="0">
                <a:solidFill>
                  <a:schemeClr val="bg2"/>
                </a:solidFill>
              </a:rPr>
              <a:t> install:</a:t>
            </a:r>
          </a:p>
          <a:p>
            <a:r>
              <a:rPr lang="en-GB" sz="1400" dirty="0">
                <a:solidFill>
                  <a:schemeClr val="tx1"/>
                </a:solidFill>
              </a:rPr>
              <a:t>Spyder</a:t>
            </a:r>
          </a:p>
          <a:p>
            <a:r>
              <a:rPr lang="en-GB" sz="1400" dirty="0" err="1">
                <a:solidFill>
                  <a:schemeClr val="tx1"/>
                </a:solidFill>
              </a:rPr>
              <a:t>Jupyter</a:t>
            </a:r>
            <a:r>
              <a:rPr lang="en-GB" sz="1400" dirty="0">
                <a:solidFill>
                  <a:schemeClr val="tx1"/>
                </a:solidFill>
              </a:rPr>
              <a:t> notebook</a:t>
            </a:r>
          </a:p>
          <a:p>
            <a:pPr marL="139700" indent="0">
              <a:buNone/>
            </a:pPr>
            <a:endParaRPr lang="en-GB" sz="1400" b="1" i="1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EED7E4-A424-574E-A21B-C79E765F9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501" y="550516"/>
            <a:ext cx="5868365" cy="572700"/>
          </a:xfrm>
        </p:spPr>
        <p:txBody>
          <a:bodyPr/>
          <a:lstStyle/>
          <a:p>
            <a:r>
              <a:rPr lang="en-NL" dirty="0"/>
              <a:t>Anaconda Setup (30 minutes)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AC41C4-94B5-4943-92F6-0452AF04DE6B}"/>
              </a:ext>
            </a:extLst>
          </p:cNvPr>
          <p:cNvSpPr/>
          <p:nvPr/>
        </p:nvSpPr>
        <p:spPr>
          <a:xfrm>
            <a:off x="5833641" y="3426106"/>
            <a:ext cx="833377" cy="24306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7" name="Picture 6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AF7ECABA-21A7-D241-B6EA-FDCBAF923E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704" t="3980" r="31690" b="55547"/>
          <a:stretch/>
        </p:blipFill>
        <p:spPr>
          <a:xfrm>
            <a:off x="4730967" y="3025520"/>
            <a:ext cx="1209969" cy="1694668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A90FE66-CE26-794C-8CBD-887ED310EF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044" t="7726" r="30935" b="53543"/>
          <a:stretch/>
        </p:blipFill>
        <p:spPr>
          <a:xfrm>
            <a:off x="3034110" y="3165675"/>
            <a:ext cx="1378925" cy="161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15890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Macintosh PowerPoint</Application>
  <PresentationFormat>On-screen Show (16:9)</PresentationFormat>
  <Paragraphs>40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Montserrat</vt:lpstr>
      <vt:lpstr>Barlow</vt:lpstr>
      <vt:lpstr>Arial</vt:lpstr>
      <vt:lpstr>Management Consulting Toolkit by Slidesgo</vt:lpstr>
      <vt:lpstr>Computational Thinking Module 1</vt:lpstr>
      <vt:lpstr>Quarterfall</vt:lpstr>
      <vt:lpstr>Computational Thinking (1 hour)</vt:lpstr>
      <vt:lpstr>Anaconda Setup (30 minutes)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Thinking Module 1</dc:title>
  <cp:lastModifiedBy>Pessanha de Meneses Ribeiro dos Reis, M.F. (Maria Francisca)</cp:lastModifiedBy>
  <cp:revision>1</cp:revision>
  <dcterms:modified xsi:type="dcterms:W3CDTF">2022-02-03T15:12:04Z</dcterms:modified>
</cp:coreProperties>
</file>