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56" r:id="rId2"/>
    <p:sldId id="519" r:id="rId3"/>
    <p:sldId id="562" r:id="rId4"/>
    <p:sldId id="546" r:id="rId5"/>
    <p:sldId id="547" r:id="rId6"/>
    <p:sldId id="527" r:id="rId7"/>
    <p:sldId id="548" r:id="rId8"/>
    <p:sldId id="523" r:id="rId9"/>
    <p:sldId id="549" r:id="rId10"/>
    <p:sldId id="550" r:id="rId11"/>
    <p:sldId id="513" r:id="rId12"/>
    <p:sldId id="532" r:id="rId13"/>
    <p:sldId id="551" r:id="rId14"/>
    <p:sldId id="552" r:id="rId15"/>
    <p:sldId id="518" r:id="rId16"/>
    <p:sldId id="554" r:id="rId17"/>
    <p:sldId id="541" r:id="rId18"/>
    <p:sldId id="542" r:id="rId19"/>
    <p:sldId id="568" r:id="rId20"/>
    <p:sldId id="543" r:id="rId21"/>
    <p:sldId id="535" r:id="rId22"/>
    <p:sldId id="566" r:id="rId23"/>
    <p:sldId id="567" r:id="rId24"/>
    <p:sldId id="556" r:id="rId25"/>
    <p:sldId id="560" r:id="rId26"/>
    <p:sldId id="563" r:id="rId27"/>
    <p:sldId id="537" r:id="rId28"/>
    <p:sldId id="545" r:id="rId29"/>
    <p:sldId id="565" r:id="rId30"/>
    <p:sldId id="509" r:id="rId31"/>
    <p:sldId id="516" r:id="rId32"/>
    <p:sldId id="529" r:id="rId33"/>
    <p:sldId id="557" r:id="rId34"/>
    <p:sldId id="558" r:id="rId35"/>
    <p:sldId id="564" r:id="rId36"/>
    <p:sldId id="559" r:id="rId37"/>
    <p:sldId id="540" r:id="rId38"/>
    <p:sldId id="515" r:id="rId39"/>
    <p:sldId id="511" r:id="rId40"/>
    <p:sldId id="480" r:id="rId41"/>
  </p:sldIdLst>
  <p:sldSz cx="12192000" cy="68580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uning, H.W. (Hieke)" initials="KH(" lastIdx="1" clrIdx="0">
    <p:extLst>
      <p:ext uri="{19B8F6BF-5375-455C-9EA6-DF929625EA0E}">
        <p15:presenceInfo xmlns:p15="http://schemas.microsoft.com/office/powerpoint/2012/main" userId="Keuning, H.W. (Hiek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95" autoAdjust="0"/>
    <p:restoredTop sz="79619" autoAdjust="0"/>
  </p:normalViewPr>
  <p:slideViewPr>
    <p:cSldViewPr snapToGrid="0">
      <p:cViewPr varScale="1">
        <p:scale>
          <a:sx n="87" d="100"/>
          <a:sy n="87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50"/>
    </p:cViewPr>
  </p:sorterViewPr>
  <p:notesViewPr>
    <p:cSldViewPr snapToGrid="0">
      <p:cViewPr varScale="1">
        <p:scale>
          <a:sx n="79" d="100"/>
          <a:sy n="79" d="100"/>
        </p:scale>
        <p:origin x="294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2.png"/><Relationship Id="rId7" Type="http://schemas.openxmlformats.org/officeDocument/2006/relationships/image" Target="../media/image2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2.png"/><Relationship Id="rId7" Type="http://schemas.openxmlformats.org/officeDocument/2006/relationships/image" Target="../media/image2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A7D93-0515-43B0-A5E5-95F27463F2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250127-0100-461E-8754-6C1499F8F37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cap="non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What is it?</a:t>
          </a:r>
        </a:p>
      </dgm:t>
    </dgm:pt>
    <dgm:pt modelId="{182C1719-2605-463B-A33E-6F1B96EE42B5}" type="parTrans" cxnId="{7EB26591-85B7-49A1-A67F-A5CDADBBB952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C8BC350A-2E9F-41BB-999F-5BF3A090461D}" type="sibTrans" cxnId="{7EB26591-85B7-49A1-A67F-A5CDADBBB952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8FA6B161-1BDA-49D4-9FC7-9282FC3B9A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Tools &amp; support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gm:t>
    </dgm:pt>
    <dgm:pt modelId="{21827F95-07CB-4884-9D7F-AD26D6AC4CD9}" type="parTrans" cxnId="{339CB601-8C14-4524-8C70-218CE9037E1D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CF200AB3-1E0B-46FC-B059-6F322F27B7E1}" type="sibTrans" cxnId="{339CB601-8C14-4524-8C70-218CE9037E1D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89895C8E-AF1C-4C62-A139-C8DC65F998F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  <a:defRPr cap="all"/>
          </a:pPr>
          <a:r>
            <a:rPr lang="en-US" sz="2400" b="0" kern="1200" cap="none" baseline="0" dirty="0">
              <a:latin typeface="Open Sans" panose="020B0606030504020204"/>
              <a:ea typeface="Roboto" panose="02000000000000000000" pitchFamily="2" charset="0"/>
            </a:rPr>
            <a:t>Why is it important?</a:t>
          </a:r>
        </a:p>
      </dgm:t>
    </dgm:pt>
    <dgm:pt modelId="{9E2F2A0E-F2AD-4FE5-B1DD-248550BE82C2}" type="parTrans" cxnId="{149CF004-11CA-480D-A71A-092B9D45AF79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6D528BF9-7CB8-42B2-BDC6-79B57A93D81B}" type="sibTrans" cxnId="{149CF004-11CA-480D-A71A-092B9D45AF79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346C9E98-3046-4C29-80BF-FB93DCD2785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Code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smells</a:t>
          </a: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 &amp;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refactoring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gm:t>
    </dgm:pt>
    <dgm:pt modelId="{081338F2-144B-4CA5-8A7D-FF7A0B60F208}" type="sibTrans" cxnId="{3C465EB3-C801-460D-BF07-A2C1E3935B8B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B71F1D81-5184-4E4B-939F-4518F78A8243}" type="parTrans" cxnId="{3C465EB3-C801-460D-BF07-A2C1E3935B8B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A7CF5EEA-5D7A-4F1F-8BBD-5022485C2B7A}" type="pres">
      <dgm:prSet presAssocID="{0C3A7D93-0515-43B0-A5E5-95F27463F2AB}" presName="root" presStyleCnt="0">
        <dgm:presLayoutVars>
          <dgm:dir/>
          <dgm:resizeHandles val="exact"/>
        </dgm:presLayoutVars>
      </dgm:prSet>
      <dgm:spPr/>
    </dgm:pt>
    <dgm:pt modelId="{330E49C7-0E40-4BD7-BB1E-0C52884E7C9C}" type="pres">
      <dgm:prSet presAssocID="{5F250127-0100-461E-8754-6C1499F8F375}" presName="compNode" presStyleCnt="0"/>
      <dgm:spPr/>
    </dgm:pt>
    <dgm:pt modelId="{538AA6CF-0A68-41F9-8B3C-00AD6825F7CD}" type="pres">
      <dgm:prSet presAssocID="{5F250127-0100-461E-8754-6C1499F8F375}" presName="iconBgRect" presStyleLbl="bgShp" presStyleIdx="0" presStyleCnt="4"/>
      <dgm:spPr>
        <a:prstGeom prst="ellipse">
          <a:avLst/>
        </a:prstGeom>
        <a:solidFill>
          <a:schemeClr val="accent3"/>
        </a:solidFill>
      </dgm:spPr>
    </dgm:pt>
    <dgm:pt modelId="{25C493AE-3C36-4546-957F-FC208B3DDCC7}" type="pres">
      <dgm:prSet presAssocID="{5F250127-0100-461E-8754-6C1499F8F3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ing Star with solid fill"/>
        </a:ext>
      </dgm:extLst>
    </dgm:pt>
    <dgm:pt modelId="{22EF3251-B0EF-4E5F-ADF5-7B8CD8DBCB4A}" type="pres">
      <dgm:prSet presAssocID="{5F250127-0100-461E-8754-6C1499F8F375}" presName="spaceRect" presStyleCnt="0"/>
      <dgm:spPr/>
    </dgm:pt>
    <dgm:pt modelId="{DCF98033-B5EF-4E46-80D2-49159B543471}" type="pres">
      <dgm:prSet presAssocID="{5F250127-0100-461E-8754-6C1499F8F375}" presName="textRect" presStyleLbl="revTx" presStyleIdx="0" presStyleCnt="4">
        <dgm:presLayoutVars>
          <dgm:chMax val="1"/>
          <dgm:chPref val="1"/>
        </dgm:presLayoutVars>
      </dgm:prSet>
      <dgm:spPr/>
    </dgm:pt>
    <dgm:pt modelId="{B307646A-D123-4E30-A8BD-7EA61A9DAC47}" type="pres">
      <dgm:prSet presAssocID="{C8BC350A-2E9F-41BB-999F-5BF3A090461D}" presName="sibTrans" presStyleCnt="0"/>
      <dgm:spPr/>
    </dgm:pt>
    <dgm:pt modelId="{6045953F-AEEC-491C-8F25-9995F676FB83}" type="pres">
      <dgm:prSet presAssocID="{89895C8E-AF1C-4C62-A139-C8DC65F998F0}" presName="compNode" presStyleCnt="0"/>
      <dgm:spPr/>
    </dgm:pt>
    <dgm:pt modelId="{AAF5B4F8-0858-400B-B264-18DE4F0A4645}" type="pres">
      <dgm:prSet presAssocID="{89895C8E-AF1C-4C62-A139-C8DC65F998F0}" presName="iconBgRect" presStyleLbl="bgShp" presStyleIdx="1" presStyleCnt="4"/>
      <dgm:spPr>
        <a:prstGeom prst="ellipse">
          <a:avLst/>
        </a:prstGeom>
        <a:solidFill>
          <a:schemeClr val="accent5"/>
        </a:solidFill>
      </dgm:spPr>
    </dgm:pt>
    <dgm:pt modelId="{231F07B5-2DB4-4C56-999A-DD0463201FC7}" type="pres">
      <dgm:prSet presAssocID="{89895C8E-AF1C-4C62-A139-C8DC65F998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outline"/>
        </a:ext>
      </dgm:extLst>
    </dgm:pt>
    <dgm:pt modelId="{F329D8DD-F0B4-4E2E-9F5C-EBCD32140D5B}" type="pres">
      <dgm:prSet presAssocID="{89895C8E-AF1C-4C62-A139-C8DC65F998F0}" presName="spaceRect" presStyleCnt="0"/>
      <dgm:spPr/>
    </dgm:pt>
    <dgm:pt modelId="{25DFC2E5-ECC4-4712-B9C7-37AF8590225A}" type="pres">
      <dgm:prSet presAssocID="{89895C8E-AF1C-4C62-A139-C8DC65F998F0}" presName="textRect" presStyleLbl="revTx" presStyleIdx="1" presStyleCnt="4">
        <dgm:presLayoutVars>
          <dgm:chMax val="1"/>
          <dgm:chPref val="1"/>
        </dgm:presLayoutVars>
      </dgm:prSet>
      <dgm:spPr>
        <a:xfrm>
          <a:off x="3004105" y="2192504"/>
          <a:ext cx="2072362" cy="1624218"/>
        </a:xfrm>
        <a:prstGeom prst="rect">
          <a:avLst/>
        </a:prstGeom>
      </dgm:spPr>
    </dgm:pt>
    <dgm:pt modelId="{FAC07227-2130-40A6-A05D-16A33025F887}" type="pres">
      <dgm:prSet presAssocID="{6D528BF9-7CB8-42B2-BDC6-79B57A93D81B}" presName="sibTrans" presStyleCnt="0"/>
      <dgm:spPr/>
    </dgm:pt>
    <dgm:pt modelId="{CBA8024E-119E-4280-9187-14C8576645E2}" type="pres">
      <dgm:prSet presAssocID="{346C9E98-3046-4C29-80BF-FB93DCD2785D}" presName="compNode" presStyleCnt="0"/>
      <dgm:spPr/>
    </dgm:pt>
    <dgm:pt modelId="{6780C34E-EE22-4A84-B78B-755CF5B464DF}" type="pres">
      <dgm:prSet presAssocID="{346C9E98-3046-4C29-80BF-FB93DCD2785D}" presName="iconBgRect" presStyleLbl="bgShp" presStyleIdx="2" presStyleCnt="4"/>
      <dgm:spPr>
        <a:prstGeom prst="ellipse">
          <a:avLst/>
        </a:prstGeom>
        <a:solidFill>
          <a:schemeClr val="accent1"/>
        </a:solidFill>
        <a:ln>
          <a:solidFill>
            <a:schemeClr val="accent1"/>
          </a:solidFill>
        </a:ln>
      </dgm:spPr>
    </dgm:pt>
    <dgm:pt modelId="{BBBC5D10-2660-45CF-8577-B37609DC3359}" type="pres">
      <dgm:prSet presAssocID="{346C9E98-3046-4C29-80BF-FB93DCD278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outline"/>
        </a:ext>
      </dgm:extLst>
    </dgm:pt>
    <dgm:pt modelId="{F3E399C3-6233-4A60-B695-9B51EF370C51}" type="pres">
      <dgm:prSet presAssocID="{346C9E98-3046-4C29-80BF-FB93DCD2785D}" presName="spaceRect" presStyleCnt="0"/>
      <dgm:spPr/>
    </dgm:pt>
    <dgm:pt modelId="{4E9CC351-B077-4F3F-BD1A-610F38A4FD84}" type="pres">
      <dgm:prSet presAssocID="{346C9E98-3046-4C29-80BF-FB93DCD2785D}" presName="textRect" presStyleLbl="revTx" presStyleIdx="2" presStyleCnt="4">
        <dgm:presLayoutVars>
          <dgm:chMax val="1"/>
          <dgm:chPref val="1"/>
        </dgm:presLayoutVars>
      </dgm:prSet>
      <dgm:spPr/>
    </dgm:pt>
    <dgm:pt modelId="{C77E41EC-200F-4F1D-8002-496AD04847C6}" type="pres">
      <dgm:prSet presAssocID="{081338F2-144B-4CA5-8A7D-FF7A0B60F208}" presName="sibTrans" presStyleCnt="0"/>
      <dgm:spPr/>
    </dgm:pt>
    <dgm:pt modelId="{A21767C8-CC37-4F93-B60D-F69E4D1CD892}" type="pres">
      <dgm:prSet presAssocID="{8FA6B161-1BDA-49D4-9FC7-9282FC3B9A90}" presName="compNode" presStyleCnt="0"/>
      <dgm:spPr/>
    </dgm:pt>
    <dgm:pt modelId="{B6ABB09F-76C5-4712-B51D-6848B15E79D8}" type="pres">
      <dgm:prSet presAssocID="{8FA6B161-1BDA-49D4-9FC7-9282FC3B9A90}" presName="iconBgRect" presStyleLbl="bgShp" presStyleIdx="3" presStyleCnt="4"/>
      <dgm:spPr>
        <a:prstGeom prst="ellipse">
          <a:avLst/>
        </a:prstGeom>
        <a:solidFill>
          <a:schemeClr val="accent4"/>
        </a:solidFill>
      </dgm:spPr>
    </dgm:pt>
    <dgm:pt modelId="{FF8BFE57-7782-491B-9443-30B9A1695B6E}" type="pres">
      <dgm:prSet presAssocID="{8FA6B161-1BDA-49D4-9FC7-9282FC3B9A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 silhouet"/>
        </a:ext>
      </dgm:extLst>
    </dgm:pt>
    <dgm:pt modelId="{C604D11A-E9C4-4173-B821-D83E60E807D4}" type="pres">
      <dgm:prSet presAssocID="{8FA6B161-1BDA-49D4-9FC7-9282FC3B9A90}" presName="spaceRect" presStyleCnt="0"/>
      <dgm:spPr/>
    </dgm:pt>
    <dgm:pt modelId="{B2AB206D-4191-4395-8AAF-A7D34D95BA1B}" type="pres">
      <dgm:prSet presAssocID="{8FA6B161-1BDA-49D4-9FC7-9282FC3B9A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9CB601-8C14-4524-8C70-218CE9037E1D}" srcId="{0C3A7D93-0515-43B0-A5E5-95F27463F2AB}" destId="{8FA6B161-1BDA-49D4-9FC7-9282FC3B9A90}" srcOrd="3" destOrd="0" parTransId="{21827F95-07CB-4884-9D7F-AD26D6AC4CD9}" sibTransId="{CF200AB3-1E0B-46FC-B059-6F322F27B7E1}"/>
    <dgm:cxn modelId="{149CF004-11CA-480D-A71A-092B9D45AF79}" srcId="{0C3A7D93-0515-43B0-A5E5-95F27463F2AB}" destId="{89895C8E-AF1C-4C62-A139-C8DC65F998F0}" srcOrd="1" destOrd="0" parTransId="{9E2F2A0E-F2AD-4FE5-B1DD-248550BE82C2}" sibTransId="{6D528BF9-7CB8-42B2-BDC6-79B57A93D81B}"/>
    <dgm:cxn modelId="{3F1D2012-4D88-4C47-A47D-3AC4910E3C33}" type="presOf" srcId="{8FA6B161-1BDA-49D4-9FC7-9282FC3B9A90}" destId="{B2AB206D-4191-4395-8AAF-A7D34D95BA1B}" srcOrd="0" destOrd="0" presId="urn:microsoft.com/office/officeart/2018/5/layout/IconCircleLabelList"/>
    <dgm:cxn modelId="{74D9162D-A748-4F59-AA2E-5F67A37BB516}" type="presOf" srcId="{5F250127-0100-461E-8754-6C1499F8F375}" destId="{DCF98033-B5EF-4E46-80D2-49159B543471}" srcOrd="0" destOrd="0" presId="urn:microsoft.com/office/officeart/2018/5/layout/IconCircleLabelList"/>
    <dgm:cxn modelId="{62C1782F-48F7-4A5B-864B-6F6F405F3CF0}" type="presOf" srcId="{346C9E98-3046-4C29-80BF-FB93DCD2785D}" destId="{4E9CC351-B077-4F3F-BD1A-610F38A4FD84}" srcOrd="0" destOrd="0" presId="urn:microsoft.com/office/officeart/2018/5/layout/IconCircleLabelList"/>
    <dgm:cxn modelId="{6185237E-206C-4DBD-9B2B-C8CF4C93F39C}" type="presOf" srcId="{0C3A7D93-0515-43B0-A5E5-95F27463F2AB}" destId="{A7CF5EEA-5D7A-4F1F-8BBD-5022485C2B7A}" srcOrd="0" destOrd="0" presId="urn:microsoft.com/office/officeart/2018/5/layout/IconCircleLabelList"/>
    <dgm:cxn modelId="{39B52D84-AF14-467E-8BCD-C69F1A81995C}" type="presOf" srcId="{89895C8E-AF1C-4C62-A139-C8DC65F998F0}" destId="{25DFC2E5-ECC4-4712-B9C7-37AF8590225A}" srcOrd="0" destOrd="0" presId="urn:microsoft.com/office/officeart/2018/5/layout/IconCircleLabelList"/>
    <dgm:cxn modelId="{7EB26591-85B7-49A1-A67F-A5CDADBBB952}" srcId="{0C3A7D93-0515-43B0-A5E5-95F27463F2AB}" destId="{5F250127-0100-461E-8754-6C1499F8F375}" srcOrd="0" destOrd="0" parTransId="{182C1719-2605-463B-A33E-6F1B96EE42B5}" sibTransId="{C8BC350A-2E9F-41BB-999F-5BF3A090461D}"/>
    <dgm:cxn modelId="{3C465EB3-C801-460D-BF07-A2C1E3935B8B}" srcId="{0C3A7D93-0515-43B0-A5E5-95F27463F2AB}" destId="{346C9E98-3046-4C29-80BF-FB93DCD2785D}" srcOrd="2" destOrd="0" parTransId="{B71F1D81-5184-4E4B-939F-4518F78A8243}" sibTransId="{081338F2-144B-4CA5-8A7D-FF7A0B60F208}"/>
    <dgm:cxn modelId="{86254283-3EF3-4F07-906D-131ADA53909E}" type="presParOf" srcId="{A7CF5EEA-5D7A-4F1F-8BBD-5022485C2B7A}" destId="{330E49C7-0E40-4BD7-BB1E-0C52884E7C9C}" srcOrd="0" destOrd="0" presId="urn:microsoft.com/office/officeart/2018/5/layout/IconCircleLabelList"/>
    <dgm:cxn modelId="{BA5B3FDE-F360-419C-9847-E58A81B8B86C}" type="presParOf" srcId="{330E49C7-0E40-4BD7-BB1E-0C52884E7C9C}" destId="{538AA6CF-0A68-41F9-8B3C-00AD6825F7CD}" srcOrd="0" destOrd="0" presId="urn:microsoft.com/office/officeart/2018/5/layout/IconCircleLabelList"/>
    <dgm:cxn modelId="{427535E2-32E3-414D-830B-C43BF6CF6ABB}" type="presParOf" srcId="{330E49C7-0E40-4BD7-BB1E-0C52884E7C9C}" destId="{25C493AE-3C36-4546-957F-FC208B3DDCC7}" srcOrd="1" destOrd="0" presId="urn:microsoft.com/office/officeart/2018/5/layout/IconCircleLabelList"/>
    <dgm:cxn modelId="{A6C02A7E-3176-45E0-BB15-A0AF5677FBAD}" type="presParOf" srcId="{330E49C7-0E40-4BD7-BB1E-0C52884E7C9C}" destId="{22EF3251-B0EF-4E5F-ADF5-7B8CD8DBCB4A}" srcOrd="2" destOrd="0" presId="urn:microsoft.com/office/officeart/2018/5/layout/IconCircleLabelList"/>
    <dgm:cxn modelId="{025EBF72-AA27-4DF1-8C28-8668E0F7F9B3}" type="presParOf" srcId="{330E49C7-0E40-4BD7-BB1E-0C52884E7C9C}" destId="{DCF98033-B5EF-4E46-80D2-49159B543471}" srcOrd="3" destOrd="0" presId="urn:microsoft.com/office/officeart/2018/5/layout/IconCircleLabelList"/>
    <dgm:cxn modelId="{449B6336-CDCC-4502-B1CA-F380C0D7CF50}" type="presParOf" srcId="{A7CF5EEA-5D7A-4F1F-8BBD-5022485C2B7A}" destId="{B307646A-D123-4E30-A8BD-7EA61A9DAC47}" srcOrd="1" destOrd="0" presId="urn:microsoft.com/office/officeart/2018/5/layout/IconCircleLabelList"/>
    <dgm:cxn modelId="{DB016CC2-C76B-46F6-8329-282084FACB20}" type="presParOf" srcId="{A7CF5EEA-5D7A-4F1F-8BBD-5022485C2B7A}" destId="{6045953F-AEEC-491C-8F25-9995F676FB83}" srcOrd="2" destOrd="0" presId="urn:microsoft.com/office/officeart/2018/5/layout/IconCircleLabelList"/>
    <dgm:cxn modelId="{F16D1A31-485E-4284-83C6-82A6DC83215E}" type="presParOf" srcId="{6045953F-AEEC-491C-8F25-9995F676FB83}" destId="{AAF5B4F8-0858-400B-B264-18DE4F0A4645}" srcOrd="0" destOrd="0" presId="urn:microsoft.com/office/officeart/2018/5/layout/IconCircleLabelList"/>
    <dgm:cxn modelId="{2D0F2ADF-B624-4CA6-85BA-AFD108CF5B5E}" type="presParOf" srcId="{6045953F-AEEC-491C-8F25-9995F676FB83}" destId="{231F07B5-2DB4-4C56-999A-DD0463201FC7}" srcOrd="1" destOrd="0" presId="urn:microsoft.com/office/officeart/2018/5/layout/IconCircleLabelList"/>
    <dgm:cxn modelId="{806ECE46-C8E7-4A46-90B5-61659BF99E29}" type="presParOf" srcId="{6045953F-AEEC-491C-8F25-9995F676FB83}" destId="{F329D8DD-F0B4-4E2E-9F5C-EBCD32140D5B}" srcOrd="2" destOrd="0" presId="urn:microsoft.com/office/officeart/2018/5/layout/IconCircleLabelList"/>
    <dgm:cxn modelId="{CCA6F2A8-EF0C-416E-841F-E51C388A65D0}" type="presParOf" srcId="{6045953F-AEEC-491C-8F25-9995F676FB83}" destId="{25DFC2E5-ECC4-4712-B9C7-37AF8590225A}" srcOrd="3" destOrd="0" presId="urn:microsoft.com/office/officeart/2018/5/layout/IconCircleLabelList"/>
    <dgm:cxn modelId="{32741859-2010-47C5-B86E-983F1C9CCE9A}" type="presParOf" srcId="{A7CF5EEA-5D7A-4F1F-8BBD-5022485C2B7A}" destId="{FAC07227-2130-40A6-A05D-16A33025F887}" srcOrd="3" destOrd="0" presId="urn:microsoft.com/office/officeart/2018/5/layout/IconCircleLabelList"/>
    <dgm:cxn modelId="{D117365C-3A4F-440F-A7B3-868B44463876}" type="presParOf" srcId="{A7CF5EEA-5D7A-4F1F-8BBD-5022485C2B7A}" destId="{CBA8024E-119E-4280-9187-14C8576645E2}" srcOrd="4" destOrd="0" presId="urn:microsoft.com/office/officeart/2018/5/layout/IconCircleLabelList"/>
    <dgm:cxn modelId="{7BAE55DE-F6E3-49B2-B955-8281FC6EB184}" type="presParOf" srcId="{CBA8024E-119E-4280-9187-14C8576645E2}" destId="{6780C34E-EE22-4A84-B78B-755CF5B464DF}" srcOrd="0" destOrd="0" presId="urn:microsoft.com/office/officeart/2018/5/layout/IconCircleLabelList"/>
    <dgm:cxn modelId="{B176753E-C52F-48AF-8487-939C3CDBB912}" type="presParOf" srcId="{CBA8024E-119E-4280-9187-14C8576645E2}" destId="{BBBC5D10-2660-45CF-8577-B37609DC3359}" srcOrd="1" destOrd="0" presId="urn:microsoft.com/office/officeart/2018/5/layout/IconCircleLabelList"/>
    <dgm:cxn modelId="{98B43099-F02B-491C-91F4-65D094F0E1AB}" type="presParOf" srcId="{CBA8024E-119E-4280-9187-14C8576645E2}" destId="{F3E399C3-6233-4A60-B695-9B51EF370C51}" srcOrd="2" destOrd="0" presId="urn:microsoft.com/office/officeart/2018/5/layout/IconCircleLabelList"/>
    <dgm:cxn modelId="{6A8A04CB-CA10-4DD9-A5B9-3A48F8D98083}" type="presParOf" srcId="{CBA8024E-119E-4280-9187-14C8576645E2}" destId="{4E9CC351-B077-4F3F-BD1A-610F38A4FD84}" srcOrd="3" destOrd="0" presId="urn:microsoft.com/office/officeart/2018/5/layout/IconCircleLabelList"/>
    <dgm:cxn modelId="{3627C75C-E729-4ADD-A00C-624945095C11}" type="presParOf" srcId="{A7CF5EEA-5D7A-4F1F-8BBD-5022485C2B7A}" destId="{C77E41EC-200F-4F1D-8002-496AD04847C6}" srcOrd="5" destOrd="0" presId="urn:microsoft.com/office/officeart/2018/5/layout/IconCircleLabelList"/>
    <dgm:cxn modelId="{BC67664D-ED98-4C5B-AE8E-773946726884}" type="presParOf" srcId="{A7CF5EEA-5D7A-4F1F-8BBD-5022485C2B7A}" destId="{A21767C8-CC37-4F93-B60D-F69E4D1CD892}" srcOrd="6" destOrd="0" presId="urn:microsoft.com/office/officeart/2018/5/layout/IconCircleLabelList"/>
    <dgm:cxn modelId="{EB24092A-7ED8-4E8C-915F-5EADDA020DD6}" type="presParOf" srcId="{A21767C8-CC37-4F93-B60D-F69E4D1CD892}" destId="{B6ABB09F-76C5-4712-B51D-6848B15E79D8}" srcOrd="0" destOrd="0" presId="urn:microsoft.com/office/officeart/2018/5/layout/IconCircleLabelList"/>
    <dgm:cxn modelId="{B0B1D081-4651-468A-AEBA-121D6781C95B}" type="presParOf" srcId="{A21767C8-CC37-4F93-B60D-F69E4D1CD892}" destId="{FF8BFE57-7782-491B-9443-30B9A1695B6E}" srcOrd="1" destOrd="0" presId="urn:microsoft.com/office/officeart/2018/5/layout/IconCircleLabelList"/>
    <dgm:cxn modelId="{080B126C-3621-46AC-8FCE-B1C1A626E6E0}" type="presParOf" srcId="{A21767C8-CC37-4F93-B60D-F69E4D1CD892}" destId="{C604D11A-E9C4-4173-B821-D83E60E807D4}" srcOrd="2" destOrd="0" presId="urn:microsoft.com/office/officeart/2018/5/layout/IconCircleLabelList"/>
    <dgm:cxn modelId="{AE318677-381F-4F83-91F1-CC5F60D02860}" type="presParOf" srcId="{A21767C8-CC37-4F93-B60D-F69E4D1CD892}" destId="{B2AB206D-4191-4395-8AAF-A7D34D95BA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CB9AF-39D1-4287-A08E-F96E3B0F11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CB78D75B-99CB-4563-A991-5775E8D25D64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Domain </a:t>
          </a:r>
          <a:r>
            <a:rPr lang="nl-NL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knowledge</a:t>
          </a:r>
          <a:endParaRPr lang="nl-NL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8CADF0E-4398-47F6-9444-B746AD71F1C9}" type="parTrans" cxnId="{F94EE967-BEF9-4429-9DBD-32510A12F4FC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DEAE76-0143-49EE-88E4-32CA49BF28EE}" type="sibTrans" cxnId="{F94EE967-BEF9-4429-9DBD-32510A12F4FC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844AB3-B364-498D-9098-E0A0FBE37F73}">
      <dgm:prSet/>
      <dgm:spPr/>
      <dgm:t>
        <a:bodyPr/>
        <a:lstStyle/>
        <a:p>
          <a:r>
            <a: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Programming </a:t>
          </a:r>
          <a:r>
            <a:rPr lang="nl-NL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concepts</a:t>
          </a:r>
          <a:endParaRPr lang="nl-NL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FD3EB2F-D373-4B4E-96C1-72CA9A82539D}" type="parTrans" cxnId="{1C8E7197-F665-4FB9-BBBE-5DD7C0092631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89B061F-1FF7-43F7-97CA-3086CD29CD23}" type="sibTrans" cxnId="{1C8E7197-F665-4FB9-BBBE-5DD7C0092631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B7DD041-4F0F-4D0A-9283-C0BBF206325C}">
      <dgm:prSet/>
      <dgm:spPr/>
      <dgm:t>
        <a:bodyPr/>
        <a:lstStyle/>
        <a:p>
          <a:r>
            <a:rPr lang="nl-NL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Conventions</a:t>
          </a:r>
          <a:endParaRPr lang="nl-NL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C46EEAF-803A-4C85-A711-1AB95BD1157B}" type="parTrans" cxnId="{5A276D91-CB8D-471D-9B82-80F63AC15360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996B86-72C4-47EE-8A53-C0480F03DD18}" type="sibTrans" cxnId="{5A276D91-CB8D-471D-9B82-80F63AC15360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7AFD4E-A91F-4129-B93D-BC49F9E96BCC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</a:p>
      </dgm:t>
    </dgm:pt>
    <dgm:pt modelId="{64A109F4-CC15-4688-B5AE-371EFCB7AF2B}" type="parTrans" cxnId="{25F8974D-A7AA-4A2B-9863-90619215B19E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2EFA04-8D4B-492C-8180-4BD9736A855B}" type="sibTrans" cxnId="{25F8974D-A7AA-4A2B-9863-90619215B19E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D8E6CA8-66C9-4FAA-ABD2-1B438D741CC5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product</a:t>
          </a:r>
        </a:p>
      </dgm:t>
    </dgm:pt>
    <dgm:pt modelId="{BFFE2356-4B9F-4145-A253-E0E1254CEDB3}" type="parTrans" cxnId="{1FAD1668-0CE1-48B8-B264-CD24159CC4DD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F6ECF8-2EF1-439D-8D40-57E977D700ED}" type="sibTrans" cxnId="{1FAD1668-0CE1-48B8-B264-CD24159CC4DD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0EB8A0E-F564-48CB-A550-6AB24E89D786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size</a:t>
          </a:r>
          <a:endParaRPr lang="nl-NL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A26D73-77C2-44BA-950C-4B940F34F6B6}" type="parTrans" cxnId="{F73CAC54-6F08-4306-9990-63A0692C2630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6244CC-6EF2-4645-93ED-7F63B744F59A}" type="sibTrans" cxnId="{F73CAC54-6F08-4306-9990-63A0692C2630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0DD74FE-3A56-41CE-9357-9DD51959EFCE}">
      <dgm:prSet/>
      <dgm:spPr/>
      <dgm:t>
        <a:bodyPr/>
        <a:lstStyle/>
        <a:p>
          <a:r>
            <a: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list</a:t>
          </a:r>
        </a:p>
      </dgm:t>
    </dgm:pt>
    <dgm:pt modelId="{D2D72D4B-7091-4FE9-911A-430EBEE7E827}" type="parTrans" cxnId="{2DF75B56-D631-4FBE-A1C6-E7CCA15859D3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0D69DDE-C1CC-4A9D-8DB1-BA9AD3D5D9D8}" type="sibTrans" cxnId="{2DF75B56-D631-4FBE-A1C6-E7CCA15859D3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D6D867-0F46-45FA-823F-A07E6AFDC4D2}">
      <dgm:prSet/>
      <dgm:spPr/>
      <dgm:t>
        <a:bodyPr/>
        <a:lstStyle/>
        <a:p>
          <a:r>
            <a:rPr lang="nl-NL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dictionary</a:t>
          </a:r>
          <a:endParaRPr lang="nl-NL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1E24CC-5E80-451E-AD55-89C9B685CF05}" type="parTrans" cxnId="{4CE50E55-335C-433B-853B-EC2BD9673ED7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E83527-0FF8-4EE3-8B00-E9E8C112D0BE}" type="sibTrans" cxnId="{4CE50E55-335C-433B-853B-EC2BD9673ED7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08F8665-512F-4E78-9F90-8BB8E1E2C824}">
      <dgm:prSet/>
      <dgm:spPr/>
      <dgm:t>
        <a:bodyPr/>
        <a:lstStyle/>
        <a:p>
          <a:r>
            <a:rPr lang="nl-NL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sort</a:t>
          </a:r>
          <a:endParaRPr lang="nl-NL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F3854FF-A0D1-40C7-BD12-FB239587AE5E}" type="parTrans" cxnId="{0E1B6089-A28C-4826-A57E-D73E8F134BF0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B68EC6-B921-46C2-8B31-B5D5F79BD396}" type="sibTrans" cxnId="{0E1B6089-A28C-4826-A57E-D73E8F134BF0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4BC860-EADE-43EC-AFB0-1E8EC49FABEC}">
      <dgm:prSet/>
      <dgm:spPr/>
      <dgm:t>
        <a:bodyPr/>
        <a:lstStyle/>
        <a:p>
          <a:r>
            <a: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i, j</a:t>
          </a:r>
        </a:p>
      </dgm:t>
    </dgm:pt>
    <dgm:pt modelId="{5C46B703-FD57-464D-B305-ED172C505056}" type="parTrans" cxnId="{1D3077AE-615D-4084-907D-4445FC777F49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96C5C23-E1FC-404D-9DE6-63DAB78D7A35}" type="sibTrans" cxnId="{1D3077AE-615D-4084-907D-4445FC777F49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28BABAB-C3A4-4C80-ACDF-5F181A38FF52}">
      <dgm:prSet/>
      <dgm:spPr/>
      <dgm:t>
        <a:bodyPr/>
        <a:lstStyle/>
        <a:p>
          <a:r>
            <a: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</a:t>
          </a:r>
        </a:p>
      </dgm:t>
    </dgm:pt>
    <dgm:pt modelId="{3CDDEED7-4E10-4577-9CC6-CD65DE3A74BE}" type="parTrans" cxnId="{F5EE4FFF-7670-4C44-9E28-D80E23D95262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E1D151-4160-4E2B-B409-695ED68396E4}" type="sibTrans" cxnId="{F5EE4FFF-7670-4C44-9E28-D80E23D95262}">
      <dgm:prSet/>
      <dgm:spPr/>
      <dgm:t>
        <a:bodyPr/>
        <a:lstStyle/>
        <a:p>
          <a:endParaRPr lang="nl-NL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434FCAF-C674-4498-8AA1-4FEC7746ABCA}" type="pres">
      <dgm:prSet presAssocID="{40DCB9AF-39D1-4287-A08E-F96E3B0F11AC}" presName="Name0" presStyleCnt="0">
        <dgm:presLayoutVars>
          <dgm:dir/>
          <dgm:animLvl val="lvl"/>
          <dgm:resizeHandles val="exact"/>
        </dgm:presLayoutVars>
      </dgm:prSet>
      <dgm:spPr/>
    </dgm:pt>
    <dgm:pt modelId="{AB7F66A6-FF62-4601-B8AA-83067B87A598}" type="pres">
      <dgm:prSet presAssocID="{CB78D75B-99CB-4563-A991-5775E8D25D64}" presName="composite" presStyleCnt="0"/>
      <dgm:spPr/>
    </dgm:pt>
    <dgm:pt modelId="{6EB2BC4D-EE2E-48F4-995F-657BE99D473C}" type="pres">
      <dgm:prSet presAssocID="{CB78D75B-99CB-4563-A991-5775E8D25D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F36CEC9-4F58-47A6-A292-F2223EE434E6}" type="pres">
      <dgm:prSet presAssocID="{CB78D75B-99CB-4563-A991-5775E8D25D64}" presName="desTx" presStyleLbl="alignAccFollowNode1" presStyleIdx="0" presStyleCnt="3">
        <dgm:presLayoutVars>
          <dgm:bulletEnabled val="1"/>
        </dgm:presLayoutVars>
      </dgm:prSet>
      <dgm:spPr/>
    </dgm:pt>
    <dgm:pt modelId="{2BBA877F-B33B-46B6-9580-401CCCE42C08}" type="pres">
      <dgm:prSet presAssocID="{F6DEAE76-0143-49EE-88E4-32CA49BF28EE}" presName="space" presStyleCnt="0"/>
      <dgm:spPr/>
    </dgm:pt>
    <dgm:pt modelId="{90E8E982-18DF-45AA-A7A0-64DE55A4D268}" type="pres">
      <dgm:prSet presAssocID="{E5844AB3-B364-498D-9098-E0A0FBE37F73}" presName="composite" presStyleCnt="0"/>
      <dgm:spPr/>
    </dgm:pt>
    <dgm:pt modelId="{E82C587A-394F-4B6E-A7C3-0875B31C1BBB}" type="pres">
      <dgm:prSet presAssocID="{E5844AB3-B364-498D-9098-E0A0FBE37F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12516E-E3BD-43B1-BC99-C9D7F374DD22}" type="pres">
      <dgm:prSet presAssocID="{E5844AB3-B364-498D-9098-E0A0FBE37F73}" presName="desTx" presStyleLbl="alignAccFollowNode1" presStyleIdx="1" presStyleCnt="3">
        <dgm:presLayoutVars>
          <dgm:bulletEnabled val="1"/>
        </dgm:presLayoutVars>
      </dgm:prSet>
      <dgm:spPr/>
    </dgm:pt>
    <dgm:pt modelId="{A8F49BE2-A9B2-4526-8687-5DE60BF02D7F}" type="pres">
      <dgm:prSet presAssocID="{C89B061F-1FF7-43F7-97CA-3086CD29CD23}" presName="space" presStyleCnt="0"/>
      <dgm:spPr/>
    </dgm:pt>
    <dgm:pt modelId="{0C207A28-F73F-4992-9977-7119394DBA66}" type="pres">
      <dgm:prSet presAssocID="{2B7DD041-4F0F-4D0A-9283-C0BBF206325C}" presName="composite" presStyleCnt="0"/>
      <dgm:spPr/>
    </dgm:pt>
    <dgm:pt modelId="{1AB278F7-E1F4-4AF2-A64C-402D6F7CC4E0}" type="pres">
      <dgm:prSet presAssocID="{2B7DD041-4F0F-4D0A-9283-C0BBF20632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A46A3A-B324-4637-9180-5B4D463BEC9F}" type="pres">
      <dgm:prSet presAssocID="{2B7DD041-4F0F-4D0A-9283-C0BBF206325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456A611-C77D-492F-9829-F53E2D0185C0}" type="presOf" srcId="{D0EB8A0E-F564-48CB-A550-6AB24E89D786}" destId="{5F36CEC9-4F58-47A6-A292-F2223EE434E6}" srcOrd="0" destOrd="2" presId="urn:microsoft.com/office/officeart/2005/8/layout/hList1"/>
    <dgm:cxn modelId="{FF108439-2F38-4666-A33F-A189EFC24A9B}" type="presOf" srcId="{2B7DD041-4F0F-4D0A-9283-C0BBF206325C}" destId="{1AB278F7-E1F4-4AF2-A64C-402D6F7CC4E0}" srcOrd="0" destOrd="0" presId="urn:microsoft.com/office/officeart/2005/8/layout/hList1"/>
    <dgm:cxn modelId="{66877064-D887-4A1F-8DBE-AF1670E03439}" type="presOf" srcId="{CB78D75B-99CB-4563-A991-5775E8D25D64}" destId="{6EB2BC4D-EE2E-48F4-995F-657BE99D473C}" srcOrd="0" destOrd="0" presId="urn:microsoft.com/office/officeart/2005/8/layout/hList1"/>
    <dgm:cxn modelId="{F94EE967-BEF9-4429-9DBD-32510A12F4FC}" srcId="{40DCB9AF-39D1-4287-A08E-F96E3B0F11AC}" destId="{CB78D75B-99CB-4563-A991-5775E8D25D64}" srcOrd="0" destOrd="0" parTransId="{B8CADF0E-4398-47F6-9444-B746AD71F1C9}" sibTransId="{F6DEAE76-0143-49EE-88E4-32CA49BF28EE}"/>
    <dgm:cxn modelId="{1FAD1668-0CE1-48B8-B264-CD24159CC4DD}" srcId="{CB78D75B-99CB-4563-A991-5775E8D25D64}" destId="{5D8E6CA8-66C9-4FAA-ABD2-1B438D741CC5}" srcOrd="1" destOrd="0" parTransId="{BFFE2356-4B9F-4145-A253-E0E1254CEDB3}" sibTransId="{61F6ECF8-2EF1-439D-8D40-57E977D700ED}"/>
    <dgm:cxn modelId="{74F9856B-B80A-4D27-AE01-FA40CF4BF9E3}" type="presOf" srcId="{0F7AFD4E-A91F-4129-B93D-BC49F9E96BCC}" destId="{5F36CEC9-4F58-47A6-A292-F2223EE434E6}" srcOrd="0" destOrd="0" presId="urn:microsoft.com/office/officeart/2005/8/layout/hList1"/>
    <dgm:cxn modelId="{25F8974D-A7AA-4A2B-9863-90619215B19E}" srcId="{CB78D75B-99CB-4563-A991-5775E8D25D64}" destId="{0F7AFD4E-A91F-4129-B93D-BC49F9E96BCC}" srcOrd="0" destOrd="0" parTransId="{64A109F4-CC15-4688-B5AE-371EFCB7AF2B}" sibTransId="{432EFA04-8D4B-492C-8180-4BD9736A855B}"/>
    <dgm:cxn modelId="{D50C3D6E-2E6F-464B-AFB5-71BCAE7E4303}" type="presOf" srcId="{C3D6D867-0F46-45FA-823F-A07E6AFDC4D2}" destId="{6112516E-E3BD-43B1-BC99-C9D7F374DD22}" srcOrd="0" destOrd="1" presId="urn:microsoft.com/office/officeart/2005/8/layout/hList1"/>
    <dgm:cxn modelId="{F73CAC54-6F08-4306-9990-63A0692C2630}" srcId="{CB78D75B-99CB-4563-A991-5775E8D25D64}" destId="{D0EB8A0E-F564-48CB-A550-6AB24E89D786}" srcOrd="2" destOrd="0" parTransId="{87A26D73-77C2-44BA-950C-4B940F34F6B6}" sibTransId="{676244CC-6EF2-4645-93ED-7F63B744F59A}"/>
    <dgm:cxn modelId="{4CE50E55-335C-433B-853B-EC2BD9673ED7}" srcId="{E5844AB3-B364-498D-9098-E0A0FBE37F73}" destId="{C3D6D867-0F46-45FA-823F-A07E6AFDC4D2}" srcOrd="1" destOrd="0" parTransId="{EB1E24CC-5E80-451E-AD55-89C9B685CF05}" sibTransId="{87E83527-0FF8-4EE3-8B00-E9E8C112D0BE}"/>
    <dgm:cxn modelId="{2DF75B56-D631-4FBE-A1C6-E7CCA15859D3}" srcId="{E5844AB3-B364-498D-9098-E0A0FBE37F73}" destId="{50DD74FE-3A56-41CE-9357-9DD51959EFCE}" srcOrd="0" destOrd="0" parTransId="{D2D72D4B-7091-4FE9-911A-430EBEE7E827}" sibTransId="{10D69DDE-C1CC-4A9D-8DB1-BA9AD3D5D9D8}"/>
    <dgm:cxn modelId="{636B8383-F623-4F64-ABA4-E2453B53C5D2}" type="presOf" srcId="{5D8E6CA8-66C9-4FAA-ABD2-1B438D741CC5}" destId="{5F36CEC9-4F58-47A6-A292-F2223EE434E6}" srcOrd="0" destOrd="1" presId="urn:microsoft.com/office/officeart/2005/8/layout/hList1"/>
    <dgm:cxn modelId="{0C52CF84-FAC0-48C6-9B1F-DE5CB0A07BDB}" type="presOf" srcId="{40DCB9AF-39D1-4287-A08E-F96E3B0F11AC}" destId="{6434FCAF-C674-4498-8AA1-4FEC7746ABCA}" srcOrd="0" destOrd="0" presId="urn:microsoft.com/office/officeart/2005/8/layout/hList1"/>
    <dgm:cxn modelId="{0E1B6089-A28C-4826-A57E-D73E8F134BF0}" srcId="{E5844AB3-B364-498D-9098-E0A0FBE37F73}" destId="{208F8665-512F-4E78-9F90-8BB8E1E2C824}" srcOrd="2" destOrd="0" parTransId="{5F3854FF-A0D1-40C7-BD12-FB239587AE5E}" sibTransId="{1EB68EC6-B921-46C2-8B31-B5D5F79BD396}"/>
    <dgm:cxn modelId="{8FD05B8E-6023-44AF-BC72-7C16E0084A5C}" type="presOf" srcId="{208F8665-512F-4E78-9F90-8BB8E1E2C824}" destId="{6112516E-E3BD-43B1-BC99-C9D7F374DD22}" srcOrd="0" destOrd="2" presId="urn:microsoft.com/office/officeart/2005/8/layout/hList1"/>
    <dgm:cxn modelId="{5A276D91-CB8D-471D-9B82-80F63AC15360}" srcId="{40DCB9AF-39D1-4287-A08E-F96E3B0F11AC}" destId="{2B7DD041-4F0F-4D0A-9283-C0BBF206325C}" srcOrd="2" destOrd="0" parTransId="{1C46EEAF-803A-4C85-A711-1AB95BD1157B}" sibTransId="{78996B86-72C4-47EE-8A53-C0480F03DD18}"/>
    <dgm:cxn modelId="{1C8E7197-F665-4FB9-BBBE-5DD7C0092631}" srcId="{40DCB9AF-39D1-4287-A08E-F96E3B0F11AC}" destId="{E5844AB3-B364-498D-9098-E0A0FBE37F73}" srcOrd="1" destOrd="0" parTransId="{7FD3EB2F-D373-4B4E-96C1-72CA9A82539D}" sibTransId="{C89B061F-1FF7-43F7-97CA-3086CD29CD23}"/>
    <dgm:cxn modelId="{B1ACFAAC-DF56-4C43-A4DC-6E973A02C6B7}" type="presOf" srcId="{E54BC860-EADE-43EC-AFB0-1E8EC49FABEC}" destId="{E9A46A3A-B324-4637-9180-5B4D463BEC9F}" srcOrd="0" destOrd="0" presId="urn:microsoft.com/office/officeart/2005/8/layout/hList1"/>
    <dgm:cxn modelId="{1D3077AE-615D-4084-907D-4445FC777F49}" srcId="{2B7DD041-4F0F-4D0A-9283-C0BBF206325C}" destId="{E54BC860-EADE-43EC-AFB0-1E8EC49FABEC}" srcOrd="0" destOrd="0" parTransId="{5C46B703-FD57-464D-B305-ED172C505056}" sibTransId="{F96C5C23-E1FC-404D-9DE6-63DAB78D7A35}"/>
    <dgm:cxn modelId="{4F5C9AC5-C870-4E75-A052-B6C89770D660}" type="presOf" srcId="{E5844AB3-B364-498D-9098-E0A0FBE37F73}" destId="{E82C587A-394F-4B6E-A7C3-0875B31C1BBB}" srcOrd="0" destOrd="0" presId="urn:microsoft.com/office/officeart/2005/8/layout/hList1"/>
    <dgm:cxn modelId="{5C3E2FDE-D1F1-4333-95EC-8AC3A2B63486}" type="presOf" srcId="{028BABAB-C3A4-4C80-ACDF-5F181A38FF52}" destId="{E9A46A3A-B324-4637-9180-5B4D463BEC9F}" srcOrd="0" destOrd="1" presId="urn:microsoft.com/office/officeart/2005/8/layout/hList1"/>
    <dgm:cxn modelId="{09837EEE-97B8-4A68-8418-F26C7600475C}" type="presOf" srcId="{50DD74FE-3A56-41CE-9357-9DD51959EFCE}" destId="{6112516E-E3BD-43B1-BC99-C9D7F374DD22}" srcOrd="0" destOrd="0" presId="urn:microsoft.com/office/officeart/2005/8/layout/hList1"/>
    <dgm:cxn modelId="{F5EE4FFF-7670-4C44-9E28-D80E23D95262}" srcId="{2B7DD041-4F0F-4D0A-9283-C0BBF206325C}" destId="{028BABAB-C3A4-4C80-ACDF-5F181A38FF52}" srcOrd="1" destOrd="0" parTransId="{3CDDEED7-4E10-4577-9CC6-CD65DE3A74BE}" sibTransId="{43E1D151-4160-4E2B-B409-695ED68396E4}"/>
    <dgm:cxn modelId="{2F49D8A1-D5D9-4AEC-A9CC-93C07F74C28A}" type="presParOf" srcId="{6434FCAF-C674-4498-8AA1-4FEC7746ABCA}" destId="{AB7F66A6-FF62-4601-B8AA-83067B87A598}" srcOrd="0" destOrd="0" presId="urn:microsoft.com/office/officeart/2005/8/layout/hList1"/>
    <dgm:cxn modelId="{43C6FCD4-B11E-4002-95E4-5DF8B43B2BB5}" type="presParOf" srcId="{AB7F66A6-FF62-4601-B8AA-83067B87A598}" destId="{6EB2BC4D-EE2E-48F4-995F-657BE99D473C}" srcOrd="0" destOrd="0" presId="urn:microsoft.com/office/officeart/2005/8/layout/hList1"/>
    <dgm:cxn modelId="{DB321693-A3F7-451E-890E-592B6D8C4E9B}" type="presParOf" srcId="{AB7F66A6-FF62-4601-B8AA-83067B87A598}" destId="{5F36CEC9-4F58-47A6-A292-F2223EE434E6}" srcOrd="1" destOrd="0" presId="urn:microsoft.com/office/officeart/2005/8/layout/hList1"/>
    <dgm:cxn modelId="{E48405EC-BCB1-4923-9A91-4D0FDC1E09D3}" type="presParOf" srcId="{6434FCAF-C674-4498-8AA1-4FEC7746ABCA}" destId="{2BBA877F-B33B-46B6-9580-401CCCE42C08}" srcOrd="1" destOrd="0" presId="urn:microsoft.com/office/officeart/2005/8/layout/hList1"/>
    <dgm:cxn modelId="{D1C3EA4F-60A3-46D9-A5D8-387427BF626A}" type="presParOf" srcId="{6434FCAF-C674-4498-8AA1-4FEC7746ABCA}" destId="{90E8E982-18DF-45AA-A7A0-64DE55A4D268}" srcOrd="2" destOrd="0" presId="urn:microsoft.com/office/officeart/2005/8/layout/hList1"/>
    <dgm:cxn modelId="{81AAF250-EF9A-4A8A-8C9B-31586334A6BA}" type="presParOf" srcId="{90E8E982-18DF-45AA-A7A0-64DE55A4D268}" destId="{E82C587A-394F-4B6E-A7C3-0875B31C1BBB}" srcOrd="0" destOrd="0" presId="urn:microsoft.com/office/officeart/2005/8/layout/hList1"/>
    <dgm:cxn modelId="{71C567F4-7A7A-4C5B-A7EE-6A3732A52756}" type="presParOf" srcId="{90E8E982-18DF-45AA-A7A0-64DE55A4D268}" destId="{6112516E-E3BD-43B1-BC99-C9D7F374DD22}" srcOrd="1" destOrd="0" presId="urn:microsoft.com/office/officeart/2005/8/layout/hList1"/>
    <dgm:cxn modelId="{A12A03B3-8824-4F97-978F-3FF5D96AFB49}" type="presParOf" srcId="{6434FCAF-C674-4498-8AA1-4FEC7746ABCA}" destId="{A8F49BE2-A9B2-4526-8687-5DE60BF02D7F}" srcOrd="3" destOrd="0" presId="urn:microsoft.com/office/officeart/2005/8/layout/hList1"/>
    <dgm:cxn modelId="{41BD7DF8-0D7E-4E17-A64E-94216F829329}" type="presParOf" srcId="{6434FCAF-C674-4498-8AA1-4FEC7746ABCA}" destId="{0C207A28-F73F-4992-9977-7119394DBA66}" srcOrd="4" destOrd="0" presId="urn:microsoft.com/office/officeart/2005/8/layout/hList1"/>
    <dgm:cxn modelId="{0B5BD815-BF42-4E02-8661-7C279B3A508E}" type="presParOf" srcId="{0C207A28-F73F-4992-9977-7119394DBA66}" destId="{1AB278F7-E1F4-4AF2-A64C-402D6F7CC4E0}" srcOrd="0" destOrd="0" presId="urn:microsoft.com/office/officeart/2005/8/layout/hList1"/>
    <dgm:cxn modelId="{7B10E418-B54E-48E2-BAE4-45AE9A073A50}" type="presParOf" srcId="{0C207A28-F73F-4992-9977-7119394DBA66}" destId="{E9A46A3A-B324-4637-9180-5B4D463BEC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48A971-F14D-44A7-A875-5B8493CC7F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2DBC8EB-0CA7-4F73-AA7A-A486E6C907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Detect code smells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42F114E0-2671-450C-983B-DB750A1BE53B}" type="parTrans" cxnId="{6CB5D084-EAEC-424A-888C-A4DAE40BB341}">
      <dgm:prSet/>
      <dgm:spPr/>
      <dgm:t>
        <a:bodyPr/>
        <a:lstStyle/>
        <a:p>
          <a:endParaRPr lang="nl-NL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AD4CAF5-7769-4027-8106-F6BCD249E337}" type="sibTrans" cxnId="{6CB5D084-EAEC-424A-888C-A4DAE40BB341}">
      <dgm:prSet/>
      <dgm:spPr/>
      <dgm:t>
        <a:bodyPr/>
        <a:lstStyle/>
        <a:p>
          <a:endParaRPr lang="nl-NL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74ECF96-994B-43A3-A46A-72D4BF141E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Refactor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to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improve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code</a:t>
          </a:r>
        </a:p>
      </dgm:t>
    </dgm:pt>
    <dgm:pt modelId="{A24050AD-EC43-4F03-A6DD-76887DFEEB59}" type="parTrans" cxnId="{5F2E8901-273B-44C8-8343-8AD66491083B}">
      <dgm:prSet/>
      <dgm:spPr/>
      <dgm:t>
        <a:bodyPr/>
        <a:lstStyle/>
        <a:p>
          <a:endParaRPr lang="nl-NL"/>
        </a:p>
      </dgm:t>
    </dgm:pt>
    <dgm:pt modelId="{5DC927FA-7E02-40AB-BDB9-0190D89E56AF}" type="sibTrans" cxnId="{5F2E8901-273B-44C8-8343-8AD66491083B}">
      <dgm:prSet/>
      <dgm:spPr/>
      <dgm:t>
        <a:bodyPr/>
        <a:lstStyle/>
        <a:p>
          <a:endParaRPr lang="nl-NL"/>
        </a:p>
      </dgm:t>
    </dgm:pt>
    <dgm:pt modelId="{480D46FC-E834-408B-8371-950CE774136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Use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tools and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style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guides</a:t>
          </a:r>
        </a:p>
      </dgm:t>
    </dgm:pt>
    <dgm:pt modelId="{9DEC5B9D-F95E-4638-B607-3A5D009C7797}" type="parTrans" cxnId="{6B49E6AC-4853-4879-A599-C6AEFDEB9435}">
      <dgm:prSet/>
      <dgm:spPr/>
      <dgm:t>
        <a:bodyPr/>
        <a:lstStyle/>
        <a:p>
          <a:endParaRPr lang="nl-NL"/>
        </a:p>
      </dgm:t>
    </dgm:pt>
    <dgm:pt modelId="{D4A7D6CC-E938-4A8C-A3EE-98B9E0E1BFBB}" type="sibTrans" cxnId="{6B49E6AC-4853-4879-A599-C6AEFDEB9435}">
      <dgm:prSet/>
      <dgm:spPr/>
      <dgm:t>
        <a:bodyPr/>
        <a:lstStyle/>
        <a:p>
          <a:endParaRPr lang="nl-NL"/>
        </a:p>
      </dgm:t>
    </dgm:pt>
    <dgm:pt modelId="{285DC364-0006-4AA1-A7C9-F20E374B91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Always consider the readability of your code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E34E0A50-8EBD-4C60-8C29-16A037893910}" type="parTrans" cxnId="{245847BE-EF3B-4B43-9475-BCEE7A263724}">
      <dgm:prSet/>
      <dgm:spPr/>
      <dgm:t>
        <a:bodyPr/>
        <a:lstStyle/>
        <a:p>
          <a:endParaRPr lang="nl-NL"/>
        </a:p>
      </dgm:t>
    </dgm:pt>
    <dgm:pt modelId="{3F7F1D86-236B-476F-AADD-F50021A7DEB6}" type="sibTrans" cxnId="{245847BE-EF3B-4B43-9475-BCEE7A263724}">
      <dgm:prSet/>
      <dgm:spPr/>
      <dgm:t>
        <a:bodyPr/>
        <a:lstStyle/>
        <a:p>
          <a:endParaRPr lang="nl-NL"/>
        </a:p>
      </dgm:t>
    </dgm:pt>
    <dgm:pt modelId="{73DF4B3E-EC8E-4BBA-B7A9-85094107477D}" type="pres">
      <dgm:prSet presAssocID="{EA48A971-F14D-44A7-A875-5B8493CC7FA3}" presName="root" presStyleCnt="0">
        <dgm:presLayoutVars>
          <dgm:dir/>
          <dgm:resizeHandles val="exact"/>
        </dgm:presLayoutVars>
      </dgm:prSet>
      <dgm:spPr/>
    </dgm:pt>
    <dgm:pt modelId="{DA54DDA0-8267-4F4B-914F-3F0705442365}" type="pres">
      <dgm:prSet presAssocID="{285DC364-0006-4AA1-A7C9-F20E374B914F}" presName="compNode" presStyleCnt="0"/>
      <dgm:spPr/>
    </dgm:pt>
    <dgm:pt modelId="{27DC607D-299B-4C19-A64B-539EE3231EE0}" type="pres">
      <dgm:prSet presAssocID="{285DC364-0006-4AA1-A7C9-F20E374B914F}" presName="iconBgRect" presStyleLbl="bgShp" presStyleIdx="0" presStyleCnt="4" custScaleX="153927" custScaleY="156027"/>
      <dgm:spPr>
        <a:solidFill>
          <a:schemeClr val="accent6">
            <a:lumMod val="60000"/>
            <a:lumOff val="40000"/>
          </a:schemeClr>
        </a:solidFill>
      </dgm:spPr>
    </dgm:pt>
    <dgm:pt modelId="{70653005-A10D-4FE7-8302-8BA2ACCB925C}" type="pres">
      <dgm:prSet presAssocID="{285DC364-0006-4AA1-A7C9-F20E374B914F}" presName="iconRect" presStyleLbl="node1" presStyleIdx="0" presStyleCnt="4" custScaleX="169138" custScaleY="13427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outline"/>
        </a:ext>
      </dgm:extLst>
    </dgm:pt>
    <dgm:pt modelId="{584E59B5-3A08-467F-AFC2-8CFCD7BC12D2}" type="pres">
      <dgm:prSet presAssocID="{285DC364-0006-4AA1-A7C9-F20E374B914F}" presName="spaceRect" presStyleCnt="0"/>
      <dgm:spPr/>
    </dgm:pt>
    <dgm:pt modelId="{C2095B14-BFC0-42C8-8629-58D368911368}" type="pres">
      <dgm:prSet presAssocID="{285DC364-0006-4AA1-A7C9-F20E374B914F}" presName="textRect" presStyleLbl="revTx" presStyleIdx="0" presStyleCnt="4">
        <dgm:presLayoutVars>
          <dgm:chMax val="1"/>
          <dgm:chPref val="1"/>
        </dgm:presLayoutVars>
      </dgm:prSet>
      <dgm:spPr/>
    </dgm:pt>
    <dgm:pt modelId="{9F3BC9B3-71CE-44F7-857B-1B0E327D0325}" type="pres">
      <dgm:prSet presAssocID="{3F7F1D86-236B-476F-AADD-F50021A7DEB6}" presName="sibTrans" presStyleCnt="0"/>
      <dgm:spPr/>
    </dgm:pt>
    <dgm:pt modelId="{382A78B6-7F23-4B25-A0EB-8B8F6B07D3A4}" type="pres">
      <dgm:prSet presAssocID="{92DBC8EB-0CA7-4F73-AA7A-A486E6C90776}" presName="compNode" presStyleCnt="0"/>
      <dgm:spPr/>
    </dgm:pt>
    <dgm:pt modelId="{1CBEDFDA-A821-45D1-97C8-410141F49619}" type="pres">
      <dgm:prSet presAssocID="{92DBC8EB-0CA7-4F73-AA7A-A486E6C90776}" presName="iconBgRect" presStyleLbl="bgShp" presStyleIdx="1" presStyleCnt="4" custScaleX="155853" custScaleY="155557"/>
      <dgm:spPr>
        <a:prstGeom prst="ellipse">
          <a:avLst/>
        </a:prstGeom>
        <a:solidFill>
          <a:schemeClr val="accent5">
            <a:lumMod val="50000"/>
            <a:lumOff val="50000"/>
          </a:schemeClr>
        </a:solidFill>
      </dgm:spPr>
    </dgm:pt>
    <dgm:pt modelId="{8C4D0493-E3AE-4954-9F30-8A8A7AD5EB2A}" type="pres">
      <dgm:prSet presAssocID="{92DBC8EB-0CA7-4F73-AA7A-A486E6C90776}" presName="iconRect" presStyleLbl="node1" presStyleIdx="1" presStyleCnt="4" custScaleX="155853" custScaleY="1555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unk outline"/>
        </a:ext>
      </dgm:extLst>
    </dgm:pt>
    <dgm:pt modelId="{41985D17-2C57-41E1-9287-5BC2F6FBBB45}" type="pres">
      <dgm:prSet presAssocID="{92DBC8EB-0CA7-4F73-AA7A-A486E6C90776}" presName="spaceRect" presStyleCnt="0"/>
      <dgm:spPr/>
    </dgm:pt>
    <dgm:pt modelId="{546741FA-CFC2-4AA8-A086-82C30D2DACCD}" type="pres">
      <dgm:prSet presAssocID="{92DBC8EB-0CA7-4F73-AA7A-A486E6C90776}" presName="textRect" presStyleLbl="revTx" presStyleIdx="1" presStyleCnt="4">
        <dgm:presLayoutVars>
          <dgm:chMax val="1"/>
          <dgm:chPref val="1"/>
        </dgm:presLayoutVars>
      </dgm:prSet>
      <dgm:spPr/>
    </dgm:pt>
    <dgm:pt modelId="{054442CC-6C87-434D-8F3C-6DB944507F20}" type="pres">
      <dgm:prSet presAssocID="{9AD4CAF5-7769-4027-8106-F6BCD249E337}" presName="sibTrans" presStyleCnt="0"/>
      <dgm:spPr/>
    </dgm:pt>
    <dgm:pt modelId="{3A330945-7F15-4BD4-A515-E1E185EC0C1A}" type="pres">
      <dgm:prSet presAssocID="{974ECF96-994B-43A3-A46A-72D4BF141EC6}" presName="compNode" presStyleCnt="0"/>
      <dgm:spPr/>
    </dgm:pt>
    <dgm:pt modelId="{957C4287-77DF-4AF7-92DA-89639107B03A}" type="pres">
      <dgm:prSet presAssocID="{974ECF96-994B-43A3-A46A-72D4BF141EC6}" presName="iconBgRect" presStyleLbl="bgShp" presStyleIdx="2" presStyleCnt="4" custScaleX="155853" custScaleY="155557"/>
      <dgm:spPr>
        <a:solidFill>
          <a:schemeClr val="accent5">
            <a:lumMod val="75000"/>
            <a:lumOff val="25000"/>
          </a:schemeClr>
        </a:solidFill>
      </dgm:spPr>
    </dgm:pt>
    <dgm:pt modelId="{6B302B01-AE6D-46C9-AC8A-3CB9A1E49ECE}" type="pres">
      <dgm:prSet presAssocID="{974ECF96-994B-43A3-A46A-72D4BF141EC6}" presName="iconRect" presStyleLbl="node1" presStyleIdx="2" presStyleCnt="4" custScaleX="155853" custScaleY="15555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kels met pijlen silhouet"/>
        </a:ext>
      </dgm:extLst>
    </dgm:pt>
    <dgm:pt modelId="{BD6B1DFD-B0C3-46AB-A675-BBC217C14A24}" type="pres">
      <dgm:prSet presAssocID="{974ECF96-994B-43A3-A46A-72D4BF141EC6}" presName="spaceRect" presStyleCnt="0"/>
      <dgm:spPr/>
    </dgm:pt>
    <dgm:pt modelId="{7871ADFD-AA4A-4F6E-ACD7-18B2D171B0E4}" type="pres">
      <dgm:prSet presAssocID="{974ECF96-994B-43A3-A46A-72D4BF141EC6}" presName="textRect" presStyleLbl="revTx" presStyleIdx="2" presStyleCnt="4">
        <dgm:presLayoutVars>
          <dgm:chMax val="1"/>
          <dgm:chPref val="1"/>
        </dgm:presLayoutVars>
      </dgm:prSet>
      <dgm:spPr/>
    </dgm:pt>
    <dgm:pt modelId="{D37AEBFC-C9BB-4156-B879-0730EEE1C3C7}" type="pres">
      <dgm:prSet presAssocID="{5DC927FA-7E02-40AB-BDB9-0190D89E56AF}" presName="sibTrans" presStyleCnt="0"/>
      <dgm:spPr/>
    </dgm:pt>
    <dgm:pt modelId="{40681D2F-C13A-4C43-BE78-78672FF1D073}" type="pres">
      <dgm:prSet presAssocID="{480D46FC-E834-408B-8371-950CE7741361}" presName="compNode" presStyleCnt="0"/>
      <dgm:spPr/>
    </dgm:pt>
    <dgm:pt modelId="{5228E52E-E125-4FDD-A703-F5B687AE49A2}" type="pres">
      <dgm:prSet presAssocID="{480D46FC-E834-408B-8371-950CE7741361}" presName="iconBgRect" presStyleLbl="bgShp" presStyleIdx="3" presStyleCnt="4" custScaleX="155853" custScaleY="155557"/>
      <dgm:spPr>
        <a:solidFill>
          <a:schemeClr val="accent5"/>
        </a:solidFill>
      </dgm:spPr>
    </dgm:pt>
    <dgm:pt modelId="{CAA47BF2-431F-4200-992E-DA31A0EBF7E4}" type="pres">
      <dgm:prSet presAssocID="{480D46FC-E834-408B-8371-950CE7741361}" presName="iconRect" presStyleLbl="node1" presStyleIdx="3" presStyleCnt="4" custScaleX="155853" custScaleY="15555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outline"/>
        </a:ext>
      </dgm:extLst>
    </dgm:pt>
    <dgm:pt modelId="{3A5CD905-DDEA-4CE0-AA90-D77CE67D9EAD}" type="pres">
      <dgm:prSet presAssocID="{480D46FC-E834-408B-8371-950CE7741361}" presName="spaceRect" presStyleCnt="0"/>
      <dgm:spPr/>
    </dgm:pt>
    <dgm:pt modelId="{6BBB263E-6208-4D82-8A58-5BBE254DDE1F}" type="pres">
      <dgm:prSet presAssocID="{480D46FC-E834-408B-8371-950CE77413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2E8901-273B-44C8-8343-8AD66491083B}" srcId="{EA48A971-F14D-44A7-A875-5B8493CC7FA3}" destId="{974ECF96-994B-43A3-A46A-72D4BF141EC6}" srcOrd="2" destOrd="0" parTransId="{A24050AD-EC43-4F03-A6DD-76887DFEEB59}" sibTransId="{5DC927FA-7E02-40AB-BDB9-0190D89E56AF}"/>
    <dgm:cxn modelId="{E76AB469-A151-4F74-AE44-4842359C6419}" type="presOf" srcId="{974ECF96-994B-43A3-A46A-72D4BF141EC6}" destId="{7871ADFD-AA4A-4F6E-ACD7-18B2D171B0E4}" srcOrd="0" destOrd="0" presId="urn:microsoft.com/office/officeart/2018/5/layout/IconCircleLabelList"/>
    <dgm:cxn modelId="{6CB5D084-EAEC-424A-888C-A4DAE40BB341}" srcId="{EA48A971-F14D-44A7-A875-5B8493CC7FA3}" destId="{92DBC8EB-0CA7-4F73-AA7A-A486E6C90776}" srcOrd="1" destOrd="0" parTransId="{42F114E0-2671-450C-983B-DB750A1BE53B}" sibTransId="{9AD4CAF5-7769-4027-8106-F6BCD249E337}"/>
    <dgm:cxn modelId="{7C8DB08A-831F-4CFC-AAE9-707F8A1FAC17}" type="presOf" srcId="{EA48A971-F14D-44A7-A875-5B8493CC7FA3}" destId="{73DF4B3E-EC8E-4BBA-B7A9-85094107477D}" srcOrd="0" destOrd="0" presId="urn:microsoft.com/office/officeart/2018/5/layout/IconCircleLabelList"/>
    <dgm:cxn modelId="{6B49E6AC-4853-4879-A599-C6AEFDEB9435}" srcId="{EA48A971-F14D-44A7-A875-5B8493CC7FA3}" destId="{480D46FC-E834-408B-8371-950CE7741361}" srcOrd="3" destOrd="0" parTransId="{9DEC5B9D-F95E-4638-B607-3A5D009C7797}" sibTransId="{D4A7D6CC-E938-4A8C-A3EE-98B9E0E1BFBB}"/>
    <dgm:cxn modelId="{245847BE-EF3B-4B43-9475-BCEE7A263724}" srcId="{EA48A971-F14D-44A7-A875-5B8493CC7FA3}" destId="{285DC364-0006-4AA1-A7C9-F20E374B914F}" srcOrd="0" destOrd="0" parTransId="{E34E0A50-8EBD-4C60-8C29-16A037893910}" sibTransId="{3F7F1D86-236B-476F-AADD-F50021A7DEB6}"/>
    <dgm:cxn modelId="{6522F1D0-ADD7-4945-924C-D148AF4E26E6}" type="presOf" srcId="{480D46FC-E834-408B-8371-950CE7741361}" destId="{6BBB263E-6208-4D82-8A58-5BBE254DDE1F}" srcOrd="0" destOrd="0" presId="urn:microsoft.com/office/officeart/2018/5/layout/IconCircleLabelList"/>
    <dgm:cxn modelId="{5E7939D7-3593-494F-B7FA-29217002CCA9}" type="presOf" srcId="{285DC364-0006-4AA1-A7C9-F20E374B914F}" destId="{C2095B14-BFC0-42C8-8629-58D368911368}" srcOrd="0" destOrd="0" presId="urn:microsoft.com/office/officeart/2018/5/layout/IconCircleLabelList"/>
    <dgm:cxn modelId="{627C51E4-22C7-42EE-A4EA-6E2BC3312679}" type="presOf" srcId="{92DBC8EB-0CA7-4F73-AA7A-A486E6C90776}" destId="{546741FA-CFC2-4AA8-A086-82C30D2DACCD}" srcOrd="0" destOrd="0" presId="urn:microsoft.com/office/officeart/2018/5/layout/IconCircleLabelList"/>
    <dgm:cxn modelId="{AB9EEDA3-9ABC-41FD-9A05-FB3FA258856F}" type="presParOf" srcId="{73DF4B3E-EC8E-4BBA-B7A9-85094107477D}" destId="{DA54DDA0-8267-4F4B-914F-3F0705442365}" srcOrd="0" destOrd="0" presId="urn:microsoft.com/office/officeart/2018/5/layout/IconCircleLabelList"/>
    <dgm:cxn modelId="{02ACEFA4-C582-4D3A-8254-C1D79CDDD347}" type="presParOf" srcId="{DA54DDA0-8267-4F4B-914F-3F0705442365}" destId="{27DC607D-299B-4C19-A64B-539EE3231EE0}" srcOrd="0" destOrd="0" presId="urn:microsoft.com/office/officeart/2018/5/layout/IconCircleLabelList"/>
    <dgm:cxn modelId="{57C4B48A-C381-4B1D-B5B0-435D91E07B90}" type="presParOf" srcId="{DA54DDA0-8267-4F4B-914F-3F0705442365}" destId="{70653005-A10D-4FE7-8302-8BA2ACCB925C}" srcOrd="1" destOrd="0" presId="urn:microsoft.com/office/officeart/2018/5/layout/IconCircleLabelList"/>
    <dgm:cxn modelId="{60673A13-318C-470A-ACE3-C09BCC26FCDB}" type="presParOf" srcId="{DA54DDA0-8267-4F4B-914F-3F0705442365}" destId="{584E59B5-3A08-467F-AFC2-8CFCD7BC12D2}" srcOrd="2" destOrd="0" presId="urn:microsoft.com/office/officeart/2018/5/layout/IconCircleLabelList"/>
    <dgm:cxn modelId="{DEA1E40B-7A67-4C3B-861B-D62D44A6D375}" type="presParOf" srcId="{DA54DDA0-8267-4F4B-914F-3F0705442365}" destId="{C2095B14-BFC0-42C8-8629-58D368911368}" srcOrd="3" destOrd="0" presId="urn:microsoft.com/office/officeart/2018/5/layout/IconCircleLabelList"/>
    <dgm:cxn modelId="{CA5A1683-EAD0-4DED-97E0-A283CC1CE7D4}" type="presParOf" srcId="{73DF4B3E-EC8E-4BBA-B7A9-85094107477D}" destId="{9F3BC9B3-71CE-44F7-857B-1B0E327D0325}" srcOrd="1" destOrd="0" presId="urn:microsoft.com/office/officeart/2018/5/layout/IconCircleLabelList"/>
    <dgm:cxn modelId="{161F33F7-6282-4974-8130-4BABCC360F8C}" type="presParOf" srcId="{73DF4B3E-EC8E-4BBA-B7A9-85094107477D}" destId="{382A78B6-7F23-4B25-A0EB-8B8F6B07D3A4}" srcOrd="2" destOrd="0" presId="urn:microsoft.com/office/officeart/2018/5/layout/IconCircleLabelList"/>
    <dgm:cxn modelId="{945F6A39-0C22-4A4D-AD43-02648339C093}" type="presParOf" srcId="{382A78B6-7F23-4B25-A0EB-8B8F6B07D3A4}" destId="{1CBEDFDA-A821-45D1-97C8-410141F49619}" srcOrd="0" destOrd="0" presId="urn:microsoft.com/office/officeart/2018/5/layout/IconCircleLabelList"/>
    <dgm:cxn modelId="{DCCA27F9-8ABD-4627-AF23-039438452A8D}" type="presParOf" srcId="{382A78B6-7F23-4B25-A0EB-8B8F6B07D3A4}" destId="{8C4D0493-E3AE-4954-9F30-8A8A7AD5EB2A}" srcOrd="1" destOrd="0" presId="urn:microsoft.com/office/officeart/2018/5/layout/IconCircleLabelList"/>
    <dgm:cxn modelId="{8F51A138-0E93-4E04-AFD7-485BE292C55F}" type="presParOf" srcId="{382A78B6-7F23-4B25-A0EB-8B8F6B07D3A4}" destId="{41985D17-2C57-41E1-9287-5BC2F6FBBB45}" srcOrd="2" destOrd="0" presId="urn:microsoft.com/office/officeart/2018/5/layout/IconCircleLabelList"/>
    <dgm:cxn modelId="{7E41AE3E-6E67-4E30-BFFA-C268CDEF1A3C}" type="presParOf" srcId="{382A78B6-7F23-4B25-A0EB-8B8F6B07D3A4}" destId="{546741FA-CFC2-4AA8-A086-82C30D2DACCD}" srcOrd="3" destOrd="0" presId="urn:microsoft.com/office/officeart/2018/5/layout/IconCircleLabelList"/>
    <dgm:cxn modelId="{0469984C-D602-4FE7-95E8-E540919885B2}" type="presParOf" srcId="{73DF4B3E-EC8E-4BBA-B7A9-85094107477D}" destId="{054442CC-6C87-434D-8F3C-6DB944507F20}" srcOrd="3" destOrd="0" presId="urn:microsoft.com/office/officeart/2018/5/layout/IconCircleLabelList"/>
    <dgm:cxn modelId="{23A1D227-C76D-4C63-812C-72EB40601AF5}" type="presParOf" srcId="{73DF4B3E-EC8E-4BBA-B7A9-85094107477D}" destId="{3A330945-7F15-4BD4-A515-E1E185EC0C1A}" srcOrd="4" destOrd="0" presId="urn:microsoft.com/office/officeart/2018/5/layout/IconCircleLabelList"/>
    <dgm:cxn modelId="{321418B7-2ED9-49A6-8466-A915B2EC83AE}" type="presParOf" srcId="{3A330945-7F15-4BD4-A515-E1E185EC0C1A}" destId="{957C4287-77DF-4AF7-92DA-89639107B03A}" srcOrd="0" destOrd="0" presId="urn:microsoft.com/office/officeart/2018/5/layout/IconCircleLabelList"/>
    <dgm:cxn modelId="{62A3C2AC-205F-4541-953C-E77AD6B74165}" type="presParOf" srcId="{3A330945-7F15-4BD4-A515-E1E185EC0C1A}" destId="{6B302B01-AE6D-46C9-AC8A-3CB9A1E49ECE}" srcOrd="1" destOrd="0" presId="urn:microsoft.com/office/officeart/2018/5/layout/IconCircleLabelList"/>
    <dgm:cxn modelId="{3D906EE4-FE9D-4699-B970-998DA26A68FE}" type="presParOf" srcId="{3A330945-7F15-4BD4-A515-E1E185EC0C1A}" destId="{BD6B1DFD-B0C3-46AB-A675-BBC217C14A24}" srcOrd="2" destOrd="0" presId="urn:microsoft.com/office/officeart/2018/5/layout/IconCircleLabelList"/>
    <dgm:cxn modelId="{8D6471BE-354F-47D0-893B-9ED207EEA2F8}" type="presParOf" srcId="{3A330945-7F15-4BD4-A515-E1E185EC0C1A}" destId="{7871ADFD-AA4A-4F6E-ACD7-18B2D171B0E4}" srcOrd="3" destOrd="0" presId="urn:microsoft.com/office/officeart/2018/5/layout/IconCircleLabelList"/>
    <dgm:cxn modelId="{F7052F04-4316-4932-A8D9-5ABA050966C3}" type="presParOf" srcId="{73DF4B3E-EC8E-4BBA-B7A9-85094107477D}" destId="{D37AEBFC-C9BB-4156-B879-0730EEE1C3C7}" srcOrd="5" destOrd="0" presId="urn:microsoft.com/office/officeart/2018/5/layout/IconCircleLabelList"/>
    <dgm:cxn modelId="{66C61FF8-D087-4A96-BFD5-5AF8557CEEE3}" type="presParOf" srcId="{73DF4B3E-EC8E-4BBA-B7A9-85094107477D}" destId="{40681D2F-C13A-4C43-BE78-78672FF1D073}" srcOrd="6" destOrd="0" presId="urn:microsoft.com/office/officeart/2018/5/layout/IconCircleLabelList"/>
    <dgm:cxn modelId="{C032BDBD-AEDB-49D8-8BF8-B08068AF6E90}" type="presParOf" srcId="{40681D2F-C13A-4C43-BE78-78672FF1D073}" destId="{5228E52E-E125-4FDD-A703-F5B687AE49A2}" srcOrd="0" destOrd="0" presId="urn:microsoft.com/office/officeart/2018/5/layout/IconCircleLabelList"/>
    <dgm:cxn modelId="{0BD6B474-812C-43AF-92A7-BED96ED39E39}" type="presParOf" srcId="{40681D2F-C13A-4C43-BE78-78672FF1D073}" destId="{CAA47BF2-431F-4200-992E-DA31A0EBF7E4}" srcOrd="1" destOrd="0" presId="urn:microsoft.com/office/officeart/2018/5/layout/IconCircleLabelList"/>
    <dgm:cxn modelId="{676F21F5-2697-478F-8412-0309662ECA64}" type="presParOf" srcId="{40681D2F-C13A-4C43-BE78-78672FF1D073}" destId="{3A5CD905-DDEA-4CE0-AA90-D77CE67D9EAD}" srcOrd="2" destOrd="0" presId="urn:microsoft.com/office/officeart/2018/5/layout/IconCircleLabelList"/>
    <dgm:cxn modelId="{23CB1A08-A630-4A9A-8911-00331D1C6C1E}" type="presParOf" srcId="{40681D2F-C13A-4C43-BE78-78672FF1D073}" destId="{6BBB263E-6208-4D82-8A58-5BBE254DDE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A6CF-0A68-41F9-8B3C-00AD6825F7CD}">
      <dsp:nvSpPr>
        <dsp:cNvPr id="0" name=""/>
        <dsp:cNvSpPr/>
      </dsp:nvSpPr>
      <dsp:spPr>
        <a:xfrm>
          <a:off x="973190" y="930473"/>
          <a:ext cx="1264141" cy="1264141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493AE-3C36-4546-957F-FC208B3DDCC7}">
      <dsp:nvSpPr>
        <dsp:cNvPr id="0" name=""/>
        <dsp:cNvSpPr/>
      </dsp:nvSpPr>
      <dsp:spPr>
        <a:xfrm>
          <a:off x="1242597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98033-B5EF-4E46-80D2-49159B543471}">
      <dsp:nvSpPr>
        <dsp:cNvPr id="0" name=""/>
        <dsp:cNvSpPr/>
      </dsp:nvSpPr>
      <dsp:spPr>
        <a:xfrm>
          <a:off x="569079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What is it?</a:t>
          </a:r>
        </a:p>
      </dsp:txBody>
      <dsp:txXfrm>
        <a:off x="569079" y="2588363"/>
        <a:ext cx="2072362" cy="832500"/>
      </dsp:txXfrm>
    </dsp:sp>
    <dsp:sp modelId="{AAF5B4F8-0858-400B-B264-18DE4F0A4645}">
      <dsp:nvSpPr>
        <dsp:cNvPr id="0" name=""/>
        <dsp:cNvSpPr/>
      </dsp:nvSpPr>
      <dsp:spPr>
        <a:xfrm>
          <a:off x="3408216" y="930473"/>
          <a:ext cx="1264141" cy="1264141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07B5-2DB4-4C56-999A-DD0463201FC7}">
      <dsp:nvSpPr>
        <dsp:cNvPr id="0" name=""/>
        <dsp:cNvSpPr/>
      </dsp:nvSpPr>
      <dsp:spPr>
        <a:xfrm>
          <a:off x="3677623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FC2E5-ECC4-4712-B9C7-37AF8590225A}">
      <dsp:nvSpPr>
        <dsp:cNvPr id="0" name=""/>
        <dsp:cNvSpPr/>
      </dsp:nvSpPr>
      <dsp:spPr>
        <a:xfrm>
          <a:off x="3004105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>
              <a:latin typeface="Open Sans" panose="020B0606030504020204"/>
              <a:ea typeface="Roboto" panose="02000000000000000000" pitchFamily="2" charset="0"/>
            </a:rPr>
            <a:t>Why is it important?</a:t>
          </a:r>
        </a:p>
      </dsp:txBody>
      <dsp:txXfrm>
        <a:off x="3004105" y="2588363"/>
        <a:ext cx="2072362" cy="832500"/>
      </dsp:txXfrm>
    </dsp:sp>
    <dsp:sp modelId="{6780C34E-EE22-4A84-B78B-755CF5B464DF}">
      <dsp:nvSpPr>
        <dsp:cNvPr id="0" name=""/>
        <dsp:cNvSpPr/>
      </dsp:nvSpPr>
      <dsp:spPr>
        <a:xfrm>
          <a:off x="5843242" y="930473"/>
          <a:ext cx="1264141" cy="1264141"/>
        </a:xfrm>
        <a:prstGeom prst="ellips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C5D10-2660-45CF-8577-B37609DC3359}">
      <dsp:nvSpPr>
        <dsp:cNvPr id="0" name=""/>
        <dsp:cNvSpPr/>
      </dsp:nvSpPr>
      <dsp:spPr>
        <a:xfrm>
          <a:off x="6112649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CC351-B077-4F3F-BD1A-610F38A4FD84}">
      <dsp:nvSpPr>
        <dsp:cNvPr id="0" name=""/>
        <dsp:cNvSpPr/>
      </dsp:nvSpPr>
      <dsp:spPr>
        <a:xfrm>
          <a:off x="5439131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Code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smells</a:t>
          </a: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 &amp;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refactoring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sp:txBody>
      <dsp:txXfrm>
        <a:off x="5439131" y="2588363"/>
        <a:ext cx="2072362" cy="832500"/>
      </dsp:txXfrm>
    </dsp:sp>
    <dsp:sp modelId="{B6ABB09F-76C5-4712-B51D-6848B15E79D8}">
      <dsp:nvSpPr>
        <dsp:cNvPr id="0" name=""/>
        <dsp:cNvSpPr/>
      </dsp:nvSpPr>
      <dsp:spPr>
        <a:xfrm>
          <a:off x="8278268" y="930473"/>
          <a:ext cx="1264141" cy="1264141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BFE57-7782-491B-9443-30B9A1695B6E}">
      <dsp:nvSpPr>
        <dsp:cNvPr id="0" name=""/>
        <dsp:cNvSpPr/>
      </dsp:nvSpPr>
      <dsp:spPr>
        <a:xfrm>
          <a:off x="8547675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B206D-4191-4395-8AAF-A7D34D95BA1B}">
      <dsp:nvSpPr>
        <dsp:cNvPr id="0" name=""/>
        <dsp:cNvSpPr/>
      </dsp:nvSpPr>
      <dsp:spPr>
        <a:xfrm>
          <a:off x="7874157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Tools &amp; support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sp:txBody>
      <dsp:txXfrm>
        <a:off x="7874157" y="2588363"/>
        <a:ext cx="2072362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BC4D-EE2E-48F4-995F-657BE99D473C}">
      <dsp:nvSpPr>
        <dsp:cNvPr id="0" name=""/>
        <dsp:cNvSpPr/>
      </dsp:nvSpPr>
      <dsp:spPr>
        <a:xfrm>
          <a:off x="2540" y="40094"/>
          <a:ext cx="2476500" cy="98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2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Domain </a:t>
          </a:r>
          <a:r>
            <a:rPr lang="nl-NL" sz="25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knowledge</a:t>
          </a:r>
          <a:endParaRPr lang="nl-NL" sz="25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40" y="40094"/>
        <a:ext cx="2476500" cy="982143"/>
      </dsp:txXfrm>
    </dsp:sp>
    <dsp:sp modelId="{5F36CEC9-4F58-47A6-A292-F2223EE434E6}">
      <dsp:nvSpPr>
        <dsp:cNvPr id="0" name=""/>
        <dsp:cNvSpPr/>
      </dsp:nvSpPr>
      <dsp:spPr>
        <a:xfrm>
          <a:off x="2540" y="1022238"/>
          <a:ext cx="247650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NL" sz="2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NL" sz="2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product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NL" sz="25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size</a:t>
          </a:r>
          <a:endParaRPr lang="nl-NL" sz="25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40" y="1022238"/>
        <a:ext cx="2476500" cy="1647000"/>
      </dsp:txXfrm>
    </dsp:sp>
    <dsp:sp modelId="{E82C587A-394F-4B6E-A7C3-0875B31C1BBB}">
      <dsp:nvSpPr>
        <dsp:cNvPr id="0" name=""/>
        <dsp:cNvSpPr/>
      </dsp:nvSpPr>
      <dsp:spPr>
        <a:xfrm>
          <a:off x="2825750" y="40094"/>
          <a:ext cx="2476500" cy="98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Programming </a:t>
          </a:r>
          <a:r>
            <a:rPr lang="nl-NL" sz="25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concepts</a:t>
          </a:r>
          <a:endParaRPr lang="nl-NL" sz="25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25750" y="40094"/>
        <a:ext cx="2476500" cy="982143"/>
      </dsp:txXfrm>
    </dsp:sp>
    <dsp:sp modelId="{6112516E-E3BD-43B1-BC99-C9D7F374DD22}">
      <dsp:nvSpPr>
        <dsp:cNvPr id="0" name=""/>
        <dsp:cNvSpPr/>
      </dsp:nvSpPr>
      <dsp:spPr>
        <a:xfrm>
          <a:off x="2825750" y="1022238"/>
          <a:ext cx="247650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dictionary</a:t>
          </a:r>
          <a:endParaRPr lang="nl-NL" sz="25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sort</a:t>
          </a:r>
          <a:endParaRPr lang="nl-NL" sz="25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25750" y="1022238"/>
        <a:ext cx="2476500" cy="1647000"/>
      </dsp:txXfrm>
    </dsp:sp>
    <dsp:sp modelId="{1AB278F7-E1F4-4AF2-A64C-402D6F7CC4E0}">
      <dsp:nvSpPr>
        <dsp:cNvPr id="0" name=""/>
        <dsp:cNvSpPr/>
      </dsp:nvSpPr>
      <dsp:spPr>
        <a:xfrm>
          <a:off x="5648960" y="40094"/>
          <a:ext cx="2476500" cy="98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Conventions</a:t>
          </a:r>
          <a:endParaRPr lang="nl-NL" sz="25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648960" y="40094"/>
        <a:ext cx="2476500" cy="982143"/>
      </dsp:txXfrm>
    </dsp:sp>
    <dsp:sp modelId="{E9A46A3A-B324-4637-9180-5B4D463BEC9F}">
      <dsp:nvSpPr>
        <dsp:cNvPr id="0" name=""/>
        <dsp:cNvSpPr/>
      </dsp:nvSpPr>
      <dsp:spPr>
        <a:xfrm>
          <a:off x="5648960" y="1022238"/>
          <a:ext cx="247650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i, j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</a:t>
          </a:r>
        </a:p>
      </dsp:txBody>
      <dsp:txXfrm>
        <a:off x="5648960" y="1022238"/>
        <a:ext cx="2476500" cy="164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C607D-299B-4C19-A64B-539EE3231EE0}">
      <dsp:nvSpPr>
        <dsp:cNvPr id="0" name=""/>
        <dsp:cNvSpPr/>
      </dsp:nvSpPr>
      <dsp:spPr>
        <a:xfrm>
          <a:off x="78378" y="24894"/>
          <a:ext cx="1908075" cy="193410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53005-A10D-4FE7-8302-8BA2ACCB925C}">
      <dsp:nvSpPr>
        <dsp:cNvPr id="0" name=""/>
        <dsp:cNvSpPr/>
      </dsp:nvSpPr>
      <dsp:spPr>
        <a:xfrm>
          <a:off x="430924" y="514442"/>
          <a:ext cx="1202984" cy="955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5B14-BFC0-42C8-8629-58D368911368}">
      <dsp:nvSpPr>
        <dsp:cNvPr id="0" name=""/>
        <dsp:cNvSpPr/>
      </dsp:nvSpPr>
      <dsp:spPr>
        <a:xfrm>
          <a:off x="16352" y="1997850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Always consider the readability of your code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6352" y="1997850"/>
        <a:ext cx="2032127" cy="1665000"/>
      </dsp:txXfrm>
    </dsp:sp>
    <dsp:sp modelId="{1CBEDFDA-A821-45D1-97C8-410141F49619}">
      <dsp:nvSpPr>
        <dsp:cNvPr id="0" name=""/>
        <dsp:cNvSpPr/>
      </dsp:nvSpPr>
      <dsp:spPr>
        <a:xfrm>
          <a:off x="2454191" y="26350"/>
          <a:ext cx="1931950" cy="1928281"/>
        </a:xfrm>
        <a:prstGeom prst="ellipse">
          <a:avLst/>
        </a:prstGeom>
        <a:solidFill>
          <a:schemeClr val="accent5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D0493-E3AE-4954-9F30-8A8A7AD5EB2A}">
      <dsp:nvSpPr>
        <dsp:cNvPr id="0" name=""/>
        <dsp:cNvSpPr/>
      </dsp:nvSpPr>
      <dsp:spPr>
        <a:xfrm>
          <a:off x="2865918" y="437295"/>
          <a:ext cx="1108496" cy="1106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741FA-CFC2-4AA8-A086-82C30D2DACCD}">
      <dsp:nvSpPr>
        <dsp:cNvPr id="0" name=""/>
        <dsp:cNvSpPr/>
      </dsp:nvSpPr>
      <dsp:spPr>
        <a:xfrm>
          <a:off x="2404102" y="1996394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Detect code smells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2404102" y="1996394"/>
        <a:ext cx="2032127" cy="1665000"/>
      </dsp:txXfrm>
    </dsp:sp>
    <dsp:sp modelId="{957C4287-77DF-4AF7-92DA-89639107B03A}">
      <dsp:nvSpPr>
        <dsp:cNvPr id="0" name=""/>
        <dsp:cNvSpPr/>
      </dsp:nvSpPr>
      <dsp:spPr>
        <a:xfrm>
          <a:off x="4841941" y="26350"/>
          <a:ext cx="1931950" cy="1928281"/>
        </a:xfrm>
        <a:prstGeom prst="ellipse">
          <a:avLst/>
        </a:prstGeom>
        <a:solidFill>
          <a:schemeClr val="accent5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02B01-AE6D-46C9-AC8A-3CB9A1E49ECE}">
      <dsp:nvSpPr>
        <dsp:cNvPr id="0" name=""/>
        <dsp:cNvSpPr/>
      </dsp:nvSpPr>
      <dsp:spPr>
        <a:xfrm>
          <a:off x="5253668" y="437295"/>
          <a:ext cx="1108496" cy="1106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1ADFD-AA4A-4F6E-ACD7-18B2D171B0E4}">
      <dsp:nvSpPr>
        <dsp:cNvPr id="0" name=""/>
        <dsp:cNvSpPr/>
      </dsp:nvSpPr>
      <dsp:spPr>
        <a:xfrm>
          <a:off x="4791852" y="1996394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Refactor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to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improve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code</a:t>
          </a:r>
        </a:p>
      </dsp:txBody>
      <dsp:txXfrm>
        <a:off x="4791852" y="1996394"/>
        <a:ext cx="2032127" cy="1665000"/>
      </dsp:txXfrm>
    </dsp:sp>
    <dsp:sp modelId="{5228E52E-E125-4FDD-A703-F5B687AE49A2}">
      <dsp:nvSpPr>
        <dsp:cNvPr id="0" name=""/>
        <dsp:cNvSpPr/>
      </dsp:nvSpPr>
      <dsp:spPr>
        <a:xfrm>
          <a:off x="7229691" y="26350"/>
          <a:ext cx="1931950" cy="1928281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47BF2-431F-4200-992E-DA31A0EBF7E4}">
      <dsp:nvSpPr>
        <dsp:cNvPr id="0" name=""/>
        <dsp:cNvSpPr/>
      </dsp:nvSpPr>
      <dsp:spPr>
        <a:xfrm>
          <a:off x="7641418" y="437295"/>
          <a:ext cx="1108496" cy="1106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B263E-6208-4D82-8A58-5BBE254DDE1F}">
      <dsp:nvSpPr>
        <dsp:cNvPr id="0" name=""/>
        <dsp:cNvSpPr/>
      </dsp:nvSpPr>
      <dsp:spPr>
        <a:xfrm>
          <a:off x="7179602" y="1996394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Use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tools and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style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guides</a:t>
          </a:r>
        </a:p>
      </dsp:txBody>
      <dsp:txXfrm>
        <a:off x="7179602" y="1996394"/>
        <a:ext cx="2032127" cy="16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0BFCA-A0FF-46AB-8030-345CE3F75647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EFB2D-E83B-401B-A56D-B95F9C651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21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Icon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LAFS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Noun</a:t>
            </a:r>
            <a:r>
              <a:rPr lang="nl-NL" dirty="0"/>
              <a:t> project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089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Ch</a:t>
            </a:r>
            <a:r>
              <a:rPr lang="nl-NL" dirty="0"/>
              <a:t> 8 PB</a:t>
            </a:r>
          </a:p>
          <a:p>
            <a:r>
              <a:rPr lang="nl-NL" dirty="0" err="1"/>
              <a:t>Foo</a:t>
            </a:r>
            <a:r>
              <a:rPr lang="nl-NL" dirty="0"/>
              <a:t>: http://www.catb.org/jargon/html/M/metasyntactic-variable.html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58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https://peps.python.org/pep-0008/#naming-conventions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48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P135 The </a:t>
            </a:r>
            <a:r>
              <a:rPr lang="nl-NL" dirty="0" err="1"/>
              <a:t>programmer’s</a:t>
            </a:r>
            <a:r>
              <a:rPr lang="nl-NL" dirty="0"/>
              <a:t> </a:t>
            </a:r>
            <a:r>
              <a:rPr lang="nl-NL" dirty="0" err="1"/>
              <a:t>brain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144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P142, </a:t>
            </a:r>
            <a:r>
              <a:rPr lang="nl-NL" dirty="0" err="1"/>
              <a:t>Feitelson</a:t>
            </a:r>
            <a:r>
              <a:rPr lang="nl-NL" dirty="0"/>
              <a:t> </a:t>
            </a:r>
            <a:r>
              <a:rPr lang="nl-NL" dirty="0" err="1"/>
              <a:t>study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79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https://www.pushing-pixels.org/2007/11/07/and-the-longest-jre-class-name-is.html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7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P28 </a:t>
            </a:r>
            <a:r>
              <a:rPr lang="nl-NL" dirty="0" err="1"/>
              <a:t>ProgrammersBrain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4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start variable could have a better name, and a constant variable can be used for 0.01 (INTEREST = 0.01)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999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: https://www.youtube.com/watch?v=Brw9p4syhIg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138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SIG guideline: Write </a:t>
            </a:r>
            <a:r>
              <a:rPr lang="nl-NL" dirty="0" err="1"/>
              <a:t>simple</a:t>
            </a:r>
            <a:r>
              <a:rPr lang="nl-NL" dirty="0"/>
              <a:t> units of code (Ch3)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43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SOM course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40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913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SIG </a:t>
            </a:r>
            <a:r>
              <a:rPr lang="nl-NL" dirty="0" err="1"/>
              <a:t>Maintainability</a:t>
            </a:r>
            <a:r>
              <a:rPr lang="nl-NL" dirty="0"/>
              <a:t> </a:t>
            </a:r>
            <a:r>
              <a:rPr lang="nl-NL" dirty="0" err="1"/>
              <a:t>guidelines</a:t>
            </a:r>
            <a:r>
              <a:rPr lang="nl-NL" dirty="0"/>
              <a:t>: Write short units of code (Ch2)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1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: </a:t>
            </a:r>
            <a:r>
              <a:rPr lang="nl-NL" dirty="0" err="1"/>
              <a:t>ask_name</a:t>
            </a:r>
            <a:r>
              <a:rPr lang="nl-NL" dirty="0"/>
              <a:t>(), </a:t>
            </a:r>
            <a:r>
              <a:rPr lang="nl-NL" dirty="0" err="1"/>
              <a:t>ask_age</a:t>
            </a:r>
            <a:r>
              <a:rPr lang="nl-NL" dirty="0"/>
              <a:t>() and </a:t>
            </a:r>
            <a:r>
              <a:rPr lang="nl-NL" dirty="0" err="1"/>
              <a:t>check_age</a:t>
            </a:r>
            <a:r>
              <a:rPr lang="nl-NL" dirty="0"/>
              <a:t>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750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38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700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0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Xkcd</a:t>
            </a:r>
            <a:r>
              <a:rPr lang="en-US" dirty="0"/>
              <a:t> 1513 Code quality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340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93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55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Xkcd</a:t>
            </a:r>
            <a:r>
              <a:rPr lang="nl-NL" dirty="0"/>
              <a:t> 1695 Code </a:t>
            </a:r>
            <a:r>
              <a:rPr lang="nl-NL" dirty="0" err="1"/>
              <a:t>quality</a:t>
            </a:r>
            <a:r>
              <a:rPr lang="nl-NL" dirty="0"/>
              <a:t> 2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36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P18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9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yellow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D8A9AC3-976D-40EC-A315-032590042890}" type="datetimeFigureOut">
              <a:rPr lang="nl-NL" smtClean="0"/>
              <a:t>6-4-2022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" y="1"/>
            <a:ext cx="3197496" cy="1268759"/>
          </a:xfrm>
          <a:prstGeom prst="rect">
            <a:avLst/>
          </a:prstGeom>
          <a:ln>
            <a:noFill/>
          </a:ln>
        </p:spPr>
      </p:pic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E6D5F428-993B-6A4C-A7CE-238F44C7C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4246" y="5800329"/>
            <a:ext cx="5043508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4246" y="6017497"/>
            <a:ext cx="5043508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75804E32-4442-4548-B1CA-E4A4F92AB2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997719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 +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050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099" b="0" i="1" smtClean="0">
                <a:effectLst/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5341" y="368302"/>
            <a:ext cx="5580197" cy="61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050" y="5997446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050" y="6214614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45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 + image lef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6929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099" b="0" i="1" smtClean="0">
                <a:effectLst/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2" y="368301"/>
            <a:ext cx="5580197" cy="60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6929" y="5969311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929" y="6186479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0760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" y="1"/>
            <a:ext cx="3197496" cy="1268759"/>
          </a:xfrm>
          <a:prstGeom prst="rect">
            <a:avLst/>
          </a:prstGeom>
          <a:ln>
            <a:noFill/>
          </a:ln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7E8D211-6E90-204B-950B-E915A871758A}"/>
              </a:ext>
            </a:extLst>
          </p:cNvPr>
          <p:cNvSpPr txBox="1"/>
          <p:nvPr/>
        </p:nvSpPr>
        <p:spPr>
          <a:xfrm>
            <a:off x="4314210" y="5861671"/>
            <a:ext cx="3528665" cy="192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Utrecht University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C7B9BD2-976D-E04A-9A75-DBA8D8F0D8AC}"/>
              </a:ext>
            </a:extLst>
          </p:cNvPr>
          <p:cNvSpPr/>
          <p:nvPr/>
        </p:nvSpPr>
        <p:spPr>
          <a:xfrm>
            <a:off x="2317148" y="3267706"/>
            <a:ext cx="7522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information in this presentation has been compiled with the utmost care,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but no rights can be derived from its contents.</a:t>
            </a:r>
            <a:endParaRPr lang="nl-NL" sz="1200" b="0" i="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4A2E9C7-F151-1949-9BE7-F58EEB1BFCBA}"/>
              </a:ext>
            </a:extLst>
          </p:cNvPr>
          <p:cNvSpPr/>
          <p:nvPr/>
        </p:nvSpPr>
        <p:spPr>
          <a:xfrm>
            <a:off x="10302605" y="521644"/>
            <a:ext cx="15526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b="0" i="0" u="none" kern="1200" cap="all" baseline="0" noProof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859024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9" pos="5134">
          <p15:clr>
            <a:srgbClr val="FBAE40"/>
          </p15:clr>
        </p15:guide>
        <p15:guide id="20" pos="5043">
          <p15:clr>
            <a:srgbClr val="FBAE40"/>
          </p15:clr>
        </p15:guide>
        <p15:guide id="21" orient="horz" pos="37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776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34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5043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F519-2BB4-4CE7-BEE4-6E24E5B9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B28D98-9239-44CE-8BAC-B4B788EBD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4505BC-44F9-4213-801F-D039501E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9AC3-976D-40EC-A315-032590042890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135084-83AE-41B6-A580-E8A98498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B343B0-B4C9-4227-898B-194EA6A1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1C2-DFE3-4C4D-A76B-F63E91015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60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114DB-5757-4242-947E-7473CBE2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3B027-1B1E-4DD6-9D9F-80B06119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AC5356-C019-4B91-91D6-B611CF47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84E8-B569-4029-B42F-5B2F74D0282C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0C61BC-BBEE-4153-B0AD-585583B9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9FF6BA-C5D9-47D0-B02C-EFA11CB2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5D03-CC13-488A-89AB-4A4CC165ED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57111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0967A-0698-4466-A6C4-D027C870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675175-A2D7-4244-8418-E9672DB6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84E8-B569-4029-B42F-5B2F74D0282C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5372A22-FCBE-4967-89A3-FD85E7A7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D376D7-927E-4F93-992F-DFA6E1CD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5D03-CC13-488A-89AB-4A4CC165ED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5891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631504" y="1916833"/>
            <a:ext cx="8928992" cy="3024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SzPct val="100000"/>
              <a:buFont typeface="Lora"/>
              <a:buNone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6112100" y="5301208"/>
            <a:ext cx="0" cy="157479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2" y="5123488"/>
            <a:ext cx="755999" cy="56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 txBox="1"/>
          <p:nvPr/>
        </p:nvSpPr>
        <p:spPr>
          <a:xfrm>
            <a:off x="4791200" y="5149690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83499" y="1249490"/>
            <a:ext cx="9025003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Lora"/>
              <a:buNone/>
              <a:defRPr sz="28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862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>
            <a:stCxn id="26" idx="1"/>
          </p:cNvCxnSpPr>
          <p:nvPr/>
        </p:nvCxnSpPr>
        <p:spPr>
          <a:xfrm flipV="1">
            <a:off x="1841669" y="1508967"/>
            <a:ext cx="10350399" cy="1165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9" y="1314000"/>
            <a:ext cx="541199" cy="40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9" y="1230226"/>
            <a:ext cx="5171199" cy="5807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8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52000" y="2348881"/>
            <a:ext cx="9721811" cy="39560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accent1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22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D8A9AC3-976D-40EC-A315-032590042890}" type="datetimeFigureOut">
              <a:rPr lang="nl-NL" smtClean="0"/>
              <a:t>6-4-2022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" y="0"/>
            <a:ext cx="3197499" cy="1268760"/>
          </a:xfrm>
          <a:prstGeom prst="rect">
            <a:avLst/>
          </a:prstGeom>
          <a:ln>
            <a:noFill/>
          </a:ln>
        </p:spPr>
      </p:pic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83" y="5800329"/>
            <a:ext cx="5037435" cy="19972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77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 +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9307" y="512911"/>
            <a:ext cx="1866421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D8A9AC3-976D-40EC-A315-032590042890}" type="datetimeFigureOut">
              <a:rPr lang="nl-NL" smtClean="0"/>
              <a:t>6-4-2022</a:t>
            </a:fld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646" y="1196750"/>
            <a:ext cx="5583014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 headline here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645" y="6084056"/>
            <a:ext cx="5583014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6462" y="6309175"/>
            <a:ext cx="5580197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2CC677B-B7D7-DB49-BF89-96F1FEEB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" y="0"/>
            <a:ext cx="3197499" cy="1268760"/>
          </a:xfrm>
          <a:prstGeom prst="rect">
            <a:avLst/>
          </a:prstGeom>
          <a:ln>
            <a:noFill/>
          </a:ln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41" y="1196751"/>
            <a:ext cx="5561152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3" name="Tijdelijke aanduiding voor tekst 30">
            <a:extLst>
              <a:ext uri="{FF2B5EF4-FFF2-40B4-BE49-F238E27FC236}">
                <a16:creationId xmlns:a16="http://schemas.microsoft.com/office/drawing/2014/main" id="{7D271618-79F1-014C-8317-A706919B0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1163" y="501835"/>
            <a:ext cx="6994758" cy="227101"/>
          </a:xfrm>
          <a:prstGeom prst="rect">
            <a:avLst/>
          </a:prstGeom>
        </p:spPr>
        <p:txBody>
          <a:bodyPr/>
          <a:lstStyle>
            <a:lvl1pPr marL="0" marR="0" indent="0" algn="ctr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025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147" y="119697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147" y="2450593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 des </a:t>
            </a:r>
            <a:r>
              <a:rPr lang="nl-NL" dirty="0" err="1"/>
              <a:t>earcit</a:t>
            </a:r>
            <a:r>
              <a:rPr lang="nl-NL" dirty="0"/>
              <a:t>, </a:t>
            </a:r>
            <a:r>
              <a:rPr lang="nl-NL" dirty="0" err="1"/>
              <a:t>ium</a:t>
            </a:r>
            <a:r>
              <a:rPr lang="nl-NL" dirty="0"/>
              <a:t> ad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faccupt</a:t>
            </a:r>
            <a:r>
              <a:rPr lang="nl-NL" dirty="0"/>
              <a:t> </a:t>
            </a:r>
            <a:r>
              <a:rPr lang="nl-NL" dirty="0" err="1"/>
              <a:t>atiature</a:t>
            </a:r>
            <a:r>
              <a:rPr lang="nl-NL" dirty="0"/>
              <a:t>,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officipis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spereium</a:t>
            </a:r>
            <a:r>
              <a:rPr lang="nl-NL" dirty="0"/>
              <a:t> </a:t>
            </a:r>
            <a:r>
              <a:rPr lang="nl-NL" dirty="0" err="1"/>
              <a:t>quias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min </a:t>
            </a:r>
            <a:r>
              <a:rPr lang="nl-NL" dirty="0" err="1"/>
              <a:t>prae</a:t>
            </a:r>
            <a:r>
              <a:rPr lang="nl-NL" dirty="0"/>
              <a:t> nam </a:t>
            </a:r>
            <a:r>
              <a:rPr lang="nl-NL" dirty="0" err="1"/>
              <a:t>aut</a:t>
            </a:r>
            <a:r>
              <a:rPr lang="nl-NL" dirty="0"/>
              <a:t> que </a:t>
            </a:r>
            <a:r>
              <a:rPr lang="nl-NL" dirty="0" err="1"/>
              <a:t>nobitatur</a:t>
            </a:r>
            <a:r>
              <a:rPr lang="nl-NL" dirty="0"/>
              <a:t>, </a:t>
            </a:r>
            <a:r>
              <a:rPr lang="nl-NL" dirty="0" err="1"/>
              <a:t>cus</a:t>
            </a:r>
            <a:r>
              <a:rPr lang="nl-NL" dirty="0"/>
              <a:t> </a:t>
            </a:r>
            <a:r>
              <a:rPr lang="nl-NL" dirty="0" err="1"/>
              <a:t>eario</a:t>
            </a:r>
            <a:r>
              <a:rPr lang="nl-NL" dirty="0"/>
              <a:t> </a:t>
            </a:r>
            <a:r>
              <a:rPr lang="nl-NL" dirty="0" err="1"/>
              <a:t>omnihic</a:t>
            </a:r>
            <a:r>
              <a:rPr lang="nl-NL" dirty="0"/>
              <a:t> </a:t>
            </a:r>
            <a:r>
              <a:rPr lang="nl-NL" dirty="0" err="1"/>
              <a:t>aeruptur</a:t>
            </a:r>
            <a:r>
              <a:rPr lang="nl-NL" dirty="0"/>
              <a:t>,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eruptat</a:t>
            </a:r>
            <a:r>
              <a:rPr lang="nl-NL" dirty="0"/>
              <a:t> </a:t>
            </a:r>
            <a:r>
              <a:rPr lang="nl-NL" dirty="0" err="1"/>
              <a:t>volorep</a:t>
            </a:r>
            <a:r>
              <a:rPr lang="nl-NL" dirty="0"/>
              <a:t>. &lt;Max. 70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9341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left,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6244" y="368301"/>
            <a:ext cx="7559293" cy="6159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7AE5D3-2C03-CD49-8B96-489B7649C6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050" y="371475"/>
            <a:ext cx="3634429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34EE854C-23EF-BD45-A084-2AE0D43591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425" y="1664209"/>
            <a:ext cx="3635053" cy="4863201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et. </a:t>
            </a:r>
            <a:br>
              <a:rPr lang="nl-NL" dirty="0"/>
            </a:br>
            <a:r>
              <a:rPr lang="nl-NL" dirty="0"/>
              <a:t>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6752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left, text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71476"/>
            <a:ext cx="7559293" cy="61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19C4ACB-0E7C-2E49-975D-15A9366B7B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39098" y="371475"/>
            <a:ext cx="3615819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2AB650-E7FC-9C49-B3D3-F48669607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39097" y="1627632"/>
            <a:ext cx="3616441" cy="4885710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/>
              <a:defRPr lang="nl-NL" sz="2199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br>
              <a:rPr lang="nl-NL" dirty="0"/>
            </a:b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ipiendaMos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</a:t>
            </a:r>
            <a:r>
              <a:rPr lang="nl-NL" dirty="0"/>
              <a:t>. 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31044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68300"/>
            <a:ext cx="11519074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06802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 + capti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68300"/>
            <a:ext cx="11519074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44E85E-CA6A-F844-A413-BC9479C4FF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6463" y="5948301"/>
            <a:ext cx="11519075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Itasita</a:t>
            </a:r>
            <a:r>
              <a:rPr lang="nl-NL" dirty="0"/>
              <a:t> </a:t>
            </a:r>
            <a:r>
              <a:rPr lang="nl-NL" dirty="0" err="1"/>
              <a:t>sima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min </a:t>
            </a:r>
            <a:r>
              <a:rPr lang="nl-NL" dirty="0" err="1"/>
              <a:t>evellor</a:t>
            </a:r>
            <a:r>
              <a:rPr lang="nl-NL" dirty="0"/>
              <a:t> </a:t>
            </a:r>
            <a:r>
              <a:rPr lang="nl-NL" dirty="0" err="1"/>
              <a:t>ratum</a:t>
            </a:r>
            <a:r>
              <a:rPr lang="nl-NL" dirty="0"/>
              <a:t> </a:t>
            </a:r>
            <a:r>
              <a:rPr lang="nl-NL" dirty="0" err="1"/>
              <a:t>laciis</a:t>
            </a:r>
            <a:r>
              <a:rPr lang="nl-NL" dirty="0"/>
              <a:t> et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voluptat</a:t>
            </a:r>
            <a:r>
              <a:rPr lang="nl-NL" dirty="0"/>
              <a:t> ut </a:t>
            </a:r>
            <a:r>
              <a:rPr lang="nl-NL" dirty="0" err="1"/>
              <a:t>lanis</a:t>
            </a:r>
            <a:r>
              <a:rPr lang="nl-NL" dirty="0"/>
              <a:t> </a:t>
            </a:r>
            <a:r>
              <a:rPr lang="nl-NL" dirty="0" err="1"/>
              <a:t>nit</a:t>
            </a:r>
            <a:r>
              <a:rPr lang="nl-NL" dirty="0"/>
              <a:t>, </a:t>
            </a:r>
            <a:r>
              <a:rPr lang="nl-NL" dirty="0" err="1"/>
              <a:t>eium</a:t>
            </a:r>
            <a:r>
              <a:rPr lang="nl-NL" dirty="0"/>
              <a:t> </a:t>
            </a:r>
            <a:r>
              <a:rPr lang="nl-NL" dirty="0" err="1"/>
              <a:t>quidus</a:t>
            </a:r>
            <a:r>
              <a:rPr lang="nl-NL" dirty="0"/>
              <a:t>, </a:t>
            </a:r>
            <a:r>
              <a:rPr lang="nl-NL" dirty="0" err="1"/>
              <a:t>quas</a:t>
            </a:r>
            <a:r>
              <a:rPr lang="nl-NL" dirty="0"/>
              <a:t> </a:t>
            </a:r>
            <a:r>
              <a:rPr lang="nl-NL" dirty="0" err="1"/>
              <a:t>nobis</a:t>
            </a:r>
            <a:r>
              <a:rPr lang="nl-NL" dirty="0"/>
              <a:t> </a:t>
            </a:r>
            <a:r>
              <a:rPr lang="nl-NL" dirty="0" err="1"/>
              <a:t>inusam</a:t>
            </a:r>
            <a:r>
              <a:rPr lang="nl-NL" dirty="0"/>
              <a:t> </a:t>
            </a:r>
            <a:r>
              <a:rPr lang="nl-NL" dirty="0" err="1"/>
              <a:t>cuptate</a:t>
            </a:r>
            <a:r>
              <a:rPr lang="nl-NL" dirty="0"/>
              <a:t> </a:t>
            </a:r>
            <a:r>
              <a:rPr lang="nl-NL" dirty="0" err="1"/>
              <a:t>mper</a:t>
            </a:r>
            <a:r>
              <a:rPr lang="nl-NL" dirty="0"/>
              <a:t> </a:t>
            </a:r>
            <a:r>
              <a:rPr lang="nl-NL" dirty="0" err="1"/>
              <a:t>nobit</a:t>
            </a:r>
            <a:r>
              <a:rPr lang="nl-NL" dirty="0"/>
              <a:t> hit </a:t>
            </a:r>
            <a:r>
              <a:rPr lang="nl-NL" dirty="0" err="1"/>
              <a:t>eliquam</a:t>
            </a:r>
            <a:r>
              <a:rPr lang="nl-NL" dirty="0"/>
              <a:t> </a:t>
            </a:r>
            <a:r>
              <a:rPr lang="nl-NL" dirty="0" err="1"/>
              <a:t>cori</a:t>
            </a:r>
            <a:r>
              <a:rPr lang="nl-NL" dirty="0"/>
              <a:t> </a:t>
            </a:r>
            <a:r>
              <a:rPr lang="nl-NL" dirty="0" err="1"/>
              <a:t>voloreicid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minihilis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milit</a:t>
            </a:r>
            <a:r>
              <a:rPr lang="nl-NL" dirty="0"/>
              <a:t> es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eicatet</a:t>
            </a:r>
            <a:r>
              <a:rPr lang="nl-NL" dirty="0"/>
              <a:t> ad mi, </a:t>
            </a:r>
            <a:r>
              <a:rPr lang="nl-NL" dirty="0" err="1"/>
              <a:t>unt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dionseq</a:t>
            </a:r>
            <a:r>
              <a:rPr lang="nl-NL" dirty="0"/>
              <a:t> </a:t>
            </a:r>
            <a:r>
              <a:rPr lang="nl-NL" dirty="0" err="1"/>
              <a:t>uatusae</a:t>
            </a:r>
            <a:r>
              <a:rPr lang="nl-NL" dirty="0"/>
              <a:t> </a:t>
            </a:r>
            <a:r>
              <a:rPr lang="nl-NL" dirty="0" err="1"/>
              <a:t>verferf</a:t>
            </a:r>
            <a:r>
              <a:rPr lang="nl-NL" dirty="0"/>
              <a:t> </a:t>
            </a:r>
            <a:r>
              <a:rPr lang="nl-NL" dirty="0" err="1"/>
              <a:t>erumquunt</a:t>
            </a:r>
            <a:r>
              <a:rPr lang="nl-NL" dirty="0"/>
              <a:t>. &lt; 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17667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8" y="1180848"/>
            <a:ext cx="11371679" cy="4726372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</a:t>
            </a:r>
            <a:br>
              <a:rPr lang="en-GB" dirty="0"/>
            </a:br>
            <a:r>
              <a:rPr lang="en-GB" dirty="0"/>
              <a:t>(Leave Name </a:t>
            </a:r>
            <a:r>
              <a:rPr lang="en-GB" dirty="0" err="1"/>
              <a:t>Lastname</a:t>
            </a:r>
            <a:r>
              <a:rPr lang="en-GB" dirty="0"/>
              <a:t> and Job title</a:t>
            </a:r>
            <a:br>
              <a:rPr lang="en-GB" dirty="0"/>
            </a:br>
            <a:r>
              <a:rPr lang="en-GB" dirty="0"/>
              <a:t>empty in case of chapter slide.)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94" y="5915172"/>
            <a:ext cx="5037413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140291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8548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126" rtl="0" eaLnBrk="1" latinLnBrk="0" hangingPunct="1">
        <a:spcBef>
          <a:spcPct val="0"/>
        </a:spcBef>
        <a:buNone/>
        <a:defRPr sz="2099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1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69919" indent="-269919" algn="l" defTabSz="914126" rtl="0" eaLnBrk="1" latinLnBrk="0" hangingPunct="1">
        <a:lnSpc>
          <a:spcPct val="110000"/>
        </a:lnSpc>
        <a:spcBef>
          <a:spcPts val="2099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69919" indent="-269919" algn="l" defTabSz="914126" rtl="0" eaLnBrk="1" latinLnBrk="0" hangingPunct="1">
        <a:lnSpc>
          <a:spcPct val="110000"/>
        </a:lnSpc>
        <a:spcBef>
          <a:spcPts val="2099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09757" indent="-269919" algn="l" defTabSz="914126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arjancod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mailto:h.w.keuning@uu.nl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1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wooclap.com/IUAAS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oclap.com/IUAAS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50E9305-9D3A-45FA-8C21-CEFB7083A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Thinking and Programming with Python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4F69153-0AF4-4A07-93C0-2C159B0BDC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6788" y="5301566"/>
            <a:ext cx="5043508" cy="217169"/>
          </a:xfrm>
        </p:spPr>
        <p:txBody>
          <a:bodyPr/>
          <a:lstStyle/>
          <a:p>
            <a:r>
              <a:rPr lang="nl-NL" sz="2400" dirty="0"/>
              <a:t>Hieke Keuning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BFBA05E-99BD-4E4A-8EB4-FC0656B5DB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 dirty="0" err="1"/>
              <a:t>March</a:t>
            </a:r>
            <a:r>
              <a:rPr lang="nl-NL" dirty="0"/>
              <a:t> 2022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2857FF-CB05-415A-AC16-611610E43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Style &amp; Quality </a:t>
            </a:r>
            <a:r>
              <a:rPr lang="en-US" b="1" dirty="0">
                <a:solidFill>
                  <a:schemeClr val="tx2"/>
                </a:solidFill>
              </a:rPr>
              <a:t>101</a:t>
            </a:r>
            <a:endParaRPr lang="nl-NL" b="1" dirty="0">
              <a:solidFill>
                <a:schemeClr val="tx2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B700974-61C2-43EF-8892-7453B14A5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r="13541" b="19381"/>
          <a:stretch/>
        </p:blipFill>
        <p:spPr>
          <a:xfrm>
            <a:off x="9321252" y="2612468"/>
            <a:ext cx="1601393" cy="19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" name="Graphic 6" descr="Opmerking: leuk silhouet">
            <a:extLst>
              <a:ext uri="{FF2B5EF4-FFF2-40B4-BE49-F238E27FC236}">
                <a16:creationId xmlns:a16="http://schemas.microsoft.com/office/drawing/2014/main" id="{C679A687-EC55-4FF6-BA6B-731DA81D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35293" y="2799557"/>
            <a:ext cx="1236429" cy="1236429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2E61D19-7A90-4C70-81C2-2AD966FDABE9}"/>
              </a:ext>
            </a:extLst>
          </p:cNvPr>
          <p:cNvSpPr txBox="1">
            <a:spLocks/>
          </p:cNvSpPr>
          <p:nvPr/>
        </p:nvSpPr>
        <p:spPr>
          <a:xfrm>
            <a:off x="5454365" y="2097295"/>
            <a:ext cx="6297991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6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9" b="1" i="0" kern="1200">
                <a:solidFill>
                  <a:schemeClr val="tx1"/>
                </a:solidFill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n-US" sz="4400" i="1" dirty="0">
                <a:solidFill>
                  <a:srgbClr val="FFFFFF"/>
                </a:solidFill>
                <a:latin typeface="Merriweather Light" panose="02060503050406030704"/>
                <a:ea typeface="Roboto Light" panose="02000000000000000000" pitchFamily="2" charset="0"/>
                <a:cs typeface="Arial" panose="020B0604020202020204" pitchFamily="34" charset="0"/>
              </a:rPr>
              <a:t>Why is it important?</a:t>
            </a:r>
          </a:p>
          <a:p>
            <a:pPr defTabSz="914400"/>
            <a:endParaRPr lang="en-US" sz="4400" i="1" dirty="0">
              <a:solidFill>
                <a:srgbClr val="FFFFFF"/>
              </a:solidFill>
              <a:latin typeface="Merriweather Light" panose="02060503050406030704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defTabSz="914400"/>
            <a:r>
              <a:rPr lang="en-US" sz="2800" b="0" i="1" dirty="0">
                <a:solidFill>
                  <a:srgbClr val="FFFFFF"/>
                </a:solidFill>
                <a:latin typeface="Merriweather Light" panose="02060503050406030704"/>
                <a:ea typeface="Roboto Light" panose="02000000000000000000" pitchFamily="2" charset="0"/>
                <a:cs typeface="Arial" panose="020B0604020202020204" pitchFamily="34" charset="0"/>
              </a:rPr>
              <a:t>Readability, naming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402310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C649-4C87-4D43-A5FA-96886A42E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E5B8C-6686-4161-BB5D-F9EE3C951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Low code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</a:t>
            </a:r>
            <a:r>
              <a:rPr lang="nl-NL" dirty="0" err="1"/>
              <a:t>decreased</a:t>
            </a:r>
            <a:r>
              <a:rPr lang="nl-NL" dirty="0"/>
              <a:t> </a:t>
            </a:r>
            <a:r>
              <a:rPr lang="nl-NL" dirty="0" err="1"/>
              <a:t>maintainability</a:t>
            </a:r>
            <a:endParaRPr lang="nl-NL" dirty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Introduction</a:t>
            </a:r>
            <a:r>
              <a:rPr lang="nl-NL" dirty="0"/>
              <a:t> of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Much</a:t>
            </a:r>
            <a:r>
              <a:rPr lang="nl-NL" dirty="0"/>
              <a:t> more time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costs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…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C1AC43-10BE-413C-8C92-0C7B01E0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" y="485520"/>
            <a:ext cx="1609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91C-2B47-465B-927C-E4CAB47B9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 it important to you?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DAD651-CF00-44BE-9927-EC9DCBE96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4466425" cy="34433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Maintaining</a:t>
            </a:r>
            <a:r>
              <a:rPr lang="nl-NL" dirty="0"/>
              <a:t>/</a:t>
            </a:r>
            <a:r>
              <a:rPr lang="nl-NL" dirty="0" err="1"/>
              <a:t>extending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Reading and </a:t>
            </a:r>
            <a:r>
              <a:rPr lang="nl-NL" dirty="0" err="1"/>
              <a:t>understanding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people’s</a:t>
            </a:r>
            <a:r>
              <a:rPr lang="nl-NL" dirty="0"/>
              <a:t> code.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B2A0680-3A19-46A8-BDE0-43AA653C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625" y="2366620"/>
            <a:ext cx="4241326" cy="4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52CB8-DD6E-4CCA-BA63-C1B6D9AC5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Reading code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6135D5-B069-4495-BCF6-52E894E1E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7175" y="3158477"/>
            <a:ext cx="8118517" cy="2832244"/>
          </a:xfrm>
        </p:spPr>
        <p:txBody>
          <a:bodyPr/>
          <a:lstStyle/>
          <a:p>
            <a:r>
              <a:rPr lang="nl-NL" sz="3200" dirty="0"/>
              <a:t>Developers </a:t>
            </a:r>
            <a:r>
              <a:rPr lang="nl-NL" sz="3200" dirty="0" err="1"/>
              <a:t>spend</a:t>
            </a:r>
            <a:r>
              <a:rPr lang="nl-NL" sz="3200" dirty="0"/>
              <a:t> </a:t>
            </a:r>
            <a:r>
              <a:rPr lang="nl-NL" sz="3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58% </a:t>
            </a:r>
            <a:r>
              <a:rPr lang="nl-NL" sz="3200" dirty="0"/>
              <a:t>on reading code, </a:t>
            </a:r>
            <a:r>
              <a:rPr lang="nl-NL" sz="3200" dirty="0" err="1"/>
              <a:t>compared</a:t>
            </a:r>
            <a:r>
              <a:rPr lang="nl-NL" sz="3200" dirty="0"/>
              <a:t> </a:t>
            </a:r>
            <a:r>
              <a:rPr lang="nl-NL" sz="3200" dirty="0" err="1"/>
              <a:t>to</a:t>
            </a:r>
            <a:r>
              <a:rPr lang="nl-NL" sz="3200" dirty="0"/>
              <a:t> </a:t>
            </a:r>
            <a:r>
              <a:rPr lang="nl-NL" sz="3200" dirty="0" err="1"/>
              <a:t>writing</a:t>
            </a:r>
            <a:r>
              <a:rPr lang="nl-NL" sz="3200" dirty="0"/>
              <a:t> 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nl-N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Xia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al., 2017)</a:t>
            </a:r>
            <a:endParaRPr lang="nl-NL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19D928-9BC4-47C1-8BEF-A56930612BD3}"/>
              </a:ext>
            </a:extLst>
          </p:cNvPr>
          <p:cNvSpPr txBox="1"/>
          <p:nvPr/>
        </p:nvSpPr>
        <p:spPr>
          <a:xfrm>
            <a:off x="282259" y="6053397"/>
            <a:ext cx="11155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Xia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X.,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Bao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L., Lo, D.,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Xing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Z., Hassan, A. E., &amp; Li, S. (2017).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Measuring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comprehension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large-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study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professionals. </a:t>
            </a:r>
            <a:r>
              <a:rPr lang="nl-NL" sz="1600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IEEE Transactions on Software Engineering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nl-NL" sz="1600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44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(10), 951-976.</a:t>
            </a:r>
            <a:endParaRPr lang="nl-NL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vak 3">
            <a:extLst>
              <a:ext uri="{FF2B5EF4-FFF2-40B4-BE49-F238E27FC236}">
                <a16:creationId xmlns:a16="http://schemas.microsoft.com/office/drawing/2014/main" id="{9C2BD5D0-02FD-4594-92F2-EE3B29E0B357}"/>
              </a:ext>
            </a:extLst>
          </p:cNvPr>
          <p:cNvSpPr txBox="1"/>
          <p:nvPr/>
        </p:nvSpPr>
        <p:spPr>
          <a:xfrm>
            <a:off x="1310915" y="2159325"/>
            <a:ext cx="10657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“Thus, programs must be written for people to read, and only incidentally for machines to execute.”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Abelson, Sussman &amp; Sussman, 1985)</a:t>
            </a:r>
            <a:endParaRPr lang="nl-N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B9E0C-9F71-4532-A335-F9D932EDEA03}"/>
              </a:ext>
            </a:extLst>
          </p:cNvPr>
          <p:cNvSpPr txBox="1"/>
          <p:nvPr/>
        </p:nvSpPr>
        <p:spPr>
          <a:xfrm>
            <a:off x="282259" y="5621389"/>
            <a:ext cx="11155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Abelson, G. J. Sussman, and J. Sussman, Structure and interpretation of computer programs. MIT Press, 1985.</a:t>
            </a:r>
            <a:endParaRPr lang="nl-NL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6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D756F-E6DB-48FC-9FD3-25A0A3BBB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is reading code hard?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6F0741-1709-466F-B516-71A51D97B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Limited </a:t>
            </a:r>
            <a:r>
              <a:rPr lang="nl-NL" dirty="0" err="1"/>
              <a:t>size</a:t>
            </a:r>
            <a:r>
              <a:rPr lang="nl-NL" dirty="0"/>
              <a:t>/</a:t>
            </a:r>
            <a:r>
              <a:rPr lang="nl-NL" dirty="0" err="1"/>
              <a:t>duration</a:t>
            </a:r>
            <a:r>
              <a:rPr lang="nl-NL" dirty="0"/>
              <a:t> short term memory</a:t>
            </a:r>
          </a:p>
          <a:p>
            <a:endParaRPr lang="nl-NL" dirty="0"/>
          </a:p>
          <a:p>
            <a:r>
              <a:rPr lang="nl-NL" dirty="0"/>
              <a:t>Experts are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beginners</a:t>
            </a:r>
          </a:p>
          <a:p>
            <a:endParaRPr lang="nl-NL" dirty="0"/>
          </a:p>
          <a:p>
            <a:r>
              <a:rPr lang="nl-NL" dirty="0"/>
              <a:t>Solution: </a:t>
            </a:r>
            <a:r>
              <a:rPr lang="nl-NL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chunking</a:t>
            </a:r>
            <a:endParaRPr lang="nl-NL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NL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nl-NL" dirty="0" err="1"/>
              <a:t>Also</a:t>
            </a:r>
            <a:r>
              <a:rPr lang="nl-NL" dirty="0"/>
              <a:t>: </a:t>
            </a:r>
            <a:r>
              <a:rPr lang="nl-NL" dirty="0" err="1"/>
              <a:t>Readability</a:t>
            </a:r>
            <a:r>
              <a:rPr lang="nl-NL" dirty="0"/>
              <a:t> of code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personal</a:t>
            </a:r>
            <a:endParaRPr lang="nl-NL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86D5472-6790-4652-AD7E-C5CF52B4C369}"/>
              </a:ext>
            </a:extLst>
          </p:cNvPr>
          <p:cNvSpPr txBox="1"/>
          <p:nvPr/>
        </p:nvSpPr>
        <p:spPr>
          <a:xfrm>
            <a:off x="377952" y="6076789"/>
            <a:ext cx="11436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Hermans, Felienne.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Programmer's Brain: What every programmer needs to know about 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Simon and Schuster, 2021.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3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F496C-EC6C-4296-8443-21F01BEFE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Identifier</a:t>
            </a:r>
            <a:r>
              <a:rPr lang="nl-NL" dirty="0"/>
              <a:t> </a:t>
            </a:r>
            <a:r>
              <a:rPr lang="nl-NL" dirty="0" err="1"/>
              <a:t>naming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4B81E9-721B-45AF-9A0E-6C7565B66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 take up a big portion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form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with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between bad names and </a:t>
            </a:r>
            <a:r>
              <a:rPr lang="en-US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foo = 42</a:t>
            </a:r>
          </a:p>
          <a:p>
            <a:r>
              <a:rPr lang="en-US" dirty="0">
                <a:latin typeface="Consolas" panose="020B0609020204030204" pitchFamily="49" charset="0"/>
              </a:rPr>
              <a:t>bar = ‘hello’</a:t>
            </a:r>
          </a:p>
          <a:p>
            <a:r>
              <a:rPr lang="en-US" i="1" dirty="0"/>
              <a:t>Followed by </a:t>
            </a:r>
            <a:r>
              <a:rPr lang="en-US" i="1" dirty="0" err="1"/>
              <a:t>baz</a:t>
            </a:r>
            <a:r>
              <a:rPr lang="en-US" i="1" dirty="0"/>
              <a:t>, </a:t>
            </a:r>
            <a:r>
              <a:rPr lang="en-US" i="1" dirty="0" err="1"/>
              <a:t>qux</a:t>
            </a:r>
            <a:r>
              <a:rPr lang="en-US" i="1" dirty="0"/>
              <a:t>, quux, </a:t>
            </a:r>
            <a:r>
              <a:rPr lang="en-US" i="1" dirty="0" err="1"/>
              <a:t>corge</a:t>
            </a:r>
            <a:r>
              <a:rPr lang="en-US" i="1" dirty="0"/>
              <a:t>, </a:t>
            </a:r>
            <a:r>
              <a:rPr lang="en-US" i="1" dirty="0" err="1"/>
              <a:t>grault</a:t>
            </a:r>
            <a:r>
              <a:rPr lang="en-US" i="1" dirty="0"/>
              <a:t>, </a:t>
            </a:r>
            <a:r>
              <a:rPr lang="en-US" i="1" dirty="0" err="1"/>
              <a:t>garply</a:t>
            </a:r>
            <a:r>
              <a:rPr lang="en-US" i="1" dirty="0"/>
              <a:t>, waldo, </a:t>
            </a:r>
            <a:r>
              <a:rPr lang="en-US" i="1" dirty="0" err="1"/>
              <a:t>fred</a:t>
            </a:r>
            <a:r>
              <a:rPr lang="en-US" i="1" dirty="0"/>
              <a:t>, </a:t>
            </a:r>
            <a:r>
              <a:rPr lang="en-US" i="1" dirty="0" err="1"/>
              <a:t>plugh</a:t>
            </a:r>
            <a:r>
              <a:rPr lang="en-US" i="1" dirty="0"/>
              <a:t>, xyzzy, thud. In Dutch: </a:t>
            </a:r>
            <a:r>
              <a:rPr lang="en-US" i="1" dirty="0" err="1"/>
              <a:t>aap</a:t>
            </a:r>
            <a:r>
              <a:rPr lang="en-US" i="1" dirty="0"/>
              <a:t>, </a:t>
            </a:r>
            <a:r>
              <a:rPr lang="en-US" i="1" dirty="0" err="1"/>
              <a:t>noot</a:t>
            </a:r>
            <a:r>
              <a:rPr lang="en-US" i="1" dirty="0"/>
              <a:t>, </a:t>
            </a:r>
            <a:r>
              <a:rPr lang="en-US" i="1" dirty="0" err="1"/>
              <a:t>mies</a:t>
            </a:r>
            <a:endParaRPr lang="en-US" i="1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45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4530-A9AC-4936-9F6B-F37170B0A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styles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1BE0-8EBE-4C3A-99C8-A9FC5A4D5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6" y="2450592"/>
            <a:ext cx="8921467" cy="3443316"/>
          </a:xfrm>
        </p:spPr>
        <p:txBody>
          <a:bodyPr/>
          <a:lstStyle/>
          <a:p>
            <a:r>
              <a:rPr lang="en-US" dirty="0"/>
              <a:t>b (single)</a:t>
            </a:r>
          </a:p>
          <a:p>
            <a:r>
              <a:rPr lang="en-US" dirty="0"/>
              <a:t>B (single)</a:t>
            </a:r>
          </a:p>
          <a:p>
            <a:r>
              <a:rPr lang="en-US" dirty="0"/>
              <a:t>lowercase</a:t>
            </a:r>
          </a:p>
          <a:p>
            <a:r>
              <a:rPr lang="en-US" dirty="0" err="1"/>
              <a:t>lower_case_with_underscores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snake case</a:t>
            </a:r>
            <a:r>
              <a:rPr lang="en-US" dirty="0">
                <a:solidFill>
                  <a:schemeClr val="tx2"/>
                </a:solidFill>
              </a:rPr>
              <a:t>      )</a:t>
            </a:r>
          </a:p>
          <a:p>
            <a:r>
              <a:rPr lang="en-US" dirty="0"/>
              <a:t>UPPERCASE</a:t>
            </a:r>
          </a:p>
          <a:p>
            <a:r>
              <a:rPr lang="en-US" dirty="0"/>
              <a:t>UPPER_CASE_WITH_UNDERSCORES</a:t>
            </a:r>
          </a:p>
          <a:p>
            <a:r>
              <a:rPr lang="en-US" dirty="0" err="1"/>
              <a:t>CapitalizedWords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</a:t>
            </a:r>
            <a:r>
              <a:rPr lang="en-US" dirty="0">
                <a:solidFill>
                  <a:schemeClr val="tx2"/>
                </a:solidFill>
              </a:rPr>
              <a:t>      )</a:t>
            </a:r>
          </a:p>
          <a:p>
            <a:r>
              <a:rPr lang="en-US" dirty="0" err="1"/>
              <a:t>mixedCase</a:t>
            </a:r>
            <a:endParaRPr lang="en-US" dirty="0"/>
          </a:p>
          <a:p>
            <a:r>
              <a:rPr lang="en-US" dirty="0" err="1"/>
              <a:t>Capitalized_Words_With_Underscores</a:t>
            </a:r>
            <a:r>
              <a:rPr lang="en-US" dirty="0"/>
              <a:t> (    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nl-NL" dirty="0"/>
          </a:p>
        </p:txBody>
      </p:sp>
      <p:pic>
        <p:nvPicPr>
          <p:cNvPr id="5" name="Graphic 4" descr="Slang silhouet">
            <a:extLst>
              <a:ext uri="{FF2B5EF4-FFF2-40B4-BE49-F238E27FC236}">
                <a16:creationId xmlns:a16="http://schemas.microsoft.com/office/drawing/2014/main" id="{A606C799-00C1-4CF9-8F9C-AAB16F15B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657" y="3704209"/>
            <a:ext cx="389934" cy="389934"/>
          </a:xfrm>
          <a:prstGeom prst="rect">
            <a:avLst/>
          </a:prstGeom>
        </p:spPr>
      </p:pic>
      <p:pic>
        <p:nvPicPr>
          <p:cNvPr id="7" name="Graphic 6" descr="Kameel silhouet">
            <a:extLst>
              <a:ext uri="{FF2B5EF4-FFF2-40B4-BE49-F238E27FC236}">
                <a16:creationId xmlns:a16="http://schemas.microsoft.com/office/drawing/2014/main" id="{54E02577-96B9-4CBD-8EB2-9B7F7ED8C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1535" y="4936977"/>
            <a:ext cx="389934" cy="389934"/>
          </a:xfrm>
          <a:prstGeom prst="rect">
            <a:avLst/>
          </a:prstGeom>
        </p:spPr>
      </p:pic>
      <p:pic>
        <p:nvPicPr>
          <p:cNvPr id="11" name="Graphic 10" descr="Duim omlaag silhouet">
            <a:extLst>
              <a:ext uri="{FF2B5EF4-FFF2-40B4-BE49-F238E27FC236}">
                <a16:creationId xmlns:a16="http://schemas.microsoft.com/office/drawing/2014/main" id="{AC19DC3D-AA66-483C-A1AE-05989E267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4772" y="5780420"/>
            <a:ext cx="389934" cy="3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CAE7B-B57F-4DB4-BB65-9835F7CA6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Knowledge types in </a:t>
            </a:r>
            <a:r>
              <a:rPr lang="nl-NL" dirty="0" err="1"/>
              <a:t>identifier</a:t>
            </a:r>
            <a:r>
              <a:rPr lang="nl-NL" dirty="0"/>
              <a:t> </a:t>
            </a:r>
            <a:r>
              <a:rPr lang="nl-NL" dirty="0" err="1"/>
              <a:t>names</a:t>
            </a:r>
            <a:endParaRPr lang="nl-NL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0827C6A-DE4A-4499-9120-7B0721FE8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545580"/>
              </p:ext>
            </p:extLst>
          </p:nvPr>
        </p:nvGraphicFramePr>
        <p:xfrm>
          <a:off x="2176193" y="2731770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07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085A5-3AC5-479D-8613-29553EB59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name?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3280FE-D34E-4AA5-B934-147D64009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Combine </a:t>
            </a:r>
            <a:r>
              <a:rPr lang="nl-NL" dirty="0" err="1"/>
              <a:t>dictionary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name </a:t>
            </a:r>
            <a:r>
              <a:rPr lang="nl-NL" dirty="0" err="1"/>
              <a:t>molds</a:t>
            </a:r>
            <a:r>
              <a:rPr lang="nl-NL" dirty="0"/>
              <a:t>: </a:t>
            </a:r>
            <a:r>
              <a:rPr lang="nl-NL" dirty="0" err="1"/>
              <a:t>patterns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combine </a:t>
            </a:r>
            <a:r>
              <a:rPr lang="nl-NL" dirty="0" err="1"/>
              <a:t>elements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Python: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snake_case</a:t>
            </a:r>
            <a:r>
              <a:rPr lang="nl-NL" dirty="0"/>
              <a:t> (or </a:t>
            </a:r>
            <a:r>
              <a:rPr lang="nl-NL" dirty="0" err="1"/>
              <a:t>CamelCase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Be consistent!</a:t>
            </a:r>
          </a:p>
          <a:p>
            <a:endParaRPr lang="nl-NL" dirty="0"/>
          </a:p>
          <a:p>
            <a:r>
              <a:rPr lang="nl-NL" dirty="0"/>
              <a:t>Be </a:t>
            </a:r>
            <a:r>
              <a:rPr lang="nl-NL" dirty="0" err="1"/>
              <a:t>careful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short/single </a:t>
            </a:r>
            <a:r>
              <a:rPr lang="nl-NL" dirty="0" err="1"/>
              <a:t>identifiers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93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EFB066-20C3-428C-A5D9-C51512D02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maximal</a:t>
            </a:r>
            <a:r>
              <a:rPr lang="nl-NL" dirty="0"/>
              <a:t> benefits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per </a:t>
            </a:r>
            <a:r>
              <a:rPr lang="nl-NL" dirty="0" err="1"/>
              <a:t>month</a:t>
            </a:r>
            <a:r>
              <a:rPr lang="nl-NL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E86E-AA17-4A1E-85F1-08E0F4F3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50" y="1196975"/>
            <a:ext cx="7556500" cy="1254125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Exercise: sort the names according to preference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63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me: Hieke Keuning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825077DD-5354-4FAC-8854-B96BA5C59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2"/>
            <a:ext cx="7557707" cy="3961637"/>
          </a:xfrm>
        </p:spPr>
        <p:txBody>
          <a:bodyPr/>
          <a:lstStyle/>
          <a:p>
            <a:r>
              <a:rPr lang="en-GB" dirty="0"/>
              <a:t>Assistant professor @ Dept. Information and Computing Sciences</a:t>
            </a:r>
          </a:p>
          <a:p>
            <a:endParaRPr lang="en-GB" dirty="0"/>
          </a:p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</a:t>
            </a:r>
            <a:r>
              <a:rPr lang="en-GB" dirty="0"/>
              <a:t>: (Senior) Lecturer Software Engineering</a:t>
            </a:r>
          </a:p>
          <a:p>
            <a:endParaRPr lang="en-GB" dirty="0"/>
          </a:p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r>
              <a:rPr lang="en-GB" dirty="0"/>
              <a:t>: Part-time PhD, MSc Computer Science</a:t>
            </a:r>
          </a:p>
          <a:p>
            <a:endParaRPr lang="en-GB" dirty="0"/>
          </a:p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languages</a:t>
            </a:r>
            <a:r>
              <a:rPr lang="en-GB" dirty="0"/>
              <a:t>: Java, C#, Haskell, some PHP and JavaScript, </a:t>
            </a:r>
            <a:r>
              <a:rPr lang="en-GB" strike="sngStrike" dirty="0"/>
              <a:t>Python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F4C4B9A-9911-4087-B440-DDE41E07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776" y="3388380"/>
            <a:ext cx="1547919" cy="78387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77D5060-13A5-4D2F-A0BD-7C9678ECF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776" y="4532034"/>
            <a:ext cx="1800200" cy="672208"/>
          </a:xfrm>
          <a:prstGeom prst="rect">
            <a:avLst/>
          </a:prstGeom>
        </p:spPr>
      </p:pic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AC4B56B1-C42D-48BD-983B-703B64239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012" y="2450592"/>
            <a:ext cx="2226740" cy="57800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8C27217-45DD-4B34-A061-F952A8DF44D2}"/>
              </a:ext>
            </a:extLst>
          </p:cNvPr>
          <p:cNvSpPr txBox="1"/>
          <p:nvPr/>
        </p:nvSpPr>
        <p:spPr>
          <a:xfrm>
            <a:off x="7081284" y="6413697"/>
            <a:ext cx="5110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" action="ppaction://noaction"/>
              </a:rPr>
              <a:t>https://www.uu.nl/medewerkers/HWKeuning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Afbeelding 11" descr="Afbeelding met persoon, muur, binnen, vrouw&#10;&#10;Automatisch gegenereerde beschrijving">
            <a:extLst>
              <a:ext uri="{FF2B5EF4-FFF2-40B4-BE49-F238E27FC236}">
                <a16:creationId xmlns:a16="http://schemas.microsoft.com/office/drawing/2014/main" id="{A7261E6E-B63A-4111-BA03-677964B70D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46"/>
          <a:stretch/>
        </p:blipFill>
        <p:spPr>
          <a:xfrm>
            <a:off x="344694" y="385501"/>
            <a:ext cx="1644126" cy="20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36F88-F44E-4D07-8B95-80E4C9599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Too long?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736BBD-0CE8-4650-93F9-1A97042BC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587073" cy="3443316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InternalFrameInternalFrameTitlePaneInternalFrameTitlePaneMaximizeButtonWindowNotFocusedState</a:t>
            </a:r>
            <a:r>
              <a:rPr lang="nl-NL" dirty="0"/>
              <a:t> (Java)</a:t>
            </a:r>
          </a:p>
          <a:p>
            <a:endParaRPr lang="nl-NL" dirty="0"/>
          </a:p>
          <a:p>
            <a:r>
              <a:rPr lang="nl-NL" dirty="0" err="1">
                <a:latin typeface="Consolas" panose="020B0609020204030204" pitchFamily="49" charset="0"/>
              </a:rPr>
              <a:t>IDataGridColumnStyleEditingNotificationService</a:t>
            </a:r>
            <a:r>
              <a:rPr lang="nl-NL" dirty="0"/>
              <a:t> (C#)</a:t>
            </a:r>
          </a:p>
          <a:p>
            <a:endParaRPr lang="nl-NL" dirty="0"/>
          </a:p>
          <a:p>
            <a:r>
              <a:rPr lang="nl-NL" dirty="0"/>
              <a:t>long/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syllables</a:t>
            </a:r>
            <a:r>
              <a:rPr lang="nl-NL" dirty="0"/>
              <a:t> is harder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remember</a:t>
            </a:r>
            <a:endParaRPr lang="nl-NL" dirty="0"/>
          </a:p>
          <a:p>
            <a:r>
              <a:rPr lang="en-US" dirty="0"/>
              <a:t>may indicate an overload of responsibilities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Graphic 4" descr="Verdrietig gezicht met effen opvulling met effen opvulling">
            <a:extLst>
              <a:ext uri="{FF2B5EF4-FFF2-40B4-BE49-F238E27FC236}">
                <a16:creationId xmlns:a16="http://schemas.microsoft.com/office/drawing/2014/main" id="{0225CC09-2A04-45D2-9A83-BFA8D7BB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894" y="4423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7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E32E6-DA88-41C4-A410-DAD3514F7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8092127" cy="1253617"/>
          </a:xfrm>
        </p:spPr>
        <p:txBody>
          <a:bodyPr/>
          <a:lstStyle/>
          <a:p>
            <a:r>
              <a:rPr lang="nl-NL" dirty="0" err="1"/>
              <a:t>Comments</a:t>
            </a:r>
            <a:r>
              <a:rPr lang="nl-NL" dirty="0"/>
              <a:t> or </a:t>
            </a:r>
            <a:r>
              <a:rPr lang="nl-NL" dirty="0" err="1"/>
              <a:t>self-documenting</a:t>
            </a:r>
            <a:r>
              <a:rPr lang="nl-NL" dirty="0"/>
              <a:t>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D5259C-1543-4EBD-AA16-3D9E7C1C2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092127" cy="3443316"/>
          </a:xfrm>
        </p:spPr>
        <p:txBody>
          <a:bodyPr/>
          <a:lstStyle/>
          <a:p>
            <a:r>
              <a:rPr lang="nl-NL" dirty="0"/>
              <a:t>High-level </a:t>
            </a:r>
            <a:r>
              <a:rPr lang="nl-NL" dirty="0" err="1"/>
              <a:t>comments</a:t>
            </a:r>
            <a:r>
              <a:rPr lang="nl-NL" dirty="0"/>
              <a:t> help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chunking</a:t>
            </a:r>
            <a:endParaRPr lang="nl-NL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calculates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second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largest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 a list of integers</a:t>
            </a: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dirty="0"/>
              <a:t>Or?</a:t>
            </a: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dirty="0" err="1">
                <a:latin typeface="Consolas" panose="020B0609020204030204" pitchFamily="49" charset="0"/>
              </a:rPr>
              <a:t>second_largest_value</a:t>
            </a:r>
            <a:r>
              <a:rPr lang="nl-NL" dirty="0">
                <a:latin typeface="Consolas" panose="020B0609020204030204" pitchFamily="49" charset="0"/>
              </a:rPr>
              <a:t>(list: int)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62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493E9-13D2-415D-B07D-004F4163C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Comments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burden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192BEC-3D3D-4D42-B6CA-02795C525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i+=1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increment i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one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dirty="0" err="1">
                <a:latin typeface="Consolas" panose="020B0609020204030204" pitchFamily="49" charset="0"/>
              </a:rPr>
              <a:t>age</a:t>
            </a:r>
            <a:r>
              <a:rPr lang="nl-NL" dirty="0">
                <a:latin typeface="Consolas" panose="020B0609020204030204" pitchFamily="49" charset="0"/>
              </a:rPr>
              <a:t> = 20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variable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stores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age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nl-NL" dirty="0"/>
          </a:p>
          <a:p>
            <a:pPr algn="l"/>
            <a:r>
              <a:rPr lang="en-US" b="0" i="1" u="none" strike="noStrike" baseline="0" dirty="0">
                <a:solidFill>
                  <a:srgbClr val="408080"/>
                </a:solidFill>
                <a:latin typeface="Consolas" panose="020B0609020204030204" pitchFamily="49" charset="0"/>
              </a:rPr>
              <a:t># greet the people of Utrecht</a:t>
            </a:r>
          </a:p>
          <a:p>
            <a:pPr algn="l"/>
            <a:r>
              <a:rPr lang="nl-NL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nl-NL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</a:t>
            </a:r>
            <a:r>
              <a:rPr lang="nl-NL" b="0" i="0" u="none" strike="noStrike" baseline="0" dirty="0" err="1">
                <a:solidFill>
                  <a:srgbClr val="BB2121"/>
                </a:solidFill>
                <a:latin typeface="Consolas" panose="020B0609020204030204" pitchFamily="49" charset="0"/>
              </a:rPr>
              <a:t>Hello</a:t>
            </a:r>
            <a:r>
              <a:rPr lang="nl-NL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 Utrecht!"</a:t>
            </a:r>
            <a:r>
              <a:rPr lang="nl-NL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nl-NL" sz="1800" dirty="0">
              <a:solidFill>
                <a:srgbClr val="000000"/>
              </a:solidFill>
              <a:latin typeface="LMMono10-Regular-Identity-H"/>
            </a:endParaRPr>
          </a:p>
          <a:p>
            <a:pPr algn="l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453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FF805-5CF4-4C98-BD1B-248FCC63F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Comments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reveal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727AF8-E37A-4851-A1CC-55BBF7598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don’t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line!!!</a:t>
            </a:r>
          </a:p>
          <a:p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TODO: make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code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faster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6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" name="Graphic 6" descr="Circles with arrows outline">
            <a:extLst>
              <a:ext uri="{FF2B5EF4-FFF2-40B4-BE49-F238E27FC236}">
                <a16:creationId xmlns:a16="http://schemas.microsoft.com/office/drawing/2014/main" id="{C679A687-EC55-4FF6-BA6B-731DA81D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35293" y="2799557"/>
            <a:ext cx="1236429" cy="123642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A2DBC87-0AD7-4ED6-8D8A-1F5CF93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214" y="1306072"/>
            <a:ext cx="5792354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400" b="1" i="1" dirty="0">
                <a:latin typeface="Merriweather Light"/>
                <a:ea typeface="Roboto" panose="02000000000000000000" pitchFamily="2" charset="0"/>
              </a:rPr>
              <a:t>Code smells &amp; refactoring</a:t>
            </a:r>
            <a:endParaRPr lang="en-US" sz="4400" b="1" i="1" dirty="0">
              <a:latin typeface="Merriweather Ligh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20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A766FB-2996-4819-95D4-26E35A16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54" y="235747"/>
            <a:ext cx="8849102" cy="777444"/>
          </a:xfrm>
          <a:solidFill>
            <a:schemeClr val="accent1"/>
          </a:solidFill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code?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37BB84A-2C7E-44F5-B0D2-9761BA52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26" y="2324044"/>
            <a:ext cx="37639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is_expensive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&gt;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</a:t>
            </a:r>
            <a:endParaRPr kumimoji="0" lang="en-GB" altLang="nl-NL" sz="4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65BFF4-0192-4FA6-BE2F-F5A20F9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26" y="3939363"/>
            <a:ext cx="376392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get_loan()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'cheap'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6FC6CEB-024B-4014-AE61-D8918F1C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888" y="2331889"/>
            <a:ext cx="512438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not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start = start + (start *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&gt;= 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years +=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years +=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(years)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6C086ED6-BFEB-4CF4-9C44-5F336E6F6A44}"/>
              </a:ext>
            </a:extLst>
          </p:cNvPr>
          <p:cNvSpPr txBox="1"/>
          <p:nvPr/>
        </p:nvSpPr>
        <p:spPr>
          <a:xfrm>
            <a:off x="796238" y="2396966"/>
            <a:ext cx="211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9245CA0-4D49-4E77-A9C0-7E1BD9A9BB50}"/>
              </a:ext>
            </a:extLst>
          </p:cNvPr>
          <p:cNvSpPr txBox="1"/>
          <p:nvPr/>
        </p:nvSpPr>
        <p:spPr>
          <a:xfrm>
            <a:off x="796238" y="3978494"/>
            <a:ext cx="60977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lvl="0">
              <a:defRPr lang="nl-NL"/>
            </a:defPPr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b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AC631B2-3F4D-4DAB-8C0D-526A76D35703}"/>
              </a:ext>
            </a:extLst>
          </p:cNvPr>
          <p:cNvSpPr txBox="1"/>
          <p:nvPr/>
        </p:nvSpPr>
        <p:spPr>
          <a:xfrm>
            <a:off x="5655926" y="2311176"/>
            <a:ext cx="313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lvl="0">
              <a:defRPr lang="nl-NL"/>
            </a:defPPr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c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9D9C4AF-7273-451E-81FE-D2FCD71D48C9}"/>
              </a:ext>
            </a:extLst>
          </p:cNvPr>
          <p:cNvSpPr txBox="1"/>
          <p:nvPr/>
        </p:nvSpPr>
        <p:spPr>
          <a:xfrm>
            <a:off x="945077" y="6437588"/>
            <a:ext cx="10049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https://github.com/hiekekeuning/code-quality-examples/tree/main/bad-examples</a:t>
            </a:r>
          </a:p>
        </p:txBody>
      </p:sp>
    </p:spTree>
    <p:extLst>
      <p:ext uri="{BB962C8B-B14F-4D97-AF65-F5344CB8AC3E}">
        <p14:creationId xmlns:p14="http://schemas.microsoft.com/office/powerpoint/2010/main" val="295970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CFAEAB4-37C0-4582-9FB5-08BA784CF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58" y="781517"/>
            <a:ext cx="287771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is_expensive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(price):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&gt;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endParaRPr kumimoji="0" lang="nl-NL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B3B560-CD44-4FDB-8B95-4F5F14E4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74" y="335241"/>
            <a:ext cx="37639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is_expensive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&gt;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</a:t>
            </a:r>
            <a:endParaRPr kumimoji="0" lang="en-GB" altLang="nl-NL" sz="4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CD6AE8-6049-4F7C-A0C0-B082F417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23" y="1951090"/>
            <a:ext cx="418517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get_loan()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'cheap'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300710-99F0-4A70-A9AC-8802A0C10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58" y="2074200"/>
            <a:ext cx="265329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get_loan()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'cheap'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B8139C0-1E7A-4D70-97C8-6D52D5F9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58" y="4167663"/>
            <a:ext cx="434405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&lt; target: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start = start + (start *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829773B-30CC-4BE2-90B0-614C52DC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14" y="3429000"/>
            <a:ext cx="512438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not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start = start + (start *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&gt;= 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years +=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years +=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(years)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C2EA1C2E-EAD2-46B3-93AD-07CFF22259A8}"/>
              </a:ext>
            </a:extLst>
          </p:cNvPr>
          <p:cNvSpPr/>
          <p:nvPr/>
        </p:nvSpPr>
        <p:spPr>
          <a:xfrm>
            <a:off x="6096000" y="1073904"/>
            <a:ext cx="953386" cy="53147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8051B57D-7B0E-45F2-BF10-A057A87684F1}"/>
              </a:ext>
            </a:extLst>
          </p:cNvPr>
          <p:cNvSpPr/>
          <p:nvPr/>
        </p:nvSpPr>
        <p:spPr>
          <a:xfrm>
            <a:off x="6150936" y="5022457"/>
            <a:ext cx="953386" cy="53147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8187E9D1-DA07-4F0E-9A0C-994AADFB01B5}"/>
              </a:ext>
            </a:extLst>
          </p:cNvPr>
          <p:cNvSpPr/>
          <p:nvPr/>
        </p:nvSpPr>
        <p:spPr>
          <a:xfrm>
            <a:off x="6096000" y="2620783"/>
            <a:ext cx="953386" cy="53147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27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3EF348D4-16D4-49E8-886A-F2A59764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46" y="1988658"/>
            <a:ext cx="6194842" cy="461011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EF79A013-8646-400B-8F82-6CFBE7BC0ADF}"/>
              </a:ext>
            </a:extLst>
          </p:cNvPr>
          <p:cNvSpPr txBox="1">
            <a:spLocks/>
          </p:cNvSpPr>
          <p:nvPr/>
        </p:nvSpPr>
        <p:spPr>
          <a:xfrm>
            <a:off x="444413" y="460033"/>
            <a:ext cx="8849102" cy="695907"/>
          </a:xfrm>
          <a:prstGeom prst="rect">
            <a:avLst/>
          </a:prstGeom>
          <a:solidFill>
            <a:schemeClr val="accent1"/>
          </a:solidFill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Exercise: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2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3BBBB-D8B4-43B6-913F-ABC4174C7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42370E-AB73-4399-B3DF-0E35226248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0001" y="2302344"/>
            <a:ext cx="3985403" cy="1500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Handle special cases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Simplify</a:t>
            </a:r>
            <a:r>
              <a:rPr lang="nl-NL" dirty="0"/>
              <a:t> logic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982483-D847-4086-AEBA-B755088C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13" y="2302344"/>
            <a:ext cx="7029488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place_a_guess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(guesses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player_name):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guesses &lt;=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f"Player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player_name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has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guesses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guesses left"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guess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"Guess a number"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 == answer: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"You win!"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 &lt; answer: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"Too low!"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"Too high!"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 == answer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57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ECC93-4296-4860-B86D-FD061E092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complexity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0701BF-2D2B-441C-8C09-029E6432C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Guidelines: 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at most 4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 points</a:t>
            </a:r>
            <a:r>
              <a:rPr lang="en-US" dirty="0"/>
              <a:t> per method: 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if, &amp;&amp;, ||, while, for,..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Avoid deep nesting: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if c1: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    if c2: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        if c3: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            for …: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pPr lvl="0"/>
            <a:endParaRPr lang="en-US" dirty="0"/>
          </a:p>
          <a:p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ED4B201D-B478-4846-89CA-A1EC5701AC4E}"/>
              </a:ext>
            </a:extLst>
          </p:cNvPr>
          <p:cNvSpPr txBox="1">
            <a:spLocks/>
          </p:cNvSpPr>
          <p:nvPr/>
        </p:nvSpPr>
        <p:spPr>
          <a:xfrm>
            <a:off x="6267824" y="2474507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2A073-2F35-4183-92B7-2DF4210EF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My research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5B0E1A-7493-4507-88F0-531A877AC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6" y="2438426"/>
            <a:ext cx="8541353" cy="3443316"/>
          </a:xfrm>
        </p:spPr>
        <p:txBody>
          <a:bodyPr/>
          <a:lstStyle/>
          <a:p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nl-NL" dirty="0"/>
              <a:t>: Software Technology </a:t>
            </a:r>
            <a:r>
              <a:rPr lang="nl-NL" dirty="0" err="1"/>
              <a:t>for</a:t>
            </a:r>
            <a:r>
              <a:rPr lang="nl-NL" dirty="0"/>
              <a:t> Learning and Teaching</a:t>
            </a:r>
          </a:p>
          <a:p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Topics: </a:t>
            </a:r>
            <a:r>
              <a:rPr lang="nl-NL" dirty="0"/>
              <a:t>Computer Science </a:t>
            </a:r>
            <a:r>
              <a:rPr lang="nl-NL" dirty="0" err="1"/>
              <a:t>Education</a:t>
            </a:r>
            <a:r>
              <a:rPr lang="nl-NL" dirty="0"/>
              <a:t>. </a:t>
            </a:r>
            <a:r>
              <a:rPr lang="en-US" dirty="0"/>
              <a:t>Tutoring systems and automated feedback generation for learning programming. </a:t>
            </a:r>
            <a:r>
              <a:rPr lang="nl-NL" dirty="0"/>
              <a:t>Student code </a:t>
            </a:r>
            <a:r>
              <a:rPr lang="nl-NL" dirty="0" err="1"/>
              <a:t>quality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E96A7CA-CBD0-4A2B-9A73-C22C0872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98" y="4654025"/>
            <a:ext cx="3426447" cy="22059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7892ED-4D66-43A9-967D-54ADEB79B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33" y="4654024"/>
            <a:ext cx="6405819" cy="2455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004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5187-D8B5-4EF1-A490-BA87B810A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smells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60E5DC-8E5B-4F37-AE7F-E8C9C391D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7932639" cy="3443316"/>
          </a:xfrm>
        </p:spPr>
        <p:txBody>
          <a:bodyPr/>
          <a:lstStyle/>
          <a:p>
            <a:r>
              <a:rPr lang="en-US" dirty="0"/>
              <a:t>Code constructs that are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functionally correct</a:t>
            </a:r>
            <a:r>
              <a:rPr lang="en-US" dirty="0"/>
              <a:t>, however, they might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 bad code design</a:t>
            </a:r>
            <a:r>
              <a:rPr lang="en-US" dirty="0"/>
              <a:t>, affecting software quality attributes. </a:t>
            </a:r>
          </a:p>
          <a:p>
            <a:endParaRPr lang="en-US" dirty="0"/>
          </a:p>
          <a:p>
            <a:r>
              <a:rPr lang="en-US" dirty="0"/>
              <a:t>Examples: code duplication, dead code, overly complex code, and code with low cohesion and high coupling.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87E0E6E0-130A-4A63-AEE5-03E0528FB7EE}"/>
              </a:ext>
            </a:extLst>
          </p:cNvPr>
          <p:cNvGrpSpPr/>
          <p:nvPr/>
        </p:nvGrpSpPr>
        <p:grpSpPr>
          <a:xfrm>
            <a:off x="1214537" y="1038262"/>
            <a:ext cx="884952" cy="843991"/>
            <a:chOff x="480890" y="628636"/>
            <a:chExt cx="884952" cy="843991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6F7E0571-812B-4D93-A148-4D766603951D}"/>
                </a:ext>
              </a:extLst>
            </p:cNvPr>
            <p:cNvSpPr/>
            <p:nvPr/>
          </p:nvSpPr>
          <p:spPr>
            <a:xfrm>
              <a:off x="480890" y="628636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hthoek 4" descr="Skunk outline">
              <a:extLst>
                <a:ext uri="{FF2B5EF4-FFF2-40B4-BE49-F238E27FC236}">
                  <a16:creationId xmlns:a16="http://schemas.microsoft.com/office/drawing/2014/main" id="{C774B613-E07B-4352-9ED6-11AE57C7F5AA}"/>
                </a:ext>
              </a:extLst>
            </p:cNvPr>
            <p:cNvSpPr/>
            <p:nvPr/>
          </p:nvSpPr>
          <p:spPr>
            <a:xfrm>
              <a:off x="600727" y="742926"/>
              <a:ext cx="645278" cy="61541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255463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FA82-ED16-4050-9CC4-33844511E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1907-DDC9-4EB5-ADD4-947B6FB73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8" y="2450593"/>
            <a:ext cx="4710974" cy="3443316"/>
          </a:xfrm>
        </p:spPr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maintaining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Reduces</a:t>
            </a:r>
            <a:r>
              <a:rPr lang="nl-NL" dirty="0"/>
              <a:t> </a:t>
            </a:r>
            <a:r>
              <a:rPr lang="nl-NL" dirty="0" err="1"/>
              <a:t>cognitive</a:t>
            </a:r>
            <a:r>
              <a:rPr lang="nl-NL" dirty="0"/>
              <a:t> load, </a:t>
            </a: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readability</a:t>
            </a:r>
            <a:r>
              <a:rPr lang="nl-NL" dirty="0"/>
              <a:t>.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A7358CE-09FD-4497-99F7-B171D12F1A69}"/>
              </a:ext>
            </a:extLst>
          </p:cNvPr>
          <p:cNvGrpSpPr/>
          <p:nvPr/>
        </p:nvGrpSpPr>
        <p:grpSpPr>
          <a:xfrm>
            <a:off x="1161374" y="1117734"/>
            <a:ext cx="884952" cy="843991"/>
            <a:chOff x="480890" y="628636"/>
            <a:chExt cx="884952" cy="843991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57D0929-168D-462E-9C5E-69958FC24B9C}"/>
                </a:ext>
              </a:extLst>
            </p:cNvPr>
            <p:cNvSpPr/>
            <p:nvPr/>
          </p:nvSpPr>
          <p:spPr>
            <a:xfrm>
              <a:off x="480890" y="628636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hthoek 4" descr="Werkstroom silhouet">
              <a:extLst>
                <a:ext uri="{FF2B5EF4-FFF2-40B4-BE49-F238E27FC236}">
                  <a16:creationId xmlns:a16="http://schemas.microsoft.com/office/drawing/2014/main" id="{2E7594AF-93E3-4EA7-91F3-00CF15C642D1}"/>
                </a:ext>
              </a:extLst>
            </p:cNvPr>
            <p:cNvSpPr/>
            <p:nvPr/>
          </p:nvSpPr>
          <p:spPr>
            <a:xfrm>
              <a:off x="600727" y="742926"/>
              <a:ext cx="645278" cy="61541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0242" name="Picture 2" descr="Refactoring: Improving the Design of Existing Code: Martin Fowler, Kent  Beck, John Brant, William Opdyke, Don Roberts, Erich Gamma: 9780201485677:  Amazon.com: Books">
            <a:extLst>
              <a:ext uri="{FF2B5EF4-FFF2-40B4-BE49-F238E27FC236}">
                <a16:creationId xmlns:a16="http://schemas.microsoft.com/office/drawing/2014/main" id="{FE5DBE14-5C86-43CE-B060-5DD4B5F7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572" y="3429000"/>
            <a:ext cx="2577429" cy="326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AE43C2B-B05D-492D-867F-77F7E06E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88" y="3524693"/>
            <a:ext cx="2400273" cy="316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0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1F8C2-77EE-4566-93CE-BF0B4C857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duplication</a:t>
            </a:r>
            <a:endParaRPr lang="nl-NL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D66BC25A-7802-4C5D-B766-EFD8F5758350}"/>
              </a:ext>
            </a:extLst>
          </p:cNvPr>
          <p:cNvGrpSpPr/>
          <p:nvPr/>
        </p:nvGrpSpPr>
        <p:grpSpPr>
          <a:xfrm>
            <a:off x="1189550" y="1082685"/>
            <a:ext cx="884952" cy="843991"/>
            <a:chOff x="1189550" y="1082685"/>
            <a:chExt cx="884952" cy="843991"/>
          </a:xfrm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8ACAE06-9483-4EAD-9629-DBA70501EFB4}"/>
                </a:ext>
              </a:extLst>
            </p:cNvPr>
            <p:cNvSpPr/>
            <p:nvPr/>
          </p:nvSpPr>
          <p:spPr>
            <a:xfrm>
              <a:off x="1189550" y="1082685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hthoek 9" descr="Skunk outline">
              <a:extLst>
                <a:ext uri="{FF2B5EF4-FFF2-40B4-BE49-F238E27FC236}">
                  <a16:creationId xmlns:a16="http://schemas.microsoft.com/office/drawing/2014/main" id="{F7D2C93D-2A18-4641-A7A3-C1CFF854D1A9}"/>
                </a:ext>
              </a:extLst>
            </p:cNvPr>
            <p:cNvSpPr/>
            <p:nvPr/>
          </p:nvSpPr>
          <p:spPr>
            <a:xfrm>
              <a:off x="1309387" y="1196975"/>
              <a:ext cx="645278" cy="61541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D4BAEFFB-927C-4201-9A64-506319F78F0E}"/>
              </a:ext>
            </a:extLst>
          </p:cNvPr>
          <p:cNvGrpSpPr/>
          <p:nvPr/>
        </p:nvGrpSpPr>
        <p:grpSpPr>
          <a:xfrm>
            <a:off x="8535866" y="1052391"/>
            <a:ext cx="884952" cy="843991"/>
            <a:chOff x="8721920" y="849322"/>
            <a:chExt cx="884952" cy="843991"/>
          </a:xfrm>
        </p:grpSpPr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ED1ABA9B-6EED-4BE1-9702-E93733271A1A}"/>
                </a:ext>
              </a:extLst>
            </p:cNvPr>
            <p:cNvSpPr/>
            <p:nvPr/>
          </p:nvSpPr>
          <p:spPr>
            <a:xfrm>
              <a:off x="8721920" y="849322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hthoek 13" descr="Werkstroom silhouet">
              <a:extLst>
                <a:ext uri="{FF2B5EF4-FFF2-40B4-BE49-F238E27FC236}">
                  <a16:creationId xmlns:a16="http://schemas.microsoft.com/office/drawing/2014/main" id="{3BD1D06C-E925-4343-9669-4A55F71D8CE2}"/>
                </a:ext>
              </a:extLst>
            </p:cNvPr>
            <p:cNvSpPr/>
            <p:nvPr/>
          </p:nvSpPr>
          <p:spPr>
            <a:xfrm>
              <a:off x="8841757" y="963612"/>
              <a:ext cx="645278" cy="61541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BA8AF4E2-00D7-4C24-B6C6-0272916E3A4D}"/>
              </a:ext>
            </a:extLst>
          </p:cNvPr>
          <p:cNvSpPr txBox="1"/>
          <p:nvPr/>
        </p:nvSpPr>
        <p:spPr>
          <a:xfrm>
            <a:off x="7099083" y="2188180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Introduce a </a:t>
            </a:r>
            <a:r>
              <a:rPr lang="nl-NL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method</a:t>
            </a:r>
            <a:endParaRPr lang="nl-NL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B24910-DF3C-46F7-943C-813610BB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02" y="2795608"/>
            <a:ext cx="553593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temp_f1 =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temp_f2 =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temp_f3 =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34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temp_c1 = (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)*(temp_f1-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temp_c2 = (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)*(temp_f2-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temp_c3 = (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)*(temp_f3-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avg_temp_c = (temp_c1 + temp_c2 + temp_c3) /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 </a:t>
            </a:r>
            <a:endParaRPr kumimoji="0" lang="nl-NL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F7498773-F3CA-4616-A328-AEACD6395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9550" y="2195703"/>
            <a:ext cx="5074090" cy="1115060"/>
          </a:xfrm>
        </p:spPr>
        <p:txBody>
          <a:bodyPr/>
          <a:lstStyle/>
          <a:p>
            <a:pPr lvl="0"/>
            <a:r>
              <a:rPr lang="en-US" dirty="0"/>
              <a:t>Use the same code multiple times</a:t>
            </a:r>
          </a:p>
          <a:p>
            <a:pPr lvl="0"/>
            <a:endParaRPr lang="en-US" dirty="0"/>
          </a:p>
          <a:p>
            <a:endParaRPr lang="nl-N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814CA8-29A3-46FD-ABCE-B961DEAF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48" y="2763942"/>
            <a:ext cx="535906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def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(temp):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return (5 / 9) * (temp - 32)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temp_c1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(temp_f1)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temp_c2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(temp_f2)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temp_c3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(temp_f3)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avg_temp_c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(temp_c1 + temp_c2 + temp_c3) / 3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4A065BF-3751-427E-ABF8-3C6AD7D5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956" y="5776088"/>
            <a:ext cx="590738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temps_f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[100, 25, 34]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list(map(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temps_f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avg_temp_c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sum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) /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len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9F47E9B-2AA1-45B9-A26B-AB10A8A4D655}"/>
              </a:ext>
            </a:extLst>
          </p:cNvPr>
          <p:cNvSpPr txBox="1"/>
          <p:nvPr/>
        </p:nvSpPr>
        <p:spPr>
          <a:xfrm>
            <a:off x="3322914" y="5314423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 </a:t>
            </a:r>
            <a:r>
              <a:rPr lang="nl-NL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</a:t>
            </a:r>
            <a:r>
              <a:rPr lang="nl-NL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list and map…</a:t>
            </a:r>
          </a:p>
        </p:txBody>
      </p:sp>
    </p:spTree>
    <p:extLst>
      <p:ext uri="{BB962C8B-B14F-4D97-AF65-F5344CB8AC3E}">
        <p14:creationId xmlns:p14="http://schemas.microsoft.com/office/powerpoint/2010/main" val="8939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7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ECC93-4296-4860-B86D-FD061E09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7557707" cy="1253617"/>
          </a:xfrm>
        </p:spPr>
        <p:txBody>
          <a:bodyPr/>
          <a:lstStyle/>
          <a:p>
            <a:r>
              <a:rPr lang="nl-NL" dirty="0"/>
              <a:t>Magic </a:t>
            </a:r>
            <a:r>
              <a:rPr lang="nl-NL" dirty="0" err="1"/>
              <a:t>numbers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0701BF-2D2B-441C-8C09-029E6432C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9550" y="2195703"/>
            <a:ext cx="4504977" cy="1115060"/>
          </a:xfrm>
        </p:spPr>
        <p:txBody>
          <a:bodyPr/>
          <a:lstStyle/>
          <a:p>
            <a:pPr lvl="0"/>
            <a:r>
              <a:rPr lang="en-US" dirty="0"/>
              <a:t>Use numbers directly in source code</a:t>
            </a:r>
          </a:p>
          <a:p>
            <a:pPr lvl="0"/>
            <a:endParaRPr lang="en-US" dirty="0"/>
          </a:p>
          <a:p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ED4B201D-B478-4846-89CA-A1EC5701AC4E}"/>
              </a:ext>
            </a:extLst>
          </p:cNvPr>
          <p:cNvSpPr txBox="1">
            <a:spLocks/>
          </p:cNvSpPr>
          <p:nvPr/>
        </p:nvSpPr>
        <p:spPr>
          <a:xfrm>
            <a:off x="6267824" y="2474507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B17CB0E-4F35-4155-A112-14698445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61" y="3579790"/>
            <a:ext cx="445638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subtotal = 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 = subtotal + 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9.95</a:t>
            </a:r>
            <a:b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= total + (total * 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0.10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</a:t>
            </a:r>
            <a:endParaRPr kumimoji="0" lang="nl-NL" altLang="nl-NL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342C909-CC00-4717-8A88-2B339F4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87" y="3579790"/>
            <a:ext cx="519896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SHIPPING_FEE = </a:t>
            </a:r>
            <a:r>
              <a:rPr lang="en-US" altLang="nl-NL" sz="2000" noProof="1">
                <a:solidFill>
                  <a:srgbClr val="6897BB"/>
                </a:solidFill>
                <a:latin typeface="Consolas" panose="020B0609020204030204" pitchFamily="49" charset="0"/>
              </a:rPr>
              <a:t>9.95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SALES_TAX = </a:t>
            </a:r>
            <a:r>
              <a:rPr lang="en-US" altLang="nl-NL" sz="2000" noProof="1">
                <a:solidFill>
                  <a:srgbClr val="6897BB"/>
                </a:solidFill>
                <a:latin typeface="Consolas" panose="020B0609020204030204" pitchFamily="49" charset="0"/>
              </a:rPr>
              <a:t>0.10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nl-NL" sz="2000" noProof="1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total = subtotal + SHIPPING_FEE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price = total + (total * SALES_TAX)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print(</a:t>
            </a:r>
            <a:r>
              <a:rPr lang="en-US" altLang="nl-NL" sz="2000" noProof="1">
                <a:solidFill>
                  <a:srgbClr val="8888C6"/>
                </a:solidFill>
                <a:latin typeface="Consolas" panose="020B0609020204030204" pitchFamily="49" charset="0"/>
              </a:rPr>
              <a:t>price</a:t>
            </a: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A55904DB-C627-4E1E-BB22-D01CB7CD72CD}"/>
              </a:ext>
            </a:extLst>
          </p:cNvPr>
          <p:cNvGrpSpPr/>
          <p:nvPr/>
        </p:nvGrpSpPr>
        <p:grpSpPr>
          <a:xfrm>
            <a:off x="1189550" y="1082685"/>
            <a:ext cx="884952" cy="843991"/>
            <a:chOff x="1189550" y="1082685"/>
            <a:chExt cx="884952" cy="843991"/>
          </a:xfrm>
        </p:grpSpPr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DD7C4FA4-EE8D-492A-B9C0-2930ED103A6F}"/>
                </a:ext>
              </a:extLst>
            </p:cNvPr>
            <p:cNvSpPr/>
            <p:nvPr/>
          </p:nvSpPr>
          <p:spPr>
            <a:xfrm>
              <a:off x="1189550" y="1082685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Rechthoek 7" descr="Skunk outline">
              <a:extLst>
                <a:ext uri="{FF2B5EF4-FFF2-40B4-BE49-F238E27FC236}">
                  <a16:creationId xmlns:a16="http://schemas.microsoft.com/office/drawing/2014/main" id="{26393802-500E-47F8-91D4-754581C62380}"/>
                </a:ext>
              </a:extLst>
            </p:cNvPr>
            <p:cNvSpPr/>
            <p:nvPr/>
          </p:nvSpPr>
          <p:spPr>
            <a:xfrm>
              <a:off x="1309387" y="1196975"/>
              <a:ext cx="645278" cy="61541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" name="Groep 4">
            <a:extLst>
              <a:ext uri="{FF2B5EF4-FFF2-40B4-BE49-F238E27FC236}">
                <a16:creationId xmlns:a16="http://schemas.microsoft.com/office/drawing/2014/main" id="{D2BCC45A-8D37-48BA-A0BA-5929E3896327}"/>
              </a:ext>
            </a:extLst>
          </p:cNvPr>
          <p:cNvGrpSpPr/>
          <p:nvPr/>
        </p:nvGrpSpPr>
        <p:grpSpPr>
          <a:xfrm>
            <a:off x="8535866" y="1052391"/>
            <a:ext cx="884952" cy="843991"/>
            <a:chOff x="8721920" y="849322"/>
            <a:chExt cx="884952" cy="843991"/>
          </a:xfrm>
        </p:grpSpPr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09D02241-9768-4F97-ACB1-7347A230CB93}"/>
                </a:ext>
              </a:extLst>
            </p:cNvPr>
            <p:cNvSpPr/>
            <p:nvPr/>
          </p:nvSpPr>
          <p:spPr>
            <a:xfrm>
              <a:off x="8721920" y="849322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hthoek 9" descr="Werkstroom silhouet">
              <a:extLst>
                <a:ext uri="{FF2B5EF4-FFF2-40B4-BE49-F238E27FC236}">
                  <a16:creationId xmlns:a16="http://schemas.microsoft.com/office/drawing/2014/main" id="{8FC06119-E7F8-4209-BECA-AD10545029DF}"/>
                </a:ext>
              </a:extLst>
            </p:cNvPr>
            <p:cNvSpPr/>
            <p:nvPr/>
          </p:nvSpPr>
          <p:spPr>
            <a:xfrm>
              <a:off x="8841757" y="963612"/>
              <a:ext cx="645278" cy="61541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2CDC78CD-2161-41D6-9B2B-73E73F17AD96}"/>
              </a:ext>
            </a:extLst>
          </p:cNvPr>
          <p:cNvSpPr txBox="1">
            <a:spLocks/>
          </p:cNvSpPr>
          <p:nvPr/>
        </p:nvSpPr>
        <p:spPr>
          <a:xfrm>
            <a:off x="7048492" y="2195703"/>
            <a:ext cx="4504977" cy="3443288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Introduce a constant variable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8175F0C-D335-44E6-A480-69C28DD6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532" y="5215101"/>
            <a:ext cx="2513007" cy="150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C54EDE4-3B97-41EF-A8A0-367A7E0E26DB}"/>
              </a:ext>
            </a:extLst>
          </p:cNvPr>
          <p:cNvSpPr txBox="1">
            <a:spLocks/>
          </p:cNvSpPr>
          <p:nvPr/>
        </p:nvSpPr>
        <p:spPr>
          <a:xfrm>
            <a:off x="2580468" y="56472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nl-NL" dirty="0"/>
              <a:t>Long </a:t>
            </a:r>
            <a:r>
              <a:rPr lang="nl-NL" dirty="0" err="1"/>
              <a:t>method</a:t>
            </a:r>
            <a:endParaRPr lang="nl-NL" dirty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1F6AF14B-EE69-4B60-B34F-66B8F050F6B1}"/>
              </a:ext>
            </a:extLst>
          </p:cNvPr>
          <p:cNvGrpSpPr/>
          <p:nvPr/>
        </p:nvGrpSpPr>
        <p:grpSpPr>
          <a:xfrm>
            <a:off x="1500101" y="461834"/>
            <a:ext cx="884952" cy="843991"/>
            <a:chOff x="1189550" y="1082685"/>
            <a:chExt cx="884952" cy="843991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C7D516-96FD-472E-8160-59C6EEE6AB2B}"/>
                </a:ext>
              </a:extLst>
            </p:cNvPr>
            <p:cNvSpPr/>
            <p:nvPr/>
          </p:nvSpPr>
          <p:spPr>
            <a:xfrm>
              <a:off x="1189550" y="1082685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hthoek 10" descr="Skunk outline">
              <a:extLst>
                <a:ext uri="{FF2B5EF4-FFF2-40B4-BE49-F238E27FC236}">
                  <a16:creationId xmlns:a16="http://schemas.microsoft.com/office/drawing/2014/main" id="{473EDD9B-7B1A-4336-82CE-335158494648}"/>
                </a:ext>
              </a:extLst>
            </p:cNvPr>
            <p:cNvSpPr/>
            <p:nvPr/>
          </p:nvSpPr>
          <p:spPr>
            <a:xfrm>
              <a:off x="1309387" y="1196975"/>
              <a:ext cx="645278" cy="61541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9C66A765-6F5C-4D81-9CA7-19DD8673F725}"/>
              </a:ext>
            </a:extLst>
          </p:cNvPr>
          <p:cNvGrpSpPr/>
          <p:nvPr/>
        </p:nvGrpSpPr>
        <p:grpSpPr>
          <a:xfrm>
            <a:off x="8846417" y="387473"/>
            <a:ext cx="884952" cy="843991"/>
            <a:chOff x="8721920" y="849322"/>
            <a:chExt cx="884952" cy="843991"/>
          </a:xfrm>
        </p:grpSpPr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19F3CC3D-B554-4CC7-A9C9-6529F1076900}"/>
                </a:ext>
              </a:extLst>
            </p:cNvPr>
            <p:cNvSpPr/>
            <p:nvPr/>
          </p:nvSpPr>
          <p:spPr>
            <a:xfrm>
              <a:off x="8721920" y="849322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hthoek 13" descr="Werkstroom silhouet">
              <a:extLst>
                <a:ext uri="{FF2B5EF4-FFF2-40B4-BE49-F238E27FC236}">
                  <a16:creationId xmlns:a16="http://schemas.microsoft.com/office/drawing/2014/main" id="{65B6C0D9-F9B5-40C5-BAFD-B8421F234831}"/>
                </a:ext>
              </a:extLst>
            </p:cNvPr>
            <p:cNvSpPr/>
            <p:nvPr/>
          </p:nvSpPr>
          <p:spPr>
            <a:xfrm>
              <a:off x="8841757" y="963612"/>
              <a:ext cx="645278" cy="61541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CADB8A80-02BC-4D4C-B12F-B3756BF56449}"/>
              </a:ext>
            </a:extLst>
          </p:cNvPr>
          <p:cNvSpPr txBox="1"/>
          <p:nvPr/>
        </p:nvSpPr>
        <p:spPr>
          <a:xfrm>
            <a:off x="7379098" y="1523262"/>
            <a:ext cx="43873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Split into smaller, more cohesive methods</a:t>
            </a:r>
          </a:p>
          <a:p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SOLID principle 1:</a:t>
            </a: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Single responsibility – every class should be responsible for one thing only (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cohesion</a:t>
            </a: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</a:t>
            </a:r>
          </a:p>
          <a:p>
            <a:endParaRPr lang="nl-NL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95903CF9-64BE-4A8C-AE42-D51A19E7528E}"/>
              </a:ext>
            </a:extLst>
          </p:cNvPr>
          <p:cNvSpPr txBox="1">
            <a:spLocks/>
          </p:cNvSpPr>
          <p:nvPr/>
        </p:nvSpPr>
        <p:spPr>
          <a:xfrm>
            <a:off x="1500101" y="1574852"/>
            <a:ext cx="5074090" cy="1115060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Guideline: &gt; 15 lines</a:t>
            </a:r>
          </a:p>
          <a:p>
            <a:pPr lvl="0"/>
            <a:r>
              <a:rPr lang="en-US" dirty="0"/>
              <a:t>Possibly with vague name. </a:t>
            </a:r>
          </a:p>
          <a:p>
            <a:pPr lvl="0"/>
            <a:r>
              <a:rPr lang="en-US" dirty="0"/>
              <a:t>Usually indicates a method is doing too much: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 cohesion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A00895-DF79-4FE8-A27A-9FD711640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01" y="3639275"/>
            <a:ext cx="507409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doIt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#...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 500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weakly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cohesive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gibberish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6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6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6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808080"/>
                </a:solidFill>
                <a:latin typeface="JetBrains Mono"/>
              </a:rPr>
              <a:t>    print(“</a:t>
            </a:r>
            <a:r>
              <a:rPr lang="nl-NL" altLang="nl-NL" sz="1600" dirty="0" err="1">
                <a:solidFill>
                  <a:srgbClr val="808080"/>
                </a:solidFill>
                <a:latin typeface="JetBrains Mono"/>
              </a:rPr>
              <a:t>the</a:t>
            </a:r>
            <a:r>
              <a:rPr lang="nl-NL" altLang="nl-NL" sz="1600" dirty="0">
                <a:solidFill>
                  <a:srgbClr val="808080"/>
                </a:solidFill>
                <a:latin typeface="JetBrains Mono"/>
              </a:rPr>
              <a:t> end”)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03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35758-6883-4F6F-9562-58222D0F1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FD7553-316E-4B5C-A551-DD86821FE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C1963-DB9D-4C7F-98DB-4D0789AD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196975"/>
            <a:ext cx="7590539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ask_name_and_age_and_check_age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name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name: 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(name) &lt;=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have more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line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(line)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That's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YOUNG_CUTOFF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&lt;= YOUNG_CUTOFF: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young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BBC78696-4808-4B07-BA96-E2C6CDA8CB18}"/>
              </a:ext>
            </a:extLst>
          </p:cNvPr>
          <p:cNvSpPr txBox="1">
            <a:spLocks/>
          </p:cNvSpPr>
          <p:nvPr/>
        </p:nvSpPr>
        <p:spPr>
          <a:xfrm>
            <a:off x="358149" y="268184"/>
            <a:ext cx="8849102" cy="695907"/>
          </a:xfrm>
          <a:prstGeom prst="rect">
            <a:avLst/>
          </a:prstGeom>
          <a:solidFill>
            <a:schemeClr val="accent1"/>
          </a:solidFill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Exercise: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75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C679A687-EC55-4FF6-BA6B-731DA81D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35293" y="2810067"/>
            <a:ext cx="1236429" cy="123642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A2DBC87-0AD7-4ED6-8D8A-1F5CF93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214" y="1306072"/>
            <a:ext cx="5792354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400" b="1" i="1" dirty="0">
                <a:latin typeface="Merriweather Light"/>
                <a:ea typeface="Roboto" panose="02000000000000000000" pitchFamily="2" charset="0"/>
              </a:rPr>
              <a:t>Tools, sources &amp; summary</a:t>
            </a:r>
            <a:endParaRPr lang="en-US" sz="4400" b="1" i="1" dirty="0">
              <a:latin typeface="Merriweather Ligh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7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D08AB-631A-49B3-B186-DF7F5BA9B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Style guides &amp; tools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06296F-5AC3-46F1-BEE2-8A4ACDBF2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6" y="1940425"/>
            <a:ext cx="9449283" cy="3443316"/>
          </a:xfrm>
        </p:spPr>
        <p:txBody>
          <a:bodyPr/>
          <a:lstStyle/>
          <a:p>
            <a:r>
              <a:rPr lang="nl-NL" dirty="0"/>
              <a:t>Python Style (PEP8): https://peps.python.org/pep-0008/</a:t>
            </a:r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A92801-DD4C-4BFB-A120-057826BE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47" y="4407409"/>
            <a:ext cx="7815014" cy="213920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AF94145-A646-4DFD-BF2C-53866F81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1" y="2578923"/>
            <a:ext cx="4221676" cy="26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6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C19F-2066-43E5-A2FC-DB5C49274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668DA-3F6D-498B-88C7-1D1ADD75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464267" cy="3443316"/>
          </a:xfrm>
        </p:spPr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: pylint.pycqa.org</a:t>
            </a:r>
          </a:p>
          <a:p>
            <a:r>
              <a:rPr lang="en-US" dirty="0"/>
              <a:t>Student friendly: </a:t>
            </a:r>
            <a:r>
              <a:rPr lang="en-US" dirty="0" err="1"/>
              <a:t>pyTA</a:t>
            </a:r>
            <a:r>
              <a:rPr lang="en-US" dirty="0"/>
              <a:t> (https://github.com/pyta-uoft/pyta)</a:t>
            </a:r>
          </a:p>
          <a:p>
            <a:r>
              <a:rPr lang="en-US" dirty="0"/>
              <a:t>Checks often integrated in code editors.</a:t>
            </a:r>
            <a:endParaRPr lang="nl-NL" dirty="0"/>
          </a:p>
        </p:txBody>
      </p:sp>
      <p:pic>
        <p:nvPicPr>
          <p:cNvPr id="6146" name="Picture 2" descr="Pylint - Wikidata">
            <a:extLst>
              <a:ext uri="{FF2B5EF4-FFF2-40B4-BE49-F238E27FC236}">
                <a16:creationId xmlns:a16="http://schemas.microsoft.com/office/drawing/2014/main" id="{996F1B48-AA6A-4F90-9414-3E175649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0617"/>
            <a:ext cx="37814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52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16AF1-377A-4BD2-91F5-AEA74563C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68" y="569137"/>
            <a:ext cx="7557707" cy="1253617"/>
          </a:xfrm>
        </p:spPr>
        <p:txBody>
          <a:bodyPr/>
          <a:lstStyle/>
          <a:p>
            <a:r>
              <a:rPr lang="en-US" dirty="0"/>
              <a:t>Want to learn more?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2FA1D-59C1-40EF-97A3-E184D2A75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4387" y="1462620"/>
            <a:ext cx="8340343" cy="3443316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lang="en-US" dirty="0"/>
              <a:t>: INFOB2SOM </a:t>
            </a:r>
            <a:r>
              <a:rPr lang="en-US" dirty="0" err="1"/>
              <a:t>Systeemontwikkelingsmethoden</a:t>
            </a:r>
            <a:r>
              <a:rPr lang="en-US" dirty="0"/>
              <a:t>: learn more about OO design, refactoring, design patterns.</a:t>
            </a:r>
          </a:p>
          <a:p>
            <a:endParaRPr lang="en-US" dirty="0"/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US" dirty="0"/>
              <a:t>: </a:t>
            </a:r>
            <a:r>
              <a:rPr lang="en-US" dirty="0" err="1"/>
              <a:t>ArjanCodes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https://www.youtube.com/c/arjancodes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</a:t>
            </a:r>
            <a:r>
              <a:rPr lang="en-US" dirty="0"/>
              <a:t>: The programmer’s brain, Felienne Hermans</a:t>
            </a:r>
          </a:p>
          <a:p>
            <a:endParaRPr lang="en-US" dirty="0"/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</a:t>
            </a:r>
            <a:r>
              <a:rPr lang="en-US" dirty="0"/>
              <a:t>: Good Habits for Great Coding: Improving Programming Skills with examples in python</a:t>
            </a:r>
          </a:p>
          <a:p>
            <a:endParaRPr lang="en-US" dirty="0"/>
          </a:p>
          <a:p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nl-NL" dirty="0"/>
              <a:t>https://realpython.com/learning-paths/writing-pythonic-code/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DCA26-F87C-40A9-AF3B-883E4D36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89" y="2741365"/>
            <a:ext cx="23050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F5254-AB2D-42F3-9819-18831644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64" y="1678467"/>
            <a:ext cx="197167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688D81-7969-4788-B6BF-32D31BDE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727" y="3843037"/>
            <a:ext cx="1323875" cy="1660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5A80D-9536-484B-9C55-3F06D0756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14" y="3843037"/>
            <a:ext cx="1149028" cy="17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6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5671-9AF6-4348-9ED6-1A45790F8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245" y="1196975"/>
            <a:ext cx="11256135" cy="12536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 Style &amp; Quality 101</a:t>
            </a:r>
            <a:endParaRPr lang="nl-NL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3904F27-CB22-4B63-B503-BFA4E63EEB9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11192672"/>
              </p:ext>
            </p:extLst>
          </p:nvPr>
        </p:nvGraphicFramePr>
        <p:xfrm>
          <a:off x="838200" y="2110007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2632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3CF8D-4F3A-443F-AC78-13D96FFE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99" y="492782"/>
            <a:ext cx="7557707" cy="1253617"/>
          </a:xfrm>
        </p:spPr>
        <p:txBody>
          <a:bodyPr/>
          <a:lstStyle/>
          <a:p>
            <a:r>
              <a:rPr lang="nl-NL" dirty="0" err="1"/>
              <a:t>Takeaway</a:t>
            </a:r>
            <a:endParaRPr lang="nl-NL" dirty="0"/>
          </a:p>
        </p:txBody>
      </p:sp>
      <p:graphicFrame>
        <p:nvGraphicFramePr>
          <p:cNvPr id="9" name="Tijdelijke aanduiding voor tekst 2">
            <a:extLst>
              <a:ext uri="{FF2B5EF4-FFF2-40B4-BE49-F238E27FC236}">
                <a16:creationId xmlns:a16="http://schemas.microsoft.com/office/drawing/2014/main" id="{DBB2F150-D296-4705-B742-F5AAAADE0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2408"/>
              </p:ext>
            </p:extLst>
          </p:nvPr>
        </p:nvGraphicFramePr>
        <p:xfrm>
          <a:off x="1397876" y="2134986"/>
          <a:ext cx="9228083" cy="368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7AA9EB88-EF17-4F50-844C-8A1907D66D0C}"/>
              </a:ext>
            </a:extLst>
          </p:cNvPr>
          <p:cNvSpPr txBox="1">
            <a:spLocks/>
          </p:cNvSpPr>
          <p:nvPr/>
        </p:nvSpPr>
        <p:spPr>
          <a:xfrm>
            <a:off x="454588" y="6412504"/>
            <a:ext cx="2548503" cy="49728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h.w.keuning@uu.nl</a:t>
            </a:r>
            <a:r>
              <a:rPr lang="en-GB" sz="2000" dirty="0"/>
              <a:t>  </a:t>
            </a:r>
          </a:p>
        </p:txBody>
      </p:sp>
      <p:pic>
        <p:nvPicPr>
          <p:cNvPr id="5" name="Graphic 4" descr="E-mail silhouet">
            <a:extLst>
              <a:ext uri="{FF2B5EF4-FFF2-40B4-BE49-F238E27FC236}">
                <a16:creationId xmlns:a16="http://schemas.microsoft.com/office/drawing/2014/main" id="{67B3A78F-0679-4386-8CE7-6ECE59C3C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32" y="6306841"/>
            <a:ext cx="497288" cy="497288"/>
          </a:xfrm>
          <a:prstGeom prst="rect">
            <a:avLst/>
          </a:prstGeom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F267FE69-1680-4160-A54A-88AFACBC36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2809" y="6237509"/>
            <a:ext cx="2226740" cy="578005"/>
          </a:xfrm>
          <a:prstGeom prst="rect">
            <a:avLst/>
          </a:prstGeom>
        </p:spPr>
      </p:pic>
      <p:sp>
        <p:nvSpPr>
          <p:cNvPr id="7" name="Titel 3">
            <a:extLst>
              <a:ext uri="{FF2B5EF4-FFF2-40B4-BE49-F238E27FC236}">
                <a16:creationId xmlns:a16="http://schemas.microsoft.com/office/drawing/2014/main" id="{BBB86D8F-CEE8-4138-BCAE-E00E85FFFBC9}"/>
              </a:ext>
            </a:extLst>
          </p:cNvPr>
          <p:cNvSpPr txBox="1">
            <a:spLocks/>
          </p:cNvSpPr>
          <p:nvPr/>
        </p:nvSpPr>
        <p:spPr>
          <a:xfrm>
            <a:off x="3738639" y="6211318"/>
            <a:ext cx="4909603" cy="501853"/>
          </a:xfrm>
          <a:prstGeom prst="rect">
            <a:avLst/>
          </a:prstGeom>
          <a:solidFill>
            <a:schemeClr val="accent1"/>
          </a:solidFill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nl-NL" sz="2000" dirty="0"/>
              <a:t>Feedback on </a:t>
            </a:r>
            <a:r>
              <a:rPr lang="nl-NL" sz="2000" dirty="0" err="1"/>
              <a:t>Wooclap</a:t>
            </a:r>
            <a:r>
              <a:rPr lang="nl-NL" sz="2000" dirty="0"/>
              <a:t> is </a:t>
            </a:r>
            <a:r>
              <a:rPr lang="nl-NL" sz="2000" dirty="0" err="1"/>
              <a:t>appreciated</a:t>
            </a:r>
            <a:r>
              <a:rPr lang="nl-NL" sz="2000" dirty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5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2E61D19-7A90-4C70-81C2-2AD966FDABE9}"/>
              </a:ext>
            </a:extLst>
          </p:cNvPr>
          <p:cNvSpPr txBox="1">
            <a:spLocks/>
          </p:cNvSpPr>
          <p:nvPr/>
        </p:nvSpPr>
        <p:spPr>
          <a:xfrm>
            <a:off x="5500297" y="353722"/>
            <a:ext cx="5720346" cy="157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6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9" b="1" i="0" kern="1200">
                <a:solidFill>
                  <a:schemeClr val="tx1"/>
                </a:solidFill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n-US" sz="4400" i="1" dirty="0">
                <a:solidFill>
                  <a:srgbClr val="FFFFFF"/>
                </a:solidFill>
                <a:latin typeface="Merriweather Light" panose="02060503050406030704"/>
                <a:ea typeface="Roboto Light" panose="02000000000000000000" pitchFamily="2" charset="0"/>
                <a:cs typeface="Arial" panose="020B0604020202020204" pitchFamily="34" charset="0"/>
              </a:rPr>
              <a:t>What is code quality?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64FEE-2A83-4359-83C6-9612CEAB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705" y="3428999"/>
            <a:ext cx="7830207" cy="272999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E5E1620-FF2B-447B-AFDC-431BD18795BF}"/>
              </a:ext>
            </a:extLst>
          </p:cNvPr>
          <p:cNvSpPr txBox="1"/>
          <p:nvPr/>
        </p:nvSpPr>
        <p:spPr>
          <a:xfrm>
            <a:off x="201111" y="229217"/>
            <a:ext cx="4565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b="1" i="0" u="none" strike="noStrike" dirty="0">
                <a:solidFill>
                  <a:srgbClr val="1D254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www.wooclap.com/IUAASO</a:t>
            </a:r>
            <a:endParaRPr lang="nl-NL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E044CF-BEE7-4C2B-9496-2EF4AAC48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sz="1800" b="0" i="0" u="none" strike="noStrike" baseline="0" dirty="0"/>
              <a:t>ISO/IEC 25010</a:t>
            </a: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D18FB-5BBC-4D50-AF42-83CF111E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4" y="2450592"/>
            <a:ext cx="11357034" cy="32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60B2B3E-D002-42BA-B402-B8184EEEF2D6}"/>
              </a:ext>
            </a:extLst>
          </p:cNvPr>
          <p:cNvSpPr/>
          <p:nvPr/>
        </p:nvSpPr>
        <p:spPr>
          <a:xfrm>
            <a:off x="8819030" y="3180135"/>
            <a:ext cx="1425388" cy="256838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E4B2D04-A4C0-438C-9CC7-D2FA6B07EA65}"/>
              </a:ext>
            </a:extLst>
          </p:cNvPr>
          <p:cNvSpPr txBox="1"/>
          <p:nvPr/>
        </p:nvSpPr>
        <p:spPr>
          <a:xfrm>
            <a:off x="162972" y="6357973"/>
            <a:ext cx="852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https://iso25000.com/index.php/en/iso-25000-standards/iso-25010</a:t>
            </a:r>
          </a:p>
        </p:txBody>
      </p:sp>
    </p:spTree>
    <p:extLst>
      <p:ext uri="{BB962C8B-B14F-4D97-AF65-F5344CB8AC3E}">
        <p14:creationId xmlns:p14="http://schemas.microsoft.com/office/powerpoint/2010/main" val="25448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54431-9DAF-48A6-8713-8B6DAF281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quality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31F9AD-9663-4E6C-A018-641D104E6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098605" cy="3443316"/>
          </a:xfrm>
        </p:spPr>
        <p:txBody>
          <a:bodyPr/>
          <a:lstStyle/>
          <a:p>
            <a:r>
              <a:rPr lang="en-US" dirty="0"/>
              <a:t>Properties of code that we can directly observe. </a:t>
            </a:r>
          </a:p>
          <a:p>
            <a:endParaRPr lang="en-US" dirty="0"/>
          </a:p>
          <a:p>
            <a:r>
              <a:rPr lang="en-US" dirty="0"/>
              <a:t>These properties are </a:t>
            </a: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</a:t>
            </a:r>
            <a:r>
              <a:rPr lang="en-US" dirty="0"/>
              <a:t>, as opposed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</a:t>
            </a:r>
            <a:r>
              <a:rPr lang="en-US" dirty="0"/>
              <a:t> properties such as correctness, test coverage, and running time.</a:t>
            </a:r>
          </a:p>
          <a:p>
            <a:endParaRPr lang="en-US" dirty="0"/>
          </a:p>
          <a:p>
            <a:r>
              <a:rPr lang="en-US" i="1" dirty="0"/>
              <a:t>Categories</a:t>
            </a:r>
            <a:r>
              <a:rPr lang="en-US" dirty="0"/>
              <a:t>: documentation, layout, naming,</a:t>
            </a:r>
          </a:p>
          <a:p>
            <a:r>
              <a:rPr lang="en-US" dirty="0"/>
              <a:t>flow, expressions, idiom, decomposition, and modularization.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97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3BF-B76A-47FC-A92F-404BA678E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Students writing code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1E2548-6CC8-4CA8-957D-7BE0D596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5503" y="2490861"/>
            <a:ext cx="7401153" cy="3443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Open Sans" panose="020B0606030504020204"/>
              </a:rPr>
              <a:t>Functionally correct </a:t>
            </a:r>
          </a:p>
          <a:p>
            <a:pPr marL="0" indent="0">
              <a:buNone/>
            </a:pPr>
            <a:endParaRPr lang="en-US" dirty="0">
              <a:latin typeface="Open Sans" panose="020B0606030504020204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/>
              </a:rPr>
              <a:t>However: unreadable, inefficient, too complex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/>
              </a:rPr>
              <a:t>      </a:t>
            </a:r>
            <a:r>
              <a:rPr lang="en-US" dirty="0">
                <a:latin typeface="Open Sans" panose="020B0606030504020204"/>
                <a:sym typeface="Wingdings" panose="05000000000000000000" pitchFamily="2" charset="2"/>
              </a:rPr>
              <a:t> </a:t>
            </a:r>
            <a:r>
              <a:rPr lang="en-US" b="1" dirty="0">
                <a:latin typeface="Open Sans" panose="020B0606030504020204"/>
                <a:sym typeface="Wingdings" panose="05000000000000000000" pitchFamily="2" charset="2"/>
              </a:rPr>
              <a:t>low code quality</a:t>
            </a:r>
          </a:p>
          <a:p>
            <a:r>
              <a:rPr lang="en-US" b="1" dirty="0">
                <a:latin typeface="Open Sans" panose="020B0606030504020204"/>
                <a:sym typeface="Wingdings" panose="05000000000000000000" pitchFamily="2" charset="2"/>
              </a:rPr>
              <a:t>	</a:t>
            </a:r>
            <a:r>
              <a:rPr lang="en-US" dirty="0">
                <a:latin typeface="Open Sans" panose="020B0606030504020204"/>
                <a:sym typeface="Wingdings" panose="05000000000000000000" pitchFamily="2" charset="2"/>
              </a:rPr>
              <a:t> </a:t>
            </a:r>
            <a:r>
              <a:rPr lang="en-US" b="1" dirty="0">
                <a:latin typeface="Open Sans" panose="020B0606030504020204"/>
                <a:sym typeface="Wingdings" panose="05000000000000000000" pitchFamily="2" charset="2"/>
              </a:rPr>
              <a:t>low maintainability of software systems</a:t>
            </a:r>
            <a:endParaRPr lang="en-US" b="1" dirty="0">
              <a:latin typeface="Open Sans" panose="020B0606030504020204"/>
            </a:endParaRPr>
          </a:p>
          <a:p>
            <a:pPr marL="0" indent="0">
              <a:buNone/>
            </a:pPr>
            <a:endParaRPr lang="en-US" b="1" dirty="0">
              <a:latin typeface="Open Sans" panose="020B0606030504020204"/>
            </a:endParaRP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Graphic 4" descr="Vinkje">
            <a:extLst>
              <a:ext uri="{FF2B5EF4-FFF2-40B4-BE49-F238E27FC236}">
                <a16:creationId xmlns:a16="http://schemas.microsoft.com/office/drawing/2014/main" id="{3ED44749-DA08-454A-869E-A34DD0109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636" y="2450592"/>
            <a:ext cx="592946" cy="59294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D83F4FF-9BB3-4324-B06D-5F8381C43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71" y="2296202"/>
            <a:ext cx="3692549" cy="3801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phic 2" descr="Vragen">
            <a:extLst>
              <a:ext uri="{FF2B5EF4-FFF2-40B4-BE49-F238E27FC236}">
                <a16:creationId xmlns:a16="http://schemas.microsoft.com/office/drawing/2014/main" id="{C2B521A8-DB01-442D-883E-80D0A5347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446790" y="6171090"/>
            <a:ext cx="439865" cy="4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334E-3B75-4C10-95EA-FAA19A04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7557707" cy="1889125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Question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4C694-B434-413A-8008-21A1B6DDC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you pay attention to the quality of your code?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1EB056D-22EC-4AD3-ADB0-9DEF0EB6458C}"/>
              </a:ext>
            </a:extLst>
          </p:cNvPr>
          <p:cNvSpPr txBox="1"/>
          <p:nvPr/>
        </p:nvSpPr>
        <p:spPr>
          <a:xfrm>
            <a:off x="1575759" y="4172251"/>
            <a:ext cx="9040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4800" b="1" i="0" u="none" strike="noStrike" dirty="0">
                <a:solidFill>
                  <a:srgbClr val="1D254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www.wooclap.com/IUAASO</a:t>
            </a:r>
            <a:endParaRPr lang="nl-NL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73739"/>
      </p:ext>
    </p:extLst>
  </p:cSld>
  <p:clrMapOvr>
    <a:masterClrMapping/>
  </p:clrMapOvr>
</p:sld>
</file>

<file path=ppt/theme/theme1.xml><?xml version="1.0" encoding="utf-8"?>
<a:theme xmlns:a="http://schemas.openxmlformats.org/drawingml/2006/main" name="uu-groter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uu-groter" id="{CD9AEC88-3153-4475-8D37-071C6712B741}" vid="{72AA7B0E-2C95-45DC-A7DA-0F2DFDCA9D7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trecht University">
    <a:dk1>
      <a:srgbClr val="000000"/>
    </a:dk1>
    <a:lt1>
      <a:srgbClr val="FFFFFF"/>
    </a:lt1>
    <a:dk2>
      <a:srgbClr val="C00935"/>
    </a:dk2>
    <a:lt2>
      <a:srgbClr val="D9D9D9"/>
    </a:lt2>
    <a:accent1>
      <a:srgbClr val="FFCD00"/>
    </a:accent1>
    <a:accent2>
      <a:srgbClr val="DD9562"/>
    </a:accent2>
    <a:accent3>
      <a:srgbClr val="911D56"/>
    </a:accent3>
    <a:accent4>
      <a:srgbClr val="63A593"/>
    </a:accent4>
    <a:accent5>
      <a:srgbClr val="161D41"/>
    </a:accent5>
    <a:accent6>
      <a:srgbClr val="6686C3"/>
    </a:accent6>
    <a:hlink>
      <a:srgbClr val="52287F"/>
    </a:hlink>
    <a:folHlink>
      <a:srgbClr val="623E2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2250</Words>
  <Application>Microsoft Office PowerPoint</Application>
  <PresentationFormat>Widescreen</PresentationFormat>
  <Paragraphs>279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Calibri</vt:lpstr>
      <vt:lpstr>Cambria</vt:lpstr>
      <vt:lpstr>Consolas</vt:lpstr>
      <vt:lpstr>JetBrains Mono</vt:lpstr>
      <vt:lpstr>LMMono10-Regular-Identity-H</vt:lpstr>
      <vt:lpstr>Lora</vt:lpstr>
      <vt:lpstr>Merriweather Light</vt:lpstr>
      <vt:lpstr>Merriweather Regular</vt:lpstr>
      <vt:lpstr>Open Sans</vt:lpstr>
      <vt:lpstr>Open Sans ExtraBold</vt:lpstr>
      <vt:lpstr>Open Sans Light</vt:lpstr>
      <vt:lpstr>Quattrocento Sans</vt:lpstr>
      <vt:lpstr>Verdana</vt:lpstr>
      <vt:lpstr>uu-groter</vt:lpstr>
      <vt:lpstr>Code Style &amp; Quality 101</vt:lpstr>
      <vt:lpstr>About me: Hieke Keuning</vt:lpstr>
      <vt:lpstr>My research</vt:lpstr>
      <vt:lpstr>Code Style &amp; Quality 101</vt:lpstr>
      <vt:lpstr>PowerPoint Presentation</vt:lpstr>
      <vt:lpstr>Software quality ISO/IEC 25010</vt:lpstr>
      <vt:lpstr>Code quality</vt:lpstr>
      <vt:lpstr>Students writing code</vt:lpstr>
      <vt:lpstr>Question</vt:lpstr>
      <vt:lpstr>PowerPoint Presentation</vt:lpstr>
      <vt:lpstr>Why is it important?</vt:lpstr>
      <vt:lpstr>Why is it important to you?</vt:lpstr>
      <vt:lpstr>Reading code</vt:lpstr>
      <vt:lpstr>Why is reading code hard?</vt:lpstr>
      <vt:lpstr>Identifier naming</vt:lpstr>
      <vt:lpstr>Naming styles</vt:lpstr>
      <vt:lpstr>Knowledge types in identifier names</vt:lpstr>
      <vt:lpstr>How to choose a good name?</vt:lpstr>
      <vt:lpstr>Exercise: sort the names according to preference</vt:lpstr>
      <vt:lpstr>Too long?</vt:lpstr>
      <vt:lpstr>Comments or self-documenting?</vt:lpstr>
      <vt:lpstr>Comments may create a burden</vt:lpstr>
      <vt:lpstr>Comments may reveal problems</vt:lpstr>
      <vt:lpstr>Code smells &amp; refactoring</vt:lpstr>
      <vt:lpstr>Exercise: can you improve this code?</vt:lpstr>
      <vt:lpstr>PowerPoint Presentation</vt:lpstr>
      <vt:lpstr>PowerPoint Presentation</vt:lpstr>
      <vt:lpstr>Improved!</vt:lpstr>
      <vt:lpstr>Code complexity</vt:lpstr>
      <vt:lpstr>Code smells</vt:lpstr>
      <vt:lpstr>Refactoring</vt:lpstr>
      <vt:lpstr>Code duplication</vt:lpstr>
      <vt:lpstr>Magic numbers</vt:lpstr>
      <vt:lpstr>PowerPoint Presentation</vt:lpstr>
      <vt:lpstr>PowerPoint Presentation</vt:lpstr>
      <vt:lpstr>Tools, sources &amp; summary</vt:lpstr>
      <vt:lpstr>Style guides &amp; tools</vt:lpstr>
      <vt:lpstr>Tools</vt:lpstr>
      <vt:lpstr>Want to learn more?</vt:lpstr>
      <vt:lpstr>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 101</dc:title>
  <dc:creator>Keuning, H.W. (Hieke)</dc:creator>
  <cp:lastModifiedBy>Keuning, H.W. (Hieke)</cp:lastModifiedBy>
  <cp:revision>108</cp:revision>
  <dcterms:created xsi:type="dcterms:W3CDTF">2021-01-04T13:10:15Z</dcterms:created>
  <dcterms:modified xsi:type="dcterms:W3CDTF">2022-04-06T17:32:27Z</dcterms:modified>
</cp:coreProperties>
</file>