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2" r:id="rId7"/>
    <p:sldId id="281" r:id="rId8"/>
    <p:sldId id="274" r:id="rId9"/>
    <p:sldId id="275" r:id="rId10"/>
    <p:sldId id="278" r:id="rId11"/>
    <p:sldId id="280" r:id="rId12"/>
    <p:sldId id="276" r:id="rId13"/>
    <p:sldId id="277" r:id="rId14"/>
    <p:sldId id="279" r:id="rId1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>
      <p:cViewPr varScale="1">
        <p:scale>
          <a:sx n="84" d="100"/>
          <a:sy n="84" d="100"/>
        </p:scale>
        <p:origin x="437" y="1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PLOTANDO GRÁFICOS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TIPOS DE GRÁFICOS E CÓDIGOS  </a:t>
            </a:r>
          </a:p>
          <a:p>
            <a:pPr rtl="0">
              <a:spcAft>
                <a:spcPts val="600"/>
              </a:spcAft>
            </a:pPr>
            <a:r>
              <a:rPr lang="pt-br" dirty="0"/>
              <a:t>STUDIO 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DENSIDADE DE KERNEL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quakes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189756" y="6045947"/>
            <a:ext cx="120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ggplot</a:t>
            </a:r>
            <a:r>
              <a:rPr lang="pt-BR" sz="1600" dirty="0"/>
              <a:t>(q, </a:t>
            </a:r>
            <a:r>
              <a:rPr lang="pt-BR" sz="1600" dirty="0" err="1"/>
              <a:t>aes</a:t>
            </a:r>
            <a:r>
              <a:rPr lang="pt-BR" sz="1600" dirty="0"/>
              <a:t>(</a:t>
            </a:r>
            <a:r>
              <a:rPr lang="pt-BR" sz="1600" dirty="0" err="1"/>
              <a:t>lat</a:t>
            </a:r>
            <a:r>
              <a:rPr lang="pt-BR" sz="1600" dirty="0"/>
              <a:t>))+</a:t>
            </a:r>
            <a:r>
              <a:rPr lang="pt-BR" sz="1600" dirty="0" err="1"/>
              <a:t>geom_density</a:t>
            </a:r>
            <a:r>
              <a:rPr lang="pt-BR" sz="1600" dirty="0"/>
              <a:t>()+</a:t>
            </a:r>
            <a:r>
              <a:rPr lang="pt-BR" sz="1600" dirty="0" err="1"/>
              <a:t>theme_minimal</a:t>
            </a:r>
            <a:r>
              <a:rPr lang="pt-BR" sz="1600" dirty="0"/>
              <a:t>() + </a:t>
            </a:r>
            <a:r>
              <a:rPr lang="pt-BR" sz="1600" dirty="0" err="1"/>
              <a:t>labs</a:t>
            </a:r>
            <a:r>
              <a:rPr lang="pt-BR" sz="1600" dirty="0"/>
              <a:t>( </a:t>
            </a:r>
            <a:r>
              <a:rPr lang="pt-BR" sz="1600" dirty="0" err="1"/>
              <a:t>title</a:t>
            </a:r>
            <a:r>
              <a:rPr lang="pt-BR" sz="1600" dirty="0"/>
              <a:t> = "DENSIDADE DE KERNEL - PROFUNDADE", x="LATITUDE", y="DENSIDADE")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3599D2-12EF-4574-8E86-513B0817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13" y="1512481"/>
            <a:ext cx="6627040" cy="400171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3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REGRESSÃO LINEAR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quakes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621804" y="5805264"/>
            <a:ext cx="10957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ggplot</a:t>
            </a:r>
            <a:r>
              <a:rPr lang="pt-BR" sz="1600" dirty="0"/>
              <a:t>(</a:t>
            </a:r>
            <a:r>
              <a:rPr lang="pt-BR" sz="1600" dirty="0" err="1"/>
              <a:t>q,aes</a:t>
            </a:r>
            <a:r>
              <a:rPr lang="pt-BR" sz="1600" dirty="0"/>
              <a:t>(x=</a:t>
            </a:r>
            <a:r>
              <a:rPr lang="pt-BR" sz="1600" dirty="0" err="1"/>
              <a:t>depth,y</a:t>
            </a:r>
            <a:r>
              <a:rPr lang="pt-BR" sz="1600" dirty="0"/>
              <a:t>= </a:t>
            </a:r>
            <a:r>
              <a:rPr lang="pt-BR" sz="1600" dirty="0" err="1"/>
              <a:t>mag</a:t>
            </a:r>
            <a:r>
              <a:rPr lang="pt-BR" sz="1600" dirty="0"/>
              <a:t>))+ </a:t>
            </a:r>
            <a:r>
              <a:rPr lang="pt-BR" sz="1600" dirty="0" err="1"/>
              <a:t>geom_point</a:t>
            </a:r>
            <a:r>
              <a:rPr lang="pt-BR" sz="1600" dirty="0"/>
              <a:t>(</a:t>
            </a:r>
            <a:r>
              <a:rPr lang="pt-BR" sz="1600" dirty="0" err="1"/>
              <a:t>colour</a:t>
            </a:r>
            <a:r>
              <a:rPr lang="pt-BR" sz="1600" dirty="0"/>
              <a:t>="</a:t>
            </a:r>
            <a:r>
              <a:rPr lang="pt-BR" sz="1600" dirty="0" err="1"/>
              <a:t>steelblue</a:t>
            </a:r>
            <a:r>
              <a:rPr lang="pt-BR" sz="1600" dirty="0"/>
              <a:t>",</a:t>
            </a:r>
            <a:r>
              <a:rPr lang="pt-BR" sz="1600" dirty="0" err="1"/>
              <a:t>size</a:t>
            </a:r>
            <a:r>
              <a:rPr lang="pt-BR" sz="1600" dirty="0"/>
              <a:t>=4)+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geom_smooth</a:t>
            </a:r>
            <a:r>
              <a:rPr lang="pt-BR" sz="1600" dirty="0"/>
              <a:t>(</a:t>
            </a:r>
            <a:r>
              <a:rPr lang="pt-BR" sz="1600" dirty="0" err="1"/>
              <a:t>method</a:t>
            </a:r>
            <a:r>
              <a:rPr lang="pt-BR" sz="1600" dirty="0"/>
              <a:t>="</a:t>
            </a:r>
            <a:r>
              <a:rPr lang="pt-BR" sz="1600" dirty="0" err="1"/>
              <a:t>lm</a:t>
            </a:r>
            <a:r>
              <a:rPr lang="pt-BR" sz="1600" dirty="0"/>
              <a:t>",</a:t>
            </a:r>
            <a:r>
              <a:rPr lang="pt-BR" sz="1600" dirty="0" err="1"/>
              <a:t>colour</a:t>
            </a:r>
            <a:r>
              <a:rPr lang="pt-BR" sz="1600" dirty="0"/>
              <a:t>="</a:t>
            </a:r>
            <a:r>
              <a:rPr lang="pt-BR" sz="1600" dirty="0" err="1"/>
              <a:t>black</a:t>
            </a:r>
            <a:r>
              <a:rPr lang="pt-BR" sz="1600" dirty="0"/>
              <a:t>")+</a:t>
            </a:r>
            <a:r>
              <a:rPr lang="pt-BR" sz="1600" dirty="0" err="1"/>
              <a:t>labs</a:t>
            </a:r>
            <a:r>
              <a:rPr lang="pt-BR" sz="1600" dirty="0"/>
              <a:t>(</a:t>
            </a:r>
            <a:r>
              <a:rPr lang="pt-BR" sz="1600" dirty="0" err="1"/>
              <a:t>title</a:t>
            </a:r>
            <a:r>
              <a:rPr lang="pt-BR" sz="1600" dirty="0"/>
              <a:t>="Regressão linear de Terremotos", x="Profundidade", y="Magnitude")+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theme_minimal</a:t>
            </a:r>
            <a:r>
              <a:rPr lang="pt-BR" sz="1600" dirty="0"/>
              <a:t>()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F4D98-F693-4770-A9C8-8120F4C1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436262"/>
            <a:ext cx="5917858" cy="407654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3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BARRA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/>
              <a:t>Tabela utilizada: TABELA.xml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458473" y="5885605"/>
            <a:ext cx="1188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qplot</a:t>
            </a:r>
            <a:r>
              <a:rPr lang="en-GB" sz="1800" dirty="0"/>
              <a:t>(x=</a:t>
            </a:r>
            <a:r>
              <a:rPr lang="en-GB" sz="1800" dirty="0" err="1"/>
              <a:t>Curso</a:t>
            </a:r>
            <a:r>
              <a:rPr lang="en-GB" sz="1800" dirty="0"/>
              <a:t>, data=TABELA, main="QUANTIDADE DE ALUNOS POR CURSO“, </a:t>
            </a:r>
            <a:r>
              <a:rPr lang="en-GB" sz="1800" dirty="0" err="1"/>
              <a:t>ylab</a:t>
            </a:r>
            <a:r>
              <a:rPr lang="en-GB" sz="1800" dirty="0"/>
              <a:t>=“</a:t>
            </a:r>
            <a:r>
              <a:rPr lang="en-GB" sz="1800" dirty="0" err="1"/>
              <a:t>Número</a:t>
            </a:r>
            <a:r>
              <a:rPr lang="en-GB" sz="1800" dirty="0"/>
              <a:t> de </a:t>
            </a:r>
            <a:r>
              <a:rPr lang="en-GB" sz="1800" dirty="0" err="1"/>
              <a:t>Alunos</a:t>
            </a:r>
            <a:r>
              <a:rPr lang="en-GB" sz="1800" dirty="0"/>
              <a:t>”, </a:t>
            </a:r>
            <a:r>
              <a:rPr lang="en-GB" sz="1800" dirty="0" err="1"/>
              <a:t>geom</a:t>
            </a:r>
            <a:r>
              <a:rPr lang="en-GB" sz="1800" dirty="0"/>
              <a:t>="bar") +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theme_minimal</a:t>
            </a:r>
            <a:r>
              <a:rPr lang="en-GB" sz="1800" dirty="0"/>
              <a:t>()+theme(</a:t>
            </a:r>
            <a:r>
              <a:rPr lang="en-GB" sz="1800" dirty="0" err="1"/>
              <a:t>axis.text.x</a:t>
            </a:r>
            <a:r>
              <a:rPr lang="en-GB" sz="1800" dirty="0"/>
              <a:t> = </a:t>
            </a:r>
            <a:r>
              <a:rPr lang="en-GB" sz="1800" dirty="0" err="1"/>
              <a:t>element_text</a:t>
            </a:r>
            <a:r>
              <a:rPr lang="en-GB" sz="1800" dirty="0"/>
              <a:t>(angle = 45, </a:t>
            </a:r>
            <a:r>
              <a:rPr lang="en-GB" sz="1800" dirty="0" err="1"/>
              <a:t>hjust</a:t>
            </a:r>
            <a:r>
              <a:rPr lang="en-GB" sz="1800" dirty="0"/>
              <a:t> = 1))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0746D3-1C11-493A-BE19-FD5B7D24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00" y="1637375"/>
            <a:ext cx="6483023" cy="391474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51E93E-B5B4-4F84-8A4A-54114831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52" y="1440742"/>
            <a:ext cx="6512376" cy="393247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1161863" y="5589240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g&lt;- </a:t>
            </a:r>
            <a:r>
              <a:rPr lang="en-GB" sz="1800" dirty="0" err="1"/>
              <a:t>ggplot</a:t>
            </a:r>
            <a:r>
              <a:rPr lang="en-GB" sz="1800" dirty="0"/>
              <a:t>(TABELA)</a:t>
            </a:r>
          </a:p>
          <a:p>
            <a:r>
              <a:rPr lang="en-GB" sz="1800" dirty="0"/>
              <a:t>g+ </a:t>
            </a:r>
            <a:r>
              <a:rPr lang="en-GB" sz="1800" dirty="0" err="1"/>
              <a:t>geom_histogram</a:t>
            </a:r>
            <a:r>
              <a:rPr lang="en-GB" sz="1800" dirty="0"/>
              <a:t>(</a:t>
            </a:r>
            <a:r>
              <a:rPr lang="en-GB" sz="1800" dirty="0" err="1"/>
              <a:t>aes</a:t>
            </a:r>
            <a:r>
              <a:rPr lang="en-GB" sz="1800" dirty="0"/>
              <a:t>(</a:t>
            </a:r>
            <a:r>
              <a:rPr lang="en-GB" sz="1800" dirty="0" err="1"/>
              <a:t>Sexo</a:t>
            </a:r>
            <a:r>
              <a:rPr lang="en-GB" sz="1800" dirty="0"/>
              <a:t>, fill=ESCOLA), </a:t>
            </a:r>
            <a:r>
              <a:rPr lang="en-GB" sz="1800" dirty="0" err="1"/>
              <a:t>binwidth</a:t>
            </a:r>
            <a:r>
              <a:rPr lang="en-GB" sz="1800" dirty="0"/>
              <a:t>=0.8, alpha=0.3, colour="black")+ </a:t>
            </a:r>
            <a:r>
              <a:rPr lang="en-GB" sz="1800" dirty="0" err="1"/>
              <a:t>theme_minimal</a:t>
            </a:r>
            <a:r>
              <a:rPr lang="en-GB" sz="1800" dirty="0"/>
              <a:t>()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03CB5F65-6290-4BFF-B2CC-7E0D7CED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BARRA</a:t>
            </a:r>
            <a:endParaRPr lang="en-US" dirty="0"/>
          </a:p>
        </p:txBody>
      </p:sp>
      <p:sp>
        <p:nvSpPr>
          <p:cNvPr id="16" name="Espaço Reservado para Conteúdo 13">
            <a:extLst>
              <a:ext uri="{FF2B5EF4-FFF2-40B4-BE49-F238E27FC236}">
                <a16:creationId xmlns:a16="http://schemas.microsoft.com/office/drawing/2014/main" id="{82FBE36A-0B37-4045-AE03-FBA9205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6712"/>
            <a:ext cx="10060105" cy="43204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Tabela utilizada: TABELA.xml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BAA0A47-3BE2-49A6-84EB-7608B92E8562}"/>
              </a:ext>
            </a:extLst>
          </p:cNvPr>
          <p:cNvSpPr/>
          <p:nvPr/>
        </p:nvSpPr>
        <p:spPr>
          <a:xfrm>
            <a:off x="2926060" y="5013176"/>
            <a:ext cx="4392488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2E78FA-88A9-44C7-8B68-B8BF8948838F}"/>
              </a:ext>
            </a:extLst>
          </p:cNvPr>
          <p:cNvSpPr txBox="1"/>
          <p:nvPr/>
        </p:nvSpPr>
        <p:spPr>
          <a:xfrm>
            <a:off x="3286100" y="492171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Masculino</a:t>
            </a:r>
            <a:endParaRPr lang="en-GB" sz="12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0806F0-9A5B-444A-B4D2-4D2BEDCE9F43}"/>
              </a:ext>
            </a:extLst>
          </p:cNvPr>
          <p:cNvSpPr txBox="1"/>
          <p:nvPr/>
        </p:nvSpPr>
        <p:spPr>
          <a:xfrm>
            <a:off x="6454452" y="48857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Feminino</a:t>
            </a:r>
            <a:endParaRPr lang="en-GB" sz="12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0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890521" y="6021288"/>
            <a:ext cx="110172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err="1"/>
              <a:t>ggplot</a:t>
            </a:r>
            <a:r>
              <a:rPr lang="pt-BR" sz="1700" dirty="0"/>
              <a:t>(TABELA) + </a:t>
            </a:r>
            <a:r>
              <a:rPr lang="pt-BR" sz="1700" dirty="0" err="1"/>
              <a:t>geom_histogram</a:t>
            </a:r>
            <a:r>
              <a:rPr lang="pt-BR" sz="1700" dirty="0"/>
              <a:t>(</a:t>
            </a:r>
            <a:r>
              <a:rPr lang="pt-BR" sz="1700" dirty="0" err="1"/>
              <a:t>aes</a:t>
            </a:r>
            <a:r>
              <a:rPr lang="pt-BR" sz="1700" dirty="0"/>
              <a:t>(Sexo), </a:t>
            </a:r>
            <a:r>
              <a:rPr lang="pt-BR" sz="1700" dirty="0" err="1"/>
              <a:t>binwidth</a:t>
            </a:r>
            <a:r>
              <a:rPr lang="pt-BR" sz="1700" dirty="0"/>
              <a:t>= 0.5 ,alpha= 0.5,  </a:t>
            </a:r>
            <a:r>
              <a:rPr lang="pt-BR" sz="1700" dirty="0" err="1"/>
              <a:t>col</a:t>
            </a:r>
            <a:r>
              <a:rPr lang="pt-BR" sz="1700" dirty="0"/>
              <a:t> = "</a:t>
            </a:r>
            <a:r>
              <a:rPr lang="pt-BR" sz="1700" dirty="0" err="1"/>
              <a:t>pink</a:t>
            </a:r>
            <a:r>
              <a:rPr lang="pt-BR" sz="1700" dirty="0"/>
              <a:t>") + </a:t>
            </a:r>
            <a:r>
              <a:rPr lang="pt-BR" sz="1700" dirty="0" err="1"/>
              <a:t>labs</a:t>
            </a:r>
            <a:r>
              <a:rPr lang="pt-BR" sz="1700" dirty="0"/>
              <a:t>(</a:t>
            </a:r>
            <a:r>
              <a:rPr lang="pt-BR" sz="1700" dirty="0" err="1"/>
              <a:t>title</a:t>
            </a:r>
            <a:r>
              <a:rPr lang="pt-BR" sz="1700" dirty="0"/>
              <a:t>= "Frequência de Gênero", y="Frequência", x="Gênero")+</a:t>
            </a:r>
            <a:r>
              <a:rPr lang="pt-BR" sz="1700" dirty="0" err="1"/>
              <a:t>theme_minimal</a:t>
            </a:r>
            <a:r>
              <a:rPr lang="pt-BR" sz="1700" dirty="0"/>
              <a:t>()</a:t>
            </a:r>
            <a:endParaRPr lang="en-GB" sz="1700" dirty="0"/>
          </a:p>
        </p:txBody>
      </p:sp>
      <p:sp>
        <p:nvSpPr>
          <p:cNvPr id="9" name="Espaço Reservado para Conteúdo 13">
            <a:extLst>
              <a:ext uri="{FF2B5EF4-FFF2-40B4-BE49-F238E27FC236}">
                <a16:creationId xmlns:a16="http://schemas.microsoft.com/office/drawing/2014/main" id="{5464A08E-8D55-4AC8-B39B-F9E6AF95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/>
              <a:t>Tabela utilizada: TABELA.xml</a:t>
            </a:r>
          </a:p>
        </p:txBody>
      </p:sp>
      <p:sp>
        <p:nvSpPr>
          <p:cNvPr id="10" name="Título 12">
            <a:extLst>
              <a:ext uri="{FF2B5EF4-FFF2-40B4-BE49-F238E27FC236}">
                <a16:creationId xmlns:a16="http://schemas.microsoft.com/office/drawing/2014/main" id="{4CE86046-A450-422C-99C7-593898D0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BARRA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7AC6C1-2BE2-43E5-A6E6-4CE31D4A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1393866"/>
            <a:ext cx="7187600" cy="433329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3098357-0C56-45F2-8573-15AC11B1690E}"/>
              </a:ext>
            </a:extLst>
          </p:cNvPr>
          <p:cNvSpPr/>
          <p:nvPr/>
        </p:nvSpPr>
        <p:spPr>
          <a:xfrm>
            <a:off x="3646140" y="5373216"/>
            <a:ext cx="518457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5F0DD3-C5C2-4B8D-80B7-060473FEFBC1}"/>
              </a:ext>
            </a:extLst>
          </p:cNvPr>
          <p:cNvSpPr txBox="1"/>
          <p:nvPr/>
        </p:nvSpPr>
        <p:spPr>
          <a:xfrm>
            <a:off x="3862164" y="527530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Masculino</a:t>
            </a:r>
            <a:endParaRPr lang="en-GB" sz="12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B39984-5379-468D-A2C7-D61DD889BB63}"/>
              </a:ext>
            </a:extLst>
          </p:cNvPr>
          <p:cNvSpPr txBox="1"/>
          <p:nvPr/>
        </p:nvSpPr>
        <p:spPr>
          <a:xfrm>
            <a:off x="7996024" y="526311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Feminino</a:t>
            </a:r>
            <a:endParaRPr lang="en-GB" sz="12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99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PIZZA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/>
              <a:t>Tabela utilizada: TABELA.xml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1053852" y="5282624"/>
            <a:ext cx="11881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TABELA[,5]</a:t>
            </a:r>
          </a:p>
          <a:p>
            <a:r>
              <a:rPr lang="pt-BR" sz="1800" dirty="0" err="1"/>
              <a:t>freq</a:t>
            </a:r>
            <a:r>
              <a:rPr lang="pt-BR" sz="1800" dirty="0"/>
              <a:t>&lt;-</a:t>
            </a:r>
            <a:r>
              <a:rPr lang="pt-BR" sz="1800" dirty="0" err="1"/>
              <a:t>table</a:t>
            </a:r>
            <a:r>
              <a:rPr lang="pt-BR" sz="1800" dirty="0"/>
              <a:t>(TABELA[,5])</a:t>
            </a:r>
          </a:p>
          <a:p>
            <a:r>
              <a:rPr lang="pt-BR" sz="1800" dirty="0" err="1"/>
              <a:t>freq</a:t>
            </a:r>
            <a:endParaRPr lang="pt-BR" sz="1800" dirty="0"/>
          </a:p>
          <a:p>
            <a:r>
              <a:rPr lang="pt-BR" sz="1800" dirty="0"/>
              <a:t>pie (</a:t>
            </a:r>
            <a:r>
              <a:rPr lang="pt-BR" sz="1800" dirty="0" err="1"/>
              <a:t>freq</a:t>
            </a:r>
            <a:r>
              <a:rPr lang="pt-BR" sz="1800" dirty="0"/>
              <a:t>, </a:t>
            </a:r>
            <a:r>
              <a:rPr lang="pt-BR" sz="1800" dirty="0" err="1"/>
              <a:t>main</a:t>
            </a:r>
            <a:r>
              <a:rPr lang="pt-BR" sz="1800" dirty="0"/>
              <a:t> = "TIPO DE ESCOLA FREQUENTADA", </a:t>
            </a:r>
            <a:r>
              <a:rPr lang="pt-BR" sz="1800" dirty="0" err="1"/>
              <a:t>labels</a:t>
            </a:r>
            <a:r>
              <a:rPr lang="pt-BR" sz="1800" dirty="0"/>
              <a:t> = c("Escola Particular (53,4%)", "Escola Pública (45,3%)","Frequentou Ambas (1,3%)"), </a:t>
            </a:r>
            <a:r>
              <a:rPr lang="pt-BR" sz="1800" dirty="0" err="1"/>
              <a:t>col</a:t>
            </a:r>
            <a:r>
              <a:rPr lang="pt-BR" sz="1800" dirty="0"/>
              <a:t>=c("</a:t>
            </a:r>
            <a:r>
              <a:rPr lang="pt-BR" sz="1800" dirty="0" err="1"/>
              <a:t>pink</a:t>
            </a:r>
            <a:r>
              <a:rPr lang="pt-BR" sz="1800" dirty="0"/>
              <a:t>","light blue","</a:t>
            </a:r>
            <a:r>
              <a:rPr lang="pt-BR" sz="1800" dirty="0" err="1"/>
              <a:t>orange</a:t>
            </a:r>
            <a:r>
              <a:rPr lang="pt-BR" sz="1800" dirty="0"/>
              <a:t>"))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A1B334-E076-473C-B057-FA76FA0DE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5" r="6775"/>
          <a:stretch/>
        </p:blipFill>
        <p:spPr>
          <a:xfrm>
            <a:off x="3610136" y="1567349"/>
            <a:ext cx="4968552" cy="387126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93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PONTOS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/>
              <a:t>Tabela utilizada: TABELA.xml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282805" y="5359568"/>
            <a:ext cx="11881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ggplot</a:t>
            </a:r>
            <a:r>
              <a:rPr lang="pt-BR" sz="1600" dirty="0"/>
              <a:t>(TABELA) +</a:t>
            </a:r>
            <a:r>
              <a:rPr lang="pt-BR" sz="1600" dirty="0" err="1"/>
              <a:t>geom_point</a:t>
            </a:r>
            <a:r>
              <a:rPr lang="pt-BR" sz="1600" dirty="0"/>
              <a:t>(</a:t>
            </a:r>
            <a:r>
              <a:rPr lang="pt-BR" sz="1600" dirty="0" err="1"/>
              <a:t>aes</a:t>
            </a:r>
            <a:r>
              <a:rPr lang="pt-BR" sz="1600" dirty="0"/>
              <a:t>(Idade, ANO))</a:t>
            </a:r>
          </a:p>
          <a:p>
            <a:r>
              <a:rPr lang="pt-BR" sz="1600" dirty="0"/>
              <a:t>g&lt;- </a:t>
            </a:r>
            <a:r>
              <a:rPr lang="pt-BR" sz="1600" dirty="0" err="1"/>
              <a:t>ggplot</a:t>
            </a:r>
            <a:r>
              <a:rPr lang="pt-BR" sz="1600" dirty="0"/>
              <a:t>(TABELA) +</a:t>
            </a:r>
            <a:r>
              <a:rPr lang="pt-BR" sz="1600" dirty="0" err="1"/>
              <a:t>geom_point</a:t>
            </a:r>
            <a:r>
              <a:rPr lang="pt-BR" sz="1600" dirty="0"/>
              <a:t>(</a:t>
            </a:r>
            <a:r>
              <a:rPr lang="pt-BR" sz="1600" dirty="0" err="1"/>
              <a:t>aes</a:t>
            </a:r>
            <a:r>
              <a:rPr lang="pt-BR" sz="1600" dirty="0"/>
              <a:t>(Idade, ANO, </a:t>
            </a:r>
            <a:r>
              <a:rPr lang="pt-BR" sz="1600" dirty="0" err="1"/>
              <a:t>colour</a:t>
            </a:r>
            <a:r>
              <a:rPr lang="pt-BR" sz="1600" dirty="0"/>
              <a:t>=Trabalha))+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labs</a:t>
            </a:r>
            <a:r>
              <a:rPr lang="pt-BR" sz="1600" dirty="0"/>
              <a:t>(</a:t>
            </a:r>
            <a:r>
              <a:rPr lang="pt-BR" sz="1600" dirty="0" err="1"/>
              <a:t>title</a:t>
            </a:r>
            <a:r>
              <a:rPr lang="pt-BR" sz="1600" dirty="0"/>
              <a:t>="RELAÇÃO ENTRE ANO DE INGRESSO NA UNIVERSIDADE, IDADE E SE O ALUNO TRABALHA", x="IDADE DO </a:t>
            </a:r>
            <a:r>
              <a:rPr lang="pt-BR" sz="1600" dirty="0" err="1"/>
              <a:t>ALUNO",y</a:t>
            </a:r>
            <a:r>
              <a:rPr lang="pt-BR" sz="1600" dirty="0"/>
              <a:t>="ANO DE INGRESSO NA UNIVERSIDADE")+ </a:t>
            </a:r>
            <a:r>
              <a:rPr lang="pt-BR" sz="1600" dirty="0" err="1"/>
              <a:t>scale_colour_manual</a:t>
            </a:r>
            <a:r>
              <a:rPr lang="pt-BR" sz="1600" dirty="0"/>
              <a:t>(</a:t>
            </a:r>
            <a:r>
              <a:rPr lang="pt-BR" sz="1600" dirty="0" err="1"/>
              <a:t>name</a:t>
            </a:r>
            <a:r>
              <a:rPr lang="pt-BR" sz="1600" dirty="0"/>
              <a:t> = "Trabalha?" ,</a:t>
            </a:r>
            <a:r>
              <a:rPr lang="pt-BR" sz="1600" dirty="0" err="1"/>
              <a:t>labels</a:t>
            </a:r>
            <a:r>
              <a:rPr lang="pt-BR" sz="1600" dirty="0"/>
              <a:t>=c("</a:t>
            </a:r>
            <a:r>
              <a:rPr lang="pt-BR" sz="1600" dirty="0" err="1"/>
              <a:t>Trabalha","Não</a:t>
            </a:r>
            <a:r>
              <a:rPr lang="pt-BR" sz="1600" dirty="0"/>
              <a:t> Trabalha"),</a:t>
            </a:r>
            <a:r>
              <a:rPr lang="pt-BR" sz="1600" dirty="0" err="1"/>
              <a:t>values</a:t>
            </a:r>
            <a:r>
              <a:rPr lang="pt-BR" sz="1600" dirty="0"/>
              <a:t>=c("blue","tomato3"))</a:t>
            </a:r>
          </a:p>
          <a:p>
            <a:r>
              <a:rPr lang="pt-BR" sz="1600" dirty="0"/>
              <a:t>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54641C-5FDC-44CD-92E8-F6F35025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31" y="1483798"/>
            <a:ext cx="6006285" cy="362109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00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DE PONTOS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ChickWeight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261764" y="5511312"/>
            <a:ext cx="129824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/>
              <a:t>view</a:t>
            </a:r>
            <a:r>
              <a:rPr lang="pt-BR" sz="1500" dirty="0"/>
              <a:t>(</a:t>
            </a:r>
            <a:r>
              <a:rPr lang="pt-BR" sz="1500" dirty="0" err="1"/>
              <a:t>ChickWeight</a:t>
            </a:r>
            <a:r>
              <a:rPr lang="pt-BR" sz="1500" dirty="0"/>
              <a:t>)</a:t>
            </a:r>
          </a:p>
          <a:p>
            <a:r>
              <a:rPr lang="pt-BR" sz="1500" dirty="0"/>
              <a:t>g &lt;- </a:t>
            </a:r>
            <a:r>
              <a:rPr lang="pt-BR" sz="1500" dirty="0" err="1"/>
              <a:t>ggplot</a:t>
            </a:r>
            <a:r>
              <a:rPr lang="pt-BR" sz="1500" dirty="0"/>
              <a:t>(</a:t>
            </a:r>
            <a:r>
              <a:rPr lang="pt-BR" sz="1500" dirty="0" err="1"/>
              <a:t>ChickWeight</a:t>
            </a:r>
            <a:r>
              <a:rPr lang="pt-BR" sz="1500" dirty="0"/>
              <a:t>)</a:t>
            </a:r>
          </a:p>
          <a:p>
            <a:r>
              <a:rPr lang="pt-BR" sz="1500" dirty="0"/>
              <a:t>g &lt;- g +</a:t>
            </a:r>
            <a:r>
              <a:rPr lang="pt-BR" sz="1500" dirty="0" err="1"/>
              <a:t>geom_point</a:t>
            </a:r>
            <a:r>
              <a:rPr lang="pt-BR" sz="1500" dirty="0"/>
              <a:t>(</a:t>
            </a:r>
            <a:r>
              <a:rPr lang="pt-BR" sz="1500" dirty="0" err="1"/>
              <a:t>aes</a:t>
            </a:r>
            <a:r>
              <a:rPr lang="pt-BR" sz="1500" dirty="0"/>
              <a:t>(x = </a:t>
            </a:r>
            <a:r>
              <a:rPr lang="pt-BR" sz="1500" dirty="0" err="1"/>
              <a:t>weight</a:t>
            </a:r>
            <a:r>
              <a:rPr lang="pt-BR" sz="1500" dirty="0"/>
              <a:t>, y = Time, color = Diet), </a:t>
            </a:r>
            <a:r>
              <a:rPr lang="pt-BR" sz="1500" dirty="0" err="1"/>
              <a:t>size</a:t>
            </a:r>
            <a:r>
              <a:rPr lang="pt-BR" sz="1500" dirty="0"/>
              <a:t> = 3) + </a:t>
            </a:r>
            <a:r>
              <a:rPr lang="pt-BR" sz="1500" dirty="0" err="1"/>
              <a:t>labs</a:t>
            </a:r>
            <a:r>
              <a:rPr lang="pt-BR" sz="1500" dirty="0"/>
              <a:t>(</a:t>
            </a:r>
            <a:r>
              <a:rPr lang="pt-BR" sz="1500" dirty="0" err="1"/>
              <a:t>title</a:t>
            </a:r>
            <a:r>
              <a:rPr lang="pt-BR" sz="1500" dirty="0"/>
              <a:t> = 'Relação entre peso, tempo e dieta dos frangos', y = 'Peso', x = 'Tempo')</a:t>
            </a:r>
          </a:p>
          <a:p>
            <a:r>
              <a:rPr lang="pt-BR" sz="1500" dirty="0"/>
              <a:t>g</a:t>
            </a:r>
          </a:p>
          <a:p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5835CD-4396-45A0-A882-E35E6557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1569718"/>
            <a:ext cx="6351668" cy="383543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13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BOXPLOT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ChickWeight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189756" y="5986516"/>
            <a:ext cx="118093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err="1"/>
              <a:t>ggplot</a:t>
            </a:r>
            <a:r>
              <a:rPr lang="pt-BR" sz="1500" dirty="0"/>
              <a:t>(</a:t>
            </a:r>
            <a:r>
              <a:rPr lang="pt-BR" sz="1500" dirty="0" err="1"/>
              <a:t>ChickWeight</a:t>
            </a:r>
            <a:r>
              <a:rPr lang="pt-BR" sz="1500" dirty="0"/>
              <a:t>) + </a:t>
            </a:r>
            <a:r>
              <a:rPr lang="pt-BR" sz="1500" dirty="0" err="1"/>
              <a:t>geom_boxplot</a:t>
            </a:r>
            <a:r>
              <a:rPr lang="pt-BR" sz="1500" dirty="0"/>
              <a:t>(</a:t>
            </a:r>
            <a:r>
              <a:rPr lang="pt-BR" sz="1500" dirty="0" err="1"/>
              <a:t>aes</a:t>
            </a:r>
            <a:r>
              <a:rPr lang="pt-BR" sz="1500" dirty="0"/>
              <a:t>(x=Time , y=</a:t>
            </a:r>
            <a:r>
              <a:rPr lang="pt-BR" sz="1500" dirty="0" err="1"/>
              <a:t>weight</a:t>
            </a:r>
            <a:r>
              <a:rPr lang="pt-BR" sz="1500" dirty="0"/>
              <a:t>, </a:t>
            </a:r>
            <a:r>
              <a:rPr lang="pt-BR" sz="1500" dirty="0" err="1"/>
              <a:t>fill</a:t>
            </a:r>
            <a:r>
              <a:rPr lang="pt-BR" sz="1500" dirty="0"/>
              <a:t>=Diet))+</a:t>
            </a:r>
            <a:r>
              <a:rPr lang="pt-BR" sz="1500" dirty="0" err="1"/>
              <a:t>geom_jitter</a:t>
            </a:r>
            <a:r>
              <a:rPr lang="pt-BR" sz="1500" dirty="0"/>
              <a:t>(</a:t>
            </a:r>
            <a:r>
              <a:rPr lang="pt-BR" sz="1500" dirty="0" err="1"/>
              <a:t>aes</a:t>
            </a:r>
            <a:r>
              <a:rPr lang="pt-BR" sz="1500" dirty="0"/>
              <a:t>(x=Time, y=</a:t>
            </a:r>
            <a:r>
              <a:rPr lang="pt-BR" sz="1500" dirty="0" err="1"/>
              <a:t>weight</a:t>
            </a:r>
            <a:r>
              <a:rPr lang="pt-BR" sz="1500" dirty="0"/>
              <a:t>, </a:t>
            </a:r>
            <a:r>
              <a:rPr lang="pt-BR" sz="1500" dirty="0" err="1"/>
              <a:t>group</a:t>
            </a:r>
            <a:r>
              <a:rPr lang="pt-BR" sz="1500" dirty="0"/>
              <a:t>=Diet))+</a:t>
            </a:r>
            <a:r>
              <a:rPr lang="pt-BR" sz="1500" dirty="0" err="1"/>
              <a:t>labs</a:t>
            </a:r>
            <a:r>
              <a:rPr lang="pt-BR" sz="1500" dirty="0"/>
              <a:t>(</a:t>
            </a:r>
            <a:r>
              <a:rPr lang="pt-BR" sz="1500" dirty="0" err="1"/>
              <a:t>title</a:t>
            </a:r>
            <a:r>
              <a:rPr lang="pt-BR" sz="1500" dirty="0"/>
              <a:t>= "</a:t>
            </a:r>
            <a:r>
              <a:rPr lang="pt-BR" sz="1500" dirty="0" err="1"/>
              <a:t>BoxPlot</a:t>
            </a:r>
            <a:r>
              <a:rPr lang="pt-BR" sz="1500" dirty="0"/>
              <a:t> Peso dos frangos", x="Tempo", y="Peso")+</a:t>
            </a:r>
            <a:r>
              <a:rPr lang="pt-BR" sz="1500" dirty="0" err="1"/>
              <a:t>theme_bw</a:t>
            </a:r>
            <a:r>
              <a:rPr lang="pt-BR" sz="1500" dirty="0"/>
              <a:t>()</a:t>
            </a:r>
          </a:p>
          <a:p>
            <a:r>
              <a:rPr lang="pt-BR" sz="1500" dirty="0"/>
              <a:t> 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825642-EF6F-4793-91BD-02B3645E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412776"/>
            <a:ext cx="6205890" cy="427495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1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-243235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GRÁFICO BOXPLOT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836712"/>
            <a:ext cx="10360501" cy="4462272"/>
          </a:xfrm>
        </p:spPr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quakes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D184EE-79F6-47C4-919C-0B62B8DD4EA8}"/>
              </a:ext>
            </a:extLst>
          </p:cNvPr>
          <p:cNvSpPr txBox="1"/>
          <p:nvPr/>
        </p:nvSpPr>
        <p:spPr>
          <a:xfrm>
            <a:off x="2061963" y="5605789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q&lt;-</a:t>
            </a:r>
            <a:r>
              <a:rPr lang="pt-BR" sz="1600" dirty="0" err="1"/>
              <a:t>quakes</a:t>
            </a:r>
            <a:r>
              <a:rPr lang="pt-BR" sz="1600" dirty="0"/>
              <a:t>[-(20:1000),]</a:t>
            </a:r>
          </a:p>
          <a:p>
            <a:r>
              <a:rPr lang="pt-BR" sz="1600" dirty="0" err="1"/>
              <a:t>view</a:t>
            </a:r>
            <a:r>
              <a:rPr lang="pt-BR" sz="1600" dirty="0"/>
              <a:t>(q)</a:t>
            </a:r>
          </a:p>
          <a:p>
            <a:r>
              <a:rPr lang="pt-BR" sz="1600" dirty="0" err="1"/>
              <a:t>boxplot</a:t>
            </a:r>
            <a:r>
              <a:rPr lang="pt-BR" sz="1600" dirty="0"/>
              <a:t>(x=</a:t>
            </a:r>
            <a:r>
              <a:rPr lang="pt-BR" sz="1600" dirty="0" err="1"/>
              <a:t>q$depth</a:t>
            </a:r>
            <a:r>
              <a:rPr lang="pt-BR" sz="1600" dirty="0"/>
              <a:t> ,  </a:t>
            </a:r>
            <a:r>
              <a:rPr lang="pt-BR" sz="1600" dirty="0" err="1"/>
              <a:t>ylab</a:t>
            </a:r>
            <a:r>
              <a:rPr lang="pt-BR" sz="1600" dirty="0"/>
              <a:t>="PROFUNDIDADE", </a:t>
            </a:r>
            <a:r>
              <a:rPr lang="pt-BR" sz="1600" dirty="0" err="1"/>
              <a:t>main</a:t>
            </a:r>
            <a:r>
              <a:rPr lang="pt-BR" sz="1600" dirty="0"/>
              <a:t>="BOXPLOT - PROFUNDIDADE", </a:t>
            </a:r>
            <a:r>
              <a:rPr lang="pt-BR" sz="1600" dirty="0" err="1"/>
              <a:t>col</a:t>
            </a:r>
            <a:r>
              <a:rPr lang="pt-BR" sz="1600" dirty="0"/>
              <a:t>="</a:t>
            </a:r>
            <a:r>
              <a:rPr lang="pt-BR" sz="1600" dirty="0" err="1"/>
              <a:t>pink</a:t>
            </a:r>
            <a:r>
              <a:rPr lang="pt-BR" sz="1600" dirty="0"/>
              <a:t>")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BBFBB4-522D-446A-9DF8-63EB3F5F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58" y="1443361"/>
            <a:ext cx="6385108" cy="385562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57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9073</TotalTime>
  <Words>635</Words>
  <Application>Microsoft Office PowerPoint</Application>
  <PresentationFormat>Personalizar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Tecnologia 16x9</vt:lpstr>
      <vt:lpstr>PLOTANDO GRÁFICOS</vt:lpstr>
      <vt:lpstr>GRÁFICO DE BARRA</vt:lpstr>
      <vt:lpstr>GRÁFICO DE BARRA</vt:lpstr>
      <vt:lpstr>GRÁFICO DE BARRA</vt:lpstr>
      <vt:lpstr>GRÁFICO DE PIZZA</vt:lpstr>
      <vt:lpstr>GRÁFICO DE PONTOS</vt:lpstr>
      <vt:lpstr>GRÁFICO DE PONTOS</vt:lpstr>
      <vt:lpstr>GRÁFICO BOXPLOT</vt:lpstr>
      <vt:lpstr>GRÁFICO BOXPLOT</vt:lpstr>
      <vt:lpstr>GRÁFICO DENSIDADE DE KERNEL</vt:lpstr>
      <vt:lpstr>GRÁFICO DE REGRESSÃO LINEAR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PLOTANDO GRÁFICOS</dc:title>
  <dc:creator>Anna Luiza</dc:creator>
  <cp:lastModifiedBy>Anna Luiza</cp:lastModifiedBy>
  <cp:revision>17</cp:revision>
  <dcterms:created xsi:type="dcterms:W3CDTF">2021-04-06T12:52:47Z</dcterms:created>
  <dcterms:modified xsi:type="dcterms:W3CDTF">2021-04-12T21:10:31Z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