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92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7" r:id="rId21"/>
    <p:sldId id="276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6B08-51E4-4112-AD7D-93DFFE3C6C45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B4F5-65DD-42ED-B166-C87C4D5981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D3CD1989-BADD-48AF-8914-9F3E7F06F2DB}" type="slidenum">
              <a:rPr lang="en-US" smtClean="0"/>
              <a:pPr defTabSz="912879"/>
              <a:t>5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C8B5C8F-E20B-4F23-BB8B-859B741A82E9}" type="slidenum">
              <a:rPr lang="en-US" smtClean="0"/>
              <a:pPr defTabSz="912879"/>
              <a:t>7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5B4F5-65DD-42ED-B166-C87C4D5981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</a:t>
            </a:r>
            <a:r>
              <a:rPr lang="en-US" baseline="0" dirty="0" smtClean="0"/>
              <a:t> by (1-p).  Then 0=((1-p)/p)*y+(n-y).  Then n-y = ((1-p)/p)*y; then (n/y)-1=1/p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5B4F5-65DD-42ED-B166-C87C4D5981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63CE6-1B40-4D51-A75F-5DEB5D5AB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B32A-DB2F-43BD-BD00-A2AB9658B4A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499F-C4C6-45A8-8443-7947A4AC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oleObject" Target="../embeddings/Microsoft_Excel_97-2003_Worksheet1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Binomial Distribution &amp;</a:t>
            </a:r>
            <a:br>
              <a:rPr lang="en-US" b="1" dirty="0" smtClean="0"/>
            </a:br>
            <a:r>
              <a:rPr lang="en-US" b="1" dirty="0" smtClean="0"/>
              <a:t>Maximum </a:t>
            </a:r>
            <a:r>
              <a:rPr lang="en-US" b="1" dirty="0"/>
              <a:t>L</a:t>
            </a:r>
            <a:r>
              <a:rPr lang="en-US" b="1" dirty="0" smtClean="0"/>
              <a:t>ikelihood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fundamental basis for estimation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(</a:t>
            </a:r>
            <a:r>
              <a:rPr lang="en-US" dirty="0" smtClean="0"/>
              <a:t>and most of statistics)</a:t>
            </a:r>
          </a:p>
          <a:p>
            <a:r>
              <a:rPr lang="en-US" dirty="0" smtClean="0"/>
              <a:t>Developed by Sir Ronald Fisher </a:t>
            </a:r>
          </a:p>
          <a:p>
            <a:pPr lvl="1"/>
            <a:r>
              <a:rPr lang="en-US" dirty="0" smtClean="0"/>
              <a:t>At age 22 while an undergrad!!</a:t>
            </a:r>
          </a:p>
          <a:p>
            <a:r>
              <a:rPr lang="en-US" dirty="0" smtClean="0"/>
              <a:t>Likelihood Principle states that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i="1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in a sample is</a:t>
            </a:r>
            <a:br>
              <a:rPr lang="en-US" dirty="0" smtClean="0"/>
            </a:br>
            <a:r>
              <a:rPr lang="en-US" dirty="0" smtClean="0"/>
              <a:t>contained in the likelihood function</a:t>
            </a:r>
            <a:endParaRPr lang="en-US" dirty="0"/>
          </a:p>
        </p:txBody>
      </p:sp>
      <p:pic>
        <p:nvPicPr>
          <p:cNvPr id="39938" name="Picture 2" descr="http://upload.wikimedia.org/wikipedia/commons/thumb/4/46/R._A._Fischer.jpg/200px-R._A._Fisch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286000"/>
            <a:ext cx="1905000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of the parameters conditional on the observed data (and the model)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50453"/>
              </p:ext>
            </p:extLst>
          </p:nvPr>
        </p:nvGraphicFramePr>
        <p:xfrm>
          <a:off x="3157538" y="3048000"/>
          <a:ext cx="19637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3" imgW="634680" imgH="215640" progId="Equation.3">
                  <p:embed/>
                </p:oleObj>
              </mc:Choice>
              <mc:Fallback>
                <p:oleObj name="Equation" r:id="rId3" imgW="634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048000"/>
                        <a:ext cx="196373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of </a:t>
            </a:r>
            <a:r>
              <a:rPr lang="en-US" i="1" dirty="0" smtClean="0"/>
              <a:t>p</a:t>
            </a:r>
            <a:r>
              <a:rPr lang="en-US" dirty="0" smtClean="0"/>
              <a:t> given </a:t>
            </a:r>
            <a:r>
              <a:rPr lang="en-US" i="1" dirty="0" smtClean="0"/>
              <a:t>y</a:t>
            </a:r>
            <a:r>
              <a:rPr lang="en-US" dirty="0" smtClean="0"/>
              <a:t> successes and </a:t>
            </a:r>
            <a:r>
              <a:rPr lang="en-US" i="1" dirty="0" smtClean="0"/>
              <a:t>n</a:t>
            </a:r>
            <a:r>
              <a:rPr lang="en-US" dirty="0" smtClean="0"/>
              <a:t> trials</a:t>
            </a:r>
            <a:endParaRPr lang="en-US" dirty="0"/>
          </a:p>
        </p:txBody>
      </p:sp>
      <p:graphicFrame>
        <p:nvGraphicFramePr>
          <p:cNvPr id="48130" name="Object 7"/>
          <p:cNvGraphicFramePr>
            <a:graphicFrameLocks noChangeAspect="1"/>
          </p:cNvGraphicFramePr>
          <p:nvPr/>
        </p:nvGraphicFramePr>
        <p:xfrm>
          <a:off x="2106613" y="2819400"/>
          <a:ext cx="464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3" imgW="1752480" imgH="507960" progId="Equation.3">
                  <p:embed/>
                </p:oleObj>
              </mc:Choice>
              <mc:Fallback>
                <p:oleObj name="Equation" r:id="rId3" imgW="1752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819400"/>
                        <a:ext cx="464978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y </a:t>
            </a:r>
            <a:r>
              <a:rPr lang="en-US" smtClean="0"/>
              <a:t>= 7 </a:t>
            </a:r>
            <a:r>
              <a:rPr lang="en-US" dirty="0" smtClean="0"/>
              <a:t>successes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= 10 trials</a:t>
            </a:r>
            <a:endParaRPr lang="en-US" i="1" dirty="0"/>
          </a:p>
        </p:txBody>
      </p:sp>
      <p:graphicFrame>
        <p:nvGraphicFramePr>
          <p:cNvPr id="53250" name="Object 7"/>
          <p:cNvGraphicFramePr>
            <a:graphicFrameLocks noChangeAspect="1"/>
          </p:cNvGraphicFramePr>
          <p:nvPr/>
        </p:nvGraphicFramePr>
        <p:xfrm>
          <a:off x="1333500" y="2886075"/>
          <a:ext cx="6197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886075"/>
                        <a:ext cx="6197600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value of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lang="en-US" dirty="0" smtClean="0">
                <a:solidFill>
                  <a:srgbClr val="FF0000"/>
                </a:solidFill>
              </a:rPr>
              <a:t>is most likely given the data?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value of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lang="en-US" dirty="0" smtClean="0">
                <a:solidFill>
                  <a:srgbClr val="FF0000"/>
                </a:solidFill>
              </a:rPr>
              <a:t>is most likely given the data?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94960" y="2133600"/>
            <a:ext cx="0" cy="3352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29000" y="2590800"/>
          <a:ext cx="1362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13620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    in general?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52650" y="1676400"/>
          <a:ext cx="36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6400"/>
                        <a:ext cx="361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7"/>
          <p:cNvGraphicFramePr>
            <a:graphicFrameLocks noChangeAspect="1"/>
          </p:cNvGraphicFramePr>
          <p:nvPr/>
        </p:nvGraphicFramePr>
        <p:xfrm>
          <a:off x="2106613" y="2819400"/>
          <a:ext cx="464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5" imgW="1752480" imgH="507960" progId="Equation.3">
                  <p:embed/>
                </p:oleObj>
              </mc:Choice>
              <mc:Fallback>
                <p:oleObj name="Equation" r:id="rId5" imgW="1752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819400"/>
                        <a:ext cx="464978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    in general?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for </a:t>
            </a:r>
            <a:r>
              <a:rPr lang="en-US" i="1" dirty="0" smtClean="0"/>
              <a:t>p</a:t>
            </a:r>
            <a:r>
              <a:rPr lang="en-US" dirty="0" smtClean="0"/>
              <a:t> that maximizes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err="1" smtClean="0"/>
              <a:t>p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But, how???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52650" y="1676400"/>
          <a:ext cx="36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4" imgW="152280" imgH="203040" progId="Equation.3">
                  <p:embed/>
                </p:oleObj>
              </mc:Choice>
              <mc:Fallback>
                <p:oleObj name="Equation" r:id="rId4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6400"/>
                        <a:ext cx="361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7"/>
          <p:cNvGraphicFramePr>
            <a:graphicFrameLocks noChangeAspect="1"/>
          </p:cNvGraphicFramePr>
          <p:nvPr/>
        </p:nvGraphicFramePr>
        <p:xfrm>
          <a:off x="2106613" y="2819400"/>
          <a:ext cx="464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6" imgW="1752480" imgH="507960" progId="Equation.3">
                  <p:embed/>
                </p:oleObj>
              </mc:Choice>
              <mc:Fallback>
                <p:oleObj name="Equation" r:id="rId6" imgW="1752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819400"/>
                        <a:ext cx="464978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natural log</a:t>
            </a:r>
            <a:r>
              <a:rPr lang="en-US" dirty="0" smtClean="0"/>
              <a:t> of the likelihood function provides lots of “nice” features</a:t>
            </a:r>
          </a:p>
          <a:p>
            <a:endParaRPr lang="en-US" dirty="0"/>
          </a:p>
        </p:txBody>
      </p:sp>
      <p:graphicFrame>
        <p:nvGraphicFramePr>
          <p:cNvPr id="57346" name="Object 7"/>
          <p:cNvGraphicFramePr>
            <a:graphicFrameLocks noChangeAspect="1"/>
          </p:cNvGraphicFramePr>
          <p:nvPr/>
        </p:nvGraphicFramePr>
        <p:xfrm>
          <a:off x="2106613" y="2819400"/>
          <a:ext cx="464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3" imgW="1752480" imgH="507960" progId="Equation.3">
                  <p:embed/>
                </p:oleObj>
              </mc:Choice>
              <mc:Fallback>
                <p:oleObj name="Equation" r:id="rId3" imgW="1752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819400"/>
                        <a:ext cx="464978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7"/>
          <p:cNvGraphicFramePr>
            <a:graphicFrameLocks noChangeAspect="1"/>
          </p:cNvGraphicFramePr>
          <p:nvPr/>
        </p:nvGraphicFramePr>
        <p:xfrm>
          <a:off x="609600" y="4267200"/>
          <a:ext cx="8234363" cy="129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5" imgW="3390840" imgH="533160" progId="Equation.3">
                  <p:embed/>
                </p:oleObj>
              </mc:Choice>
              <mc:Fallback>
                <p:oleObj name="Equation" r:id="rId5" imgW="339084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8234363" cy="1293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304800" y="228600"/>
            <a:ext cx="1295400" cy="990600"/>
          </a:xfrm>
          <a:prstGeom prst="wedgeEllipseCallout">
            <a:avLst>
              <a:gd name="adj1" fmla="val 55665"/>
              <a:gd name="adj2" fmla="val 10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Bernoulli discovered ‘</a:t>
            </a:r>
            <a:r>
              <a:rPr lang="en-US" sz="1200" i="1" dirty="0" smtClean="0">
                <a:solidFill>
                  <a:schemeClr val="bg1"/>
                </a:solidFill>
              </a:rPr>
              <a:t>e’ </a:t>
            </a:r>
            <a:r>
              <a:rPr lang="en-US" sz="1200" dirty="0" smtClean="0">
                <a:solidFill>
                  <a:schemeClr val="bg1"/>
                </a:solidFill>
              </a:rPr>
              <a:t>as well!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78" name="Picture 2" descr="The Official Dilbert Website featuring Scott Adams Dilbert strips, animations and m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value of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lang="en-US" dirty="0" smtClean="0">
                <a:solidFill>
                  <a:srgbClr val="FF0000"/>
                </a:solidFill>
              </a:rPr>
              <a:t>is most likely given the data?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646" y="1600200"/>
            <a:ext cx="453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value of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lang="en-US" dirty="0" smtClean="0">
                <a:solidFill>
                  <a:srgbClr val="FF0000"/>
                </a:solidFill>
              </a:rPr>
              <a:t>is most likely given the data?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94960" y="2133600"/>
            <a:ext cx="0" cy="3352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81400" y="3048000"/>
          <a:ext cx="1362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13620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mathematical properties of the maximum of a function?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895600"/>
            <a:ext cx="308275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mathematical properties of the maximum of a function?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derivative = 0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derivative &lt; 0</a:t>
            </a:r>
          </a:p>
          <a:p>
            <a:r>
              <a:rPr lang="en-US" dirty="0" smtClean="0"/>
              <a:t>How does this help us?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895600"/>
            <a:ext cx="308275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1</a:t>
            </a:r>
            <a:r>
              <a:rPr lang="en-US" baseline="30000" dirty="0" smtClean="0"/>
              <a:t>st</a:t>
            </a:r>
            <a:r>
              <a:rPr lang="en-US" dirty="0" smtClean="0"/>
              <a:t> derivative of the log-likelihood function</a:t>
            </a:r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990600" y="2667000"/>
          <a:ext cx="7162800" cy="87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3" imgW="4559040" imgH="558720" progId="Equation.3">
                  <p:embed/>
                </p:oleObj>
              </mc:Choice>
              <mc:Fallback>
                <p:oleObj name="Equation" r:id="rId3" imgW="455904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7162800" cy="877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1</a:t>
            </a:r>
            <a:r>
              <a:rPr lang="en-US" baseline="30000" dirty="0" smtClean="0"/>
              <a:t>st</a:t>
            </a:r>
            <a:r>
              <a:rPr lang="en-US" dirty="0" smtClean="0"/>
              <a:t> derivative of the log-likelihood function</a:t>
            </a:r>
          </a:p>
          <a:p>
            <a:endParaRPr lang="en-US" dirty="0" smtClean="0"/>
          </a:p>
          <a:p>
            <a:r>
              <a:rPr lang="en-US" dirty="0" smtClean="0"/>
              <a:t>Set the result equal to zero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990600" y="2514600"/>
          <a:ext cx="7162800" cy="87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3" imgW="4559040" imgH="558720" progId="Equation.3">
                  <p:embed/>
                </p:oleObj>
              </mc:Choice>
              <mc:Fallback>
                <p:oleObj name="Equation" r:id="rId3" imgW="455904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162800" cy="877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5500" y="3810000"/>
          <a:ext cx="26939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5" imgW="1130040" imgH="419040" progId="Equation.3">
                  <p:embed/>
                </p:oleObj>
              </mc:Choice>
              <mc:Fallback>
                <p:oleObj name="Equation" r:id="rId5" imgW="1130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810000"/>
                        <a:ext cx="2693988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result equal to zero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for </a:t>
            </a:r>
            <a:r>
              <a:rPr lang="en-US" i="1" dirty="0" smtClean="0"/>
              <a:t>p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01700" y="2209800"/>
          <a:ext cx="2692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4" imgW="1130040" imgH="419040" progId="Equation.3">
                  <p:embed/>
                </p:oleObj>
              </mc:Choice>
              <mc:Fallback>
                <p:oleObj name="Equation" r:id="rId4" imgW="1130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2692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result equal to zero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for </a:t>
            </a:r>
            <a:r>
              <a:rPr lang="en-US" i="1" dirty="0" smtClean="0"/>
              <a:t>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lot of work for an obvious solution!  So…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01700" y="2209800"/>
          <a:ext cx="2692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2692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962400"/>
          <a:ext cx="1345176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1345176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 is &gt;1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derivatives with respect to each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all of the derivatives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the system of equation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events with 2 possible outcomes</a:t>
            </a:r>
          </a:p>
          <a:p>
            <a:pPr lvl="1"/>
            <a:r>
              <a:rPr lang="en-US" dirty="0" smtClean="0"/>
              <a:t>Coin flip</a:t>
            </a:r>
          </a:p>
          <a:p>
            <a:pPr lvl="1"/>
            <a:r>
              <a:rPr lang="en-US" dirty="0" smtClean="0"/>
              <a:t>Live/dead</a:t>
            </a:r>
          </a:p>
          <a:p>
            <a:r>
              <a:rPr lang="en-US" dirty="0" smtClean="0"/>
              <a:t>Parameter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probability of success</a:t>
            </a:r>
          </a:p>
          <a:p>
            <a:pPr lvl="1"/>
            <a:endParaRPr lang="en-US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3713" y="4419600"/>
          <a:ext cx="48085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419600"/>
                        <a:ext cx="48085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 descr="http://upload.wikimedia.org/wikipedia/commons/thumb/1/19/Jakob_Bernoulli.jpg/200px-Jakob_Bernoull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286000"/>
            <a:ext cx="2514600" cy="28163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5029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Jacob Bernoulli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 is &gt;1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derivatives with respect to each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all of the derivatives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the system of equation</a:t>
            </a:r>
          </a:p>
          <a:p>
            <a:pPr marL="571500" indent="-514350"/>
            <a:r>
              <a:rPr lang="en-US" dirty="0" smtClean="0"/>
              <a:t>This would work if…</a:t>
            </a:r>
          </a:p>
          <a:p>
            <a:pPr marL="971550" lvl="1" indent="-514350"/>
            <a:r>
              <a:rPr lang="en-US" dirty="0" smtClean="0"/>
              <a:t>You’re really good at calculus &amp; algebra</a:t>
            </a:r>
          </a:p>
          <a:p>
            <a:pPr marL="971550" lvl="1" indent="-514350"/>
            <a:r>
              <a:rPr lang="en-US" dirty="0" smtClean="0"/>
              <a:t>A closed-form solution exists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 is &gt;1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Otherwise, …</a:t>
            </a:r>
          </a:p>
          <a:p>
            <a:pPr lvl="1"/>
            <a:r>
              <a:rPr lang="en-US" dirty="0" smtClean="0"/>
              <a:t>Use numerical optimization on </a:t>
            </a:r>
            <a:r>
              <a:rPr lang="en-US" smtClean="0"/>
              <a:t>a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of log-L function determines precision</a:t>
            </a:r>
          </a:p>
          <a:p>
            <a:r>
              <a:rPr lang="en-US" dirty="0" smtClean="0"/>
              <a:t>Information matrix I(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Matrix of mixed 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br>
              <a:rPr lang="en-US" dirty="0" smtClean="0"/>
            </a:br>
            <a:r>
              <a:rPr lang="en-US" dirty="0" smtClean="0"/>
              <a:t>partial derivatives of the</a:t>
            </a:r>
            <a:br>
              <a:rPr lang="en-US" dirty="0" smtClean="0"/>
            </a:br>
            <a:r>
              <a:rPr lang="en-US" dirty="0" smtClean="0"/>
              <a:t>log-likelihood function</a:t>
            </a:r>
          </a:p>
          <a:p>
            <a:r>
              <a:rPr lang="en-US" dirty="0" smtClean="0"/>
              <a:t>Variance = -I(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667000"/>
            <a:ext cx="3768550" cy="376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 of MLE’s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unbiased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1524000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3" imgW="660240" imgH="304560" progId="Equation.3">
                  <p:embed/>
                </p:oleObj>
              </mc:Choice>
              <mc:Fallback>
                <p:oleObj name="Equation" r:id="rId3" imgW="6602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65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 of MLE’s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unbiased</a:t>
            </a:r>
          </a:p>
          <a:p>
            <a:r>
              <a:rPr lang="en-US" dirty="0" smtClean="0"/>
              <a:t>Asymptotically normally distributed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1524000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660240" imgH="304560" progId="Equation.3">
                  <p:embed/>
                </p:oleObj>
              </mc:Choice>
              <mc:Fallback>
                <p:oleObj name="Equation" r:id="rId3" imgW="6602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65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 of MLE’s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unbiased</a:t>
            </a:r>
          </a:p>
          <a:p>
            <a:r>
              <a:rPr lang="en-US" dirty="0" smtClean="0"/>
              <a:t>Asymptotically normally distributed</a:t>
            </a:r>
          </a:p>
          <a:p>
            <a:r>
              <a:rPr lang="en-US" dirty="0" smtClean="0"/>
              <a:t>Asymptotically Uniformly Minimum Variance among Unbiased Estimators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1524000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3" imgW="660240" imgH="304560" progId="Equation.3">
                  <p:embed/>
                </p:oleObj>
              </mc:Choice>
              <mc:Fallback>
                <p:oleObj name="Equation" r:id="rId3" imgW="6602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65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Properties of MLE’s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unbiased</a:t>
            </a:r>
          </a:p>
          <a:p>
            <a:r>
              <a:rPr lang="en-US" dirty="0" smtClean="0"/>
              <a:t>Asymptotically normally distributed</a:t>
            </a:r>
          </a:p>
          <a:p>
            <a:r>
              <a:rPr lang="en-US" dirty="0" smtClean="0"/>
              <a:t>Asymptotically Uniformly Minimum Variance among Unbiased Estimators</a:t>
            </a:r>
          </a:p>
          <a:p>
            <a:endParaRPr lang="en-US" dirty="0" smtClean="0"/>
          </a:p>
          <a:p>
            <a:r>
              <a:rPr lang="en-US" dirty="0" smtClean="0"/>
              <a:t>1:1 transformations of MLE’s are also MLE’s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0" y="1524000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3" imgW="660240" imgH="304560" progId="Equation.3">
                  <p:embed/>
                </p:oleObj>
              </mc:Choice>
              <mc:Fallback>
                <p:oleObj name="Equation" r:id="rId3" imgW="6602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65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40028"/>
              </p:ext>
            </p:extLst>
          </p:nvPr>
        </p:nvGraphicFramePr>
        <p:xfrm>
          <a:off x="1295400" y="2819400"/>
          <a:ext cx="6019800" cy="223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3" imgW="1231560" imgH="457200" progId="Equation.3">
                  <p:embed/>
                </p:oleObj>
              </mc:Choice>
              <mc:Fallback>
                <p:oleObj name="Equation" r:id="rId3" imgW="12315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819400"/>
                        <a:ext cx="6019800" cy="223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500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49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poisson.ll</a:t>
            </a:r>
            <a:r>
              <a:rPr lang="en-US" dirty="0"/>
              <a:t>&lt;- function( lam, x ){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Poisson likelihood function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	</a:t>
            </a:r>
            <a:r>
              <a:rPr lang="en-US" dirty="0" err="1"/>
              <a:t>logL</a:t>
            </a:r>
            <a:r>
              <a:rPr lang="en-US" dirty="0"/>
              <a:t> &lt;- sum(-</a:t>
            </a:r>
            <a:r>
              <a:rPr lang="en-US" dirty="0" err="1"/>
              <a:t>lam+x</a:t>
            </a:r>
            <a:r>
              <a:rPr lang="en-US" dirty="0"/>
              <a:t>*log(lam))</a:t>
            </a:r>
          </a:p>
          <a:p>
            <a:r>
              <a:rPr lang="en-US" dirty="0"/>
              <a:t>	return( </a:t>
            </a:r>
            <a:r>
              <a:rPr lang="en-US" dirty="0" err="1"/>
              <a:t>logL</a:t>
            </a:r>
            <a:r>
              <a:rPr lang="en-US" dirty="0"/>
              <a:t> 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rpois</a:t>
            </a:r>
            <a:r>
              <a:rPr lang="en-US" dirty="0"/>
              <a:t>( 100, 10 </a:t>
            </a:r>
            <a:r>
              <a:rPr lang="en-US" dirty="0" smtClean="0"/>
              <a:t>)  # generate some data</a:t>
            </a:r>
            <a:endParaRPr lang="en-US" dirty="0"/>
          </a:p>
          <a:p>
            <a:r>
              <a:rPr lang="en-US" dirty="0"/>
              <a:t>b &lt;- </a:t>
            </a:r>
            <a:r>
              <a:rPr lang="en-US" dirty="0" smtClean="0"/>
              <a:t>8		# initial value for lambda</a:t>
            </a:r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optim</a:t>
            </a:r>
            <a:r>
              <a:rPr lang="en-US" dirty="0"/>
              <a:t>( b, </a:t>
            </a:r>
            <a:r>
              <a:rPr lang="en-US" dirty="0" err="1"/>
              <a:t>poisson.ll</a:t>
            </a:r>
            <a:r>
              <a:rPr lang="en-US" dirty="0"/>
              <a:t>, control=options(list(</a:t>
            </a:r>
            <a:r>
              <a:rPr lang="en-US" dirty="0" err="1"/>
              <a:t>fnscale</a:t>
            </a:r>
            <a:r>
              <a:rPr lang="en-US" dirty="0"/>
              <a:t>=-1)), hessian=T, x=x  </a:t>
            </a:r>
            <a:r>
              <a:rPr lang="en-US" dirty="0" smtClean="0"/>
              <a:t>)	# maximize </a:t>
            </a:r>
            <a:r>
              <a:rPr lang="en-US" smtClean="0"/>
              <a:t>the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parameters: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The number of independent Bernoulli trials, </a:t>
            </a:r>
            <a:r>
              <a:rPr lang="en-US" sz="2400" i="1" dirty="0" smtClean="0">
                <a:solidFill>
                  <a:srgbClr val="000099"/>
                </a:solidFill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The probability of ‘success’ for each trial, </a:t>
            </a:r>
            <a:r>
              <a:rPr lang="en-US" sz="2400" i="1" dirty="0" smtClean="0">
                <a:solidFill>
                  <a:srgbClr val="000099"/>
                </a:solidFill>
              </a:rPr>
              <a:t>p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 Random variable, </a:t>
            </a:r>
            <a:r>
              <a:rPr lang="en-US" sz="2800" i="1" dirty="0" smtClean="0"/>
              <a:t>y</a:t>
            </a:r>
            <a:r>
              <a:rPr lang="en-US" sz="2800" dirty="0" smtClean="0"/>
              <a:t> = number of ‘successes’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			y</a:t>
            </a:r>
            <a:r>
              <a:rPr lang="en-US" sz="2800" dirty="0" smtClean="0"/>
              <a:t> ~Bin(</a:t>
            </a:r>
            <a:r>
              <a:rPr lang="en-US" sz="2800" i="1" dirty="0" err="1" smtClean="0"/>
              <a:t>n,p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043113" y="3810000"/>
          <a:ext cx="38973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810000"/>
                        <a:ext cx="3897312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57536-F6BD-4A2C-81FE-D2732BD3742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The Binomial Distribution </a:t>
            </a:r>
            <a:br>
              <a:rPr lang="en-US" sz="3600" smtClean="0"/>
            </a:br>
            <a:r>
              <a:rPr lang="en-US" sz="3600" smtClean="0"/>
              <a:t>(a sum of </a:t>
            </a:r>
            <a:r>
              <a:rPr lang="en-US" sz="3600" i="1" smtClean="0"/>
              <a:t>n </a:t>
            </a:r>
            <a:r>
              <a:rPr lang="en-US" sz="3600" smtClean="0"/>
              <a:t>independent Bernoulli trials)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838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 Suppose I flip a coin 11 times (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=11) and the probability of a heads with a weighted coin is </a:t>
            </a:r>
            <a:r>
              <a:rPr lang="en-US" sz="2200" i="1" dirty="0">
                <a:latin typeface="+mj-lt"/>
              </a:rPr>
              <a:t>p </a:t>
            </a:r>
            <a:r>
              <a:rPr lang="en-US" sz="2200" dirty="0">
                <a:latin typeface="+mj-lt"/>
              </a:rPr>
              <a:t>= 0.70.  What is the probability of getting 9 heads?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4114800"/>
          <a:ext cx="6297613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4" imgW="3632040" imgH="1180800" progId="">
                  <p:embed/>
                </p:oleObj>
              </mc:Choice>
              <mc:Fallback>
                <p:oleObj name="Equation" r:id="rId4" imgW="3632040" imgH="1180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6297613" cy="204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>
                                <a:alpha val="32001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1968500" y="1676400"/>
          <a:ext cx="4749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6" imgW="1790640" imgH="507960" progId="Equation.3">
                  <p:embed/>
                </p:oleObj>
              </mc:Choice>
              <mc:Fallback>
                <p:oleObj name="Equation" r:id="rId6" imgW="179064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676400"/>
                        <a:ext cx="47498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Variance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is a function of the parameter and number of trials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2667000"/>
          <a:ext cx="328220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3" imgW="1104840" imgH="215640" progId="Equation.3">
                  <p:embed/>
                </p:oleObj>
              </mc:Choice>
              <mc:Fallback>
                <p:oleObj name="Equation" r:id="rId3" imgW="1104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328220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CA429-400F-4D88-BE62-B2EC1CF2EA4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Distribution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800" smtClean="0">
                <a:latin typeface="+mj-lt"/>
              </a:rPr>
              <a:t>This is </a:t>
            </a:r>
            <a:r>
              <a:rPr lang="en-US" sz="2800" dirty="0">
                <a:latin typeface="+mj-lt"/>
              </a:rPr>
              <a:t>a probability density function (</a:t>
            </a:r>
            <a:r>
              <a:rPr lang="en-US" sz="2800" dirty="0" err="1">
                <a:latin typeface="+mj-lt"/>
              </a:rPr>
              <a:t>pdf</a:t>
            </a:r>
            <a:r>
              <a:rPr lang="en-US" sz="2800" dirty="0">
                <a:latin typeface="+mj-lt"/>
              </a:rPr>
              <a:t>):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5621338" y="3352800"/>
            <a:ext cx="35226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Given </a:t>
            </a:r>
            <a:r>
              <a:rPr lang="en-US" sz="2800" i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, which outcome is most likely?</a:t>
            </a:r>
          </a:p>
        </p:txBody>
      </p:sp>
      <p:graphicFrame>
        <p:nvGraphicFramePr>
          <p:cNvPr id="12290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" y="3048000"/>
          <a:ext cx="5256213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r:id="rId4" imgW="5255207" imgH="3548180" progId="Excel.Sheet.8">
                  <p:embed/>
                </p:oleObj>
              </mc:Choice>
              <mc:Fallback>
                <p:oleObj r:id="rId4" imgW="5255207" imgH="3548180" progId="Excel.Sheet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5256213" cy="354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0416"/>
              </p:ext>
            </p:extLst>
          </p:nvPr>
        </p:nvGraphicFramePr>
        <p:xfrm>
          <a:off x="1936750" y="1981200"/>
          <a:ext cx="56213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6" imgW="2425680" imgH="507960" progId="Equation.3">
                  <p:embed/>
                </p:oleObj>
              </mc:Choice>
              <mc:Fallback>
                <p:oleObj name="Equation" r:id="rId6" imgW="242568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981200"/>
                        <a:ext cx="5621338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What if </a:t>
            </a:r>
            <a:r>
              <a:rPr lang="en-US" sz="2800" i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 is not known</a:t>
            </a:r>
            <a:r>
              <a:rPr lang="en-US" sz="2800" dirty="0" smtClean="0">
                <a:latin typeface="+mj-lt"/>
              </a:rPr>
              <a:t>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How would we determine </a:t>
            </a:r>
            <a:r>
              <a:rPr lang="en-US" sz="2800" i="1" dirty="0" smtClean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Why should we use that method?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640</Words>
  <Application>Microsoft Office PowerPoint</Application>
  <PresentationFormat>On-screen Show (4:3)</PresentationFormat>
  <Paragraphs>151</Paragraphs>
  <Slides>39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Equation</vt:lpstr>
      <vt:lpstr>Microsoft Excel 97-2003 Worksheet</vt:lpstr>
      <vt:lpstr>Microsoft Equation 3.0</vt:lpstr>
      <vt:lpstr>Binomial Distribution &amp; Maximum Likelihood Estimation</vt:lpstr>
      <vt:lpstr>Binomial Distribution</vt:lpstr>
      <vt:lpstr>Bernoulli Trials</vt:lpstr>
      <vt:lpstr>Binomial Distribution</vt:lpstr>
      <vt:lpstr>The Binomial Distribution  (a sum of n independent Bernoulli trials)</vt:lpstr>
      <vt:lpstr>Binomial Variance</vt:lpstr>
      <vt:lpstr>Binomial Distribution</vt:lpstr>
      <vt:lpstr>Binomial Distribution</vt:lpstr>
      <vt:lpstr>Maximum Likelihood Estimation</vt:lpstr>
      <vt:lpstr>Maximum Likelihood Estimation</vt:lpstr>
      <vt:lpstr>Likelihood Function</vt:lpstr>
      <vt:lpstr>Binomial Likelihood Function</vt:lpstr>
      <vt:lpstr>Example</vt:lpstr>
      <vt:lpstr>Binomial Likelihood Function</vt:lpstr>
      <vt:lpstr>Binomial Likelihood Function</vt:lpstr>
      <vt:lpstr>Binomial Likelihood Function</vt:lpstr>
      <vt:lpstr>Binomial Likelihood Function</vt:lpstr>
      <vt:lpstr>Binomial Likelihood Function</vt:lpstr>
      <vt:lpstr>Log-likelihood functions</vt:lpstr>
      <vt:lpstr>Binomial log-Likelihood Function</vt:lpstr>
      <vt:lpstr>Binomial log-Likelihood Function</vt:lpstr>
      <vt:lpstr>Binomial log-Likelihood Function</vt:lpstr>
      <vt:lpstr>Finding maxima</vt:lpstr>
      <vt:lpstr>Finding maxima</vt:lpstr>
      <vt:lpstr>Binomial Log-Likelihood</vt:lpstr>
      <vt:lpstr>Binomial Log-Likelihood</vt:lpstr>
      <vt:lpstr>Binomial Log-Likelihood</vt:lpstr>
      <vt:lpstr>Binomial Log-Likelihood</vt:lpstr>
      <vt:lpstr>If there is &gt;1 parameter</vt:lpstr>
      <vt:lpstr>If there is &gt;1 parameter</vt:lpstr>
      <vt:lpstr>If there is &gt;1 parameter</vt:lpstr>
      <vt:lpstr>Log-Likelihood and variance</vt:lpstr>
      <vt:lpstr>Key Properties of MLE’s</vt:lpstr>
      <vt:lpstr>Key Properties of MLE’s</vt:lpstr>
      <vt:lpstr>Key Properties of MLE’s</vt:lpstr>
      <vt:lpstr>Key Properties of MLE’s</vt:lpstr>
      <vt:lpstr>Poisson Example</vt:lpstr>
      <vt:lpstr>Poisson Example</vt:lpstr>
      <vt:lpstr>Solution in R</vt:lpstr>
    </vt:vector>
  </TitlesOfParts>
  <Company>The University of Montana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Demographic Parameters from  Marked Animals</dc:title>
  <dc:creator>paul.lukacs</dc:creator>
  <cp:lastModifiedBy>paul.lukacs</cp:lastModifiedBy>
  <cp:revision>68</cp:revision>
  <dcterms:created xsi:type="dcterms:W3CDTF">2012-07-11T17:25:20Z</dcterms:created>
  <dcterms:modified xsi:type="dcterms:W3CDTF">2012-10-22T16:29:04Z</dcterms:modified>
</cp:coreProperties>
</file>