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71" r:id="rId9"/>
    <p:sldId id="27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04-11-2018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Sweta</a:t>
            </a:r>
            <a:r>
              <a:rPr lang="en-IN" sz="1800" dirty="0"/>
              <a:t> Kumari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Manish Anand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Annamalai Ganapathy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</a:t>
            </a:r>
            <a:r>
              <a:rPr lang="en-IN" sz="1800" dirty="0" err="1"/>
              <a:t>Jayakrishna</a:t>
            </a:r>
            <a:r>
              <a:rPr lang="en-IN" sz="1800" dirty="0"/>
              <a:t> </a:t>
            </a:r>
            <a:r>
              <a:rPr lang="en-IN" sz="1800" dirty="0" err="1"/>
              <a:t>Chakkirala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Based on the analysis done from the data provided by crunchbase.com to help facilitate Sparks Funds decide on the best company for investment , below is the conclusions :</a:t>
            </a:r>
          </a:p>
          <a:p>
            <a:r>
              <a:rPr lang="en-IN" sz="1400" dirty="0"/>
              <a:t>Spark Funds should invest in ‘Venture’ type funding as the data shows strong market interest on that funding type for $5 – 15 million investment.</a:t>
            </a:r>
          </a:p>
          <a:p>
            <a:r>
              <a:rPr lang="en-IN" sz="1400" dirty="0"/>
              <a:t>USA, Britain and India tops the list of English speaking countries and won the interests of all the investors.</a:t>
            </a:r>
          </a:p>
          <a:p>
            <a:r>
              <a:rPr lang="en-IN" sz="1400" dirty="0"/>
              <a:t>The main three sectors that Spark Funds should focus </a:t>
            </a:r>
            <a:r>
              <a:rPr lang="en-IN" sz="1400"/>
              <a:t>is ‘</a:t>
            </a:r>
            <a:r>
              <a:rPr lang="en-IN" sz="1400" dirty="0"/>
              <a:t>Others’ , ‘Social, Finance, Analytics, Advertising’ and ‘Cleantech / Semiconductors’.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36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The objective of this case study is facilitate Sparks Funds, an asset management company in making investments on other companies with below constraints:</a:t>
            </a:r>
          </a:p>
          <a:p>
            <a:r>
              <a:rPr lang="en-IN" sz="1400" dirty="0"/>
              <a:t>It can invest </a:t>
            </a:r>
            <a:r>
              <a:rPr lang="en-US" sz="1400" dirty="0"/>
              <a:t>between 5 to 15 million USD per round of investment.</a:t>
            </a:r>
          </a:p>
          <a:p>
            <a:r>
              <a:rPr lang="en-US" sz="1400" dirty="0"/>
              <a:t>It wants to invest only on English Speaking countries.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This case study helps Sparks Funds in understanding the market trend for investment by analyzing the below important factors:</a:t>
            </a:r>
          </a:p>
          <a:p>
            <a:pPr marL="342900" indent="-342900">
              <a:buAutoNum type="arabicParenR"/>
            </a:pPr>
            <a:r>
              <a:rPr lang="en-US" sz="1400" dirty="0"/>
              <a:t>Investment Type : This would help in narrowing down the best investment types suited for Sparks Funds to invest as it has constraints of investment amount.</a:t>
            </a:r>
          </a:p>
          <a:p>
            <a:pPr marL="342900" indent="-342900">
              <a:buAutoNum type="arabicParenR"/>
            </a:pPr>
            <a:r>
              <a:rPr lang="en-US" sz="1400" dirty="0"/>
              <a:t>Country : This would help in narrowing down the best suited English speaking countries for investment.</a:t>
            </a:r>
          </a:p>
          <a:p>
            <a:pPr marL="342900" indent="-342900">
              <a:buAutoNum type="arabicParenR"/>
            </a:pPr>
            <a:r>
              <a:rPr lang="en-US" sz="1400" dirty="0"/>
              <a:t>Sectors : This is the main factor for investment as it helps Sparks funds in deciding the main sector and primary sector best suited for investment. 	  	 </a:t>
            </a:r>
          </a:p>
          <a:p>
            <a:pPr marL="0" indent="0">
              <a:buNone/>
            </a:pPr>
            <a:r>
              <a:rPr lang="en-US" sz="1400" dirty="0"/>
              <a:t>All the above factors play key role for Sparks Funds in deciding the company name that it would prefer to invest with the </a:t>
            </a:r>
            <a:r>
              <a:rPr lang="en-US" sz="1400" dirty="0" err="1"/>
              <a:t>constraints.In</a:t>
            </a:r>
            <a:r>
              <a:rPr lang="en-US" sz="1400" dirty="0"/>
              <a:t> the end we would have the top 3 countries with the maximum number of investments in each sector.</a:t>
            </a: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Problem solving methodology: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90B9E-0BE7-4DF3-94BC-C70E3B4E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840" y="1496218"/>
            <a:ext cx="4394891" cy="51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3600" b="1" dirty="0"/>
              <a:t>Funding Type Analysis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Steps undertaken for Investment Type Analysis :</a:t>
            </a:r>
          </a:p>
          <a:p>
            <a:pPr marL="0" indent="0">
              <a:buNone/>
            </a:pPr>
            <a:r>
              <a:rPr lang="en-IN" sz="1400" dirty="0"/>
              <a:t>Step 1: Load the data into data frames </a:t>
            </a:r>
            <a:r>
              <a:rPr lang="en-IN" sz="1400" b="1" dirty="0"/>
              <a:t>companies</a:t>
            </a:r>
            <a:r>
              <a:rPr lang="en-IN" sz="1400" dirty="0"/>
              <a:t> and </a:t>
            </a:r>
            <a:r>
              <a:rPr lang="en-IN" sz="1400" b="1" dirty="0"/>
              <a:t>rounds2</a:t>
            </a:r>
          </a:p>
          <a:p>
            <a:pPr marL="0" indent="0">
              <a:buNone/>
            </a:pPr>
            <a:r>
              <a:rPr lang="en-IN" sz="1400" dirty="0"/>
              <a:t>Step 2:</a:t>
            </a:r>
            <a:r>
              <a:rPr lang="en-IN" sz="1400" b="1" dirty="0"/>
              <a:t> </a:t>
            </a:r>
            <a:r>
              <a:rPr lang="en-IN" sz="1400" dirty="0"/>
              <a:t>Data cleaning for encoding issues </a:t>
            </a:r>
          </a:p>
          <a:p>
            <a:pPr marL="0" indent="0">
              <a:buNone/>
            </a:pPr>
            <a:r>
              <a:rPr lang="en-IN" sz="1400" dirty="0"/>
              <a:t>Step 3: Create master data frame by merging companies and rounds2 on attribute </a:t>
            </a:r>
            <a:r>
              <a:rPr lang="en-IN" sz="1400" b="1" dirty="0"/>
              <a:t>permalink</a:t>
            </a:r>
            <a:r>
              <a:rPr lang="en-IN" sz="1400" dirty="0"/>
              <a:t>/</a:t>
            </a:r>
            <a:r>
              <a:rPr lang="en-IN" sz="1400" b="1" dirty="0" err="1"/>
              <a:t>company_permalink</a:t>
            </a:r>
            <a:endParaRPr lang="en-IN" sz="1400" b="1" dirty="0"/>
          </a:p>
          <a:p>
            <a:pPr marL="0" indent="0">
              <a:buNone/>
            </a:pPr>
            <a:r>
              <a:rPr lang="en-IN" sz="1400" dirty="0"/>
              <a:t>Step 4: Clean master data frame to only include companies with no null values for </a:t>
            </a:r>
            <a:r>
              <a:rPr lang="en-IN" sz="1400" dirty="0" err="1"/>
              <a:t>raised_amount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Step 5: Find the average amount raised by individual funding type</a:t>
            </a:r>
          </a:p>
          <a:p>
            <a:pPr marL="0" indent="0">
              <a:buNone/>
            </a:pPr>
            <a:r>
              <a:rPr lang="en-IN" sz="1400" dirty="0"/>
              <a:t>As Sparks Funds can invest in range of 5 -15 million dollars per round of investment we need </a:t>
            </a:r>
            <a:r>
              <a:rPr lang="en-US" sz="1400" dirty="0"/>
              <a:t>compare the investment amounts in the venture, seed, angel, private equity etc. As seed/angel funding are for early startups and private equity involves a huge money for investment , </a:t>
            </a:r>
            <a:r>
              <a:rPr lang="en-US" sz="1400" b="1" dirty="0"/>
              <a:t>Venture</a:t>
            </a:r>
            <a:r>
              <a:rPr lang="en-US" sz="1400" dirty="0"/>
              <a:t> funding type seems appropriate investment type for Sparks Funds.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Assumptions : </a:t>
            </a:r>
            <a:r>
              <a:rPr lang="en-IN" sz="1400" dirty="0"/>
              <a:t>Companies with closed status is also considered in data analysis.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Country Analysis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Spark Funds wants to invest in countries with the highest amount of funding for the chosen investment type.</a:t>
            </a:r>
          </a:p>
          <a:p>
            <a:pPr marL="0" indent="0">
              <a:buNone/>
            </a:pPr>
            <a:r>
              <a:rPr lang="en-US" sz="1400" dirty="0"/>
              <a:t>Step 1: Based on the selected investment type , </a:t>
            </a:r>
            <a:r>
              <a:rPr lang="en-US" sz="1400" dirty="0" err="1"/>
              <a:t>ie</a:t>
            </a:r>
            <a:r>
              <a:rPr lang="en-US" sz="1400" dirty="0"/>
              <a:t> Venture type in our case , filter the master data frame.</a:t>
            </a:r>
          </a:p>
          <a:p>
            <a:pPr marL="0" indent="0">
              <a:buNone/>
            </a:pPr>
            <a:r>
              <a:rPr lang="en-US" sz="1400" dirty="0"/>
              <a:t>Step 2: Filter the data frame for only English speaking countries</a:t>
            </a:r>
          </a:p>
          <a:p>
            <a:pPr marL="0" indent="0">
              <a:buNone/>
            </a:pPr>
            <a:r>
              <a:rPr lang="en-US" sz="1400" dirty="0"/>
              <a:t>Step 3: Find the sum of </a:t>
            </a:r>
            <a:r>
              <a:rPr lang="en-US" sz="1400" dirty="0" err="1"/>
              <a:t>raised_amount</a:t>
            </a:r>
            <a:r>
              <a:rPr lang="en-US" sz="1400" dirty="0"/>
              <a:t> for each country from the filtered data frame in step 2.</a:t>
            </a:r>
          </a:p>
          <a:p>
            <a:pPr marL="0" indent="0">
              <a:buNone/>
            </a:pPr>
            <a:r>
              <a:rPr lang="en-US" sz="1400" dirty="0"/>
              <a:t>Step 4: Create data frame Top9 for the top 9 countries sorted in ascending order of the amount raised for Venture type funding.</a:t>
            </a:r>
          </a:p>
          <a:p>
            <a:pPr marL="0" indent="0">
              <a:buNone/>
            </a:pPr>
            <a:r>
              <a:rPr lang="en-US" sz="1400" dirty="0"/>
              <a:t>Step 5: Determine the top 3 countries from the data frame Top9</a:t>
            </a:r>
          </a:p>
          <a:p>
            <a:pPr marL="0" indent="0">
              <a:buNone/>
            </a:pPr>
            <a:r>
              <a:rPr lang="en-IN" sz="1400" dirty="0"/>
              <a:t>As Sparks Funds prefers to invest in only English speaking countries, we need </a:t>
            </a:r>
            <a:r>
              <a:rPr lang="en-US" sz="1400" dirty="0"/>
              <a:t>first filter the English speaking countries from the data frame for investment type Venture and then sort them in ascending order of amounts raised.</a:t>
            </a:r>
          </a:p>
          <a:p>
            <a:pPr marL="0" indent="0">
              <a:buNone/>
            </a:pPr>
            <a:r>
              <a:rPr lang="en-US" sz="1400" dirty="0"/>
              <a:t>Top 3 countries for Sparks Funds potential investment :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USA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Great Britain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India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 Sector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Spark Funds wants to invest in the most heavily invested main sectors in each of the top three countries for the chosen investment type.</a:t>
            </a:r>
          </a:p>
          <a:p>
            <a:pPr marL="0" indent="0">
              <a:buNone/>
            </a:pPr>
            <a:r>
              <a:rPr lang="en-US" sz="1400" dirty="0"/>
              <a:t>Step 1: Map the primary sector to the corresponding main sector from the sector mapping data frame.</a:t>
            </a:r>
          </a:p>
          <a:p>
            <a:pPr marL="0" indent="0">
              <a:buNone/>
            </a:pPr>
            <a:r>
              <a:rPr lang="en-US" sz="1400" dirty="0"/>
              <a:t>Step 2: Data cleaning for sector mapping data frame. Also data clean up for master data frame where category list is null.</a:t>
            </a:r>
          </a:p>
          <a:p>
            <a:pPr marL="0" indent="0">
              <a:buNone/>
            </a:pPr>
            <a:r>
              <a:rPr lang="en-US" sz="1400" dirty="0"/>
              <a:t>Step 3: Find the primary sector of each company and map it to the main sector. </a:t>
            </a:r>
          </a:p>
          <a:p>
            <a:pPr marL="0" indent="0">
              <a:buNone/>
            </a:pPr>
            <a:r>
              <a:rPr lang="en-US" sz="1400" dirty="0"/>
              <a:t>Step 4: For the top 3 English speaking country with the selected funding type and investment amount between 5 -15 million dollars , create new data frames D1 , D2 , D3 with new columns primary sector and main sector.</a:t>
            </a:r>
          </a:p>
          <a:p>
            <a:pPr marL="0" indent="0">
              <a:buNone/>
            </a:pPr>
            <a:r>
              <a:rPr lang="en-US" sz="1400" dirty="0"/>
              <a:t>Step 5: Find the main sector for each country that has received maximum investment.</a:t>
            </a:r>
          </a:p>
          <a:p>
            <a:pPr marL="0" indent="0">
              <a:buNone/>
            </a:pPr>
            <a:r>
              <a:rPr lang="en-US" sz="1400" dirty="0"/>
              <a:t>Step 6: Find the number of investment and Amount Invested for each main sector in D1 , D2 and D3.</a:t>
            </a:r>
          </a:p>
          <a:p>
            <a:pPr marL="0" indent="0">
              <a:buNone/>
            </a:pPr>
            <a:r>
              <a:rPr lang="en-US" sz="1400" dirty="0"/>
              <a:t>Step 7: Determine the top most company in the each sector which received the maximum investment.</a:t>
            </a:r>
          </a:p>
          <a:p>
            <a:pPr marL="0" indent="0">
              <a:buNone/>
            </a:pPr>
            <a:r>
              <a:rPr lang="en-IN" sz="1400" dirty="0"/>
              <a:t>Based on the sector analysis, the main sector that seems to be the best sector for investment type Venture and each of the top 3 countries shortlisted in the previous slides are :</a:t>
            </a:r>
          </a:p>
          <a:p>
            <a:r>
              <a:rPr lang="en-IN" sz="1400" dirty="0"/>
              <a:t>Others</a:t>
            </a:r>
          </a:p>
          <a:p>
            <a:r>
              <a:rPr lang="en-IN" sz="1400" dirty="0"/>
              <a:t>Social, Finance, Analytics, Advertising</a:t>
            </a:r>
          </a:p>
          <a:p>
            <a:r>
              <a:rPr lang="en-IN" sz="1400" dirty="0"/>
              <a:t>Cleantech / Semiconductors (Except for India it is News, Search and Messaging)</a:t>
            </a:r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" y="1854926"/>
            <a:ext cx="11306405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123159"/>
            <a:ext cx="9313817" cy="85613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</a:t>
            </a:r>
            <a:br>
              <a:rPr lang="en-US" sz="2800" b="1" dirty="0"/>
            </a:b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619" y="1194671"/>
            <a:ext cx="4683081" cy="17067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27" y="781612"/>
            <a:ext cx="4515893" cy="58832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45599" y="4027056"/>
            <a:ext cx="5465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Investment Type analysis on funding type concludes that "Venture" funding type is most suitable for Spark Funds as Investment constraints of $5 to $15 million per investment round.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24AAC4-8ED1-4C81-874B-A425D8D604FB}"/>
              </a:ext>
            </a:extLst>
          </p:cNvPr>
          <p:cNvSpPr txBox="1">
            <a:spLocks/>
          </p:cNvSpPr>
          <p:nvPr/>
        </p:nvSpPr>
        <p:spPr>
          <a:xfrm>
            <a:off x="896816" y="261659"/>
            <a:ext cx="8118566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IN" b="1" dirty="0"/>
              <a:t>Results: </a:t>
            </a:r>
            <a:r>
              <a:rPr lang="en-US" b="1" dirty="0"/>
              <a:t>Investment Type Analysis</a:t>
            </a:r>
            <a:br>
              <a:rPr lang="en-US" sz="2800" b="1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2763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 </a:t>
            </a:r>
            <a:endParaRPr lang="en-IN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16" y="1584141"/>
            <a:ext cx="7395812" cy="45652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290" y="1244655"/>
            <a:ext cx="708996" cy="177110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064869" y="3187370"/>
            <a:ext cx="276957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Analysis shows the TOP 9 Countries with the Total Investments made and excluding the English Speaking country "China" provides us the TOP 3 list of countries for Spark Funds to focus on - USA, Great Britain and India.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47E271-1668-4D87-9B68-995F6DCED376}"/>
              </a:ext>
            </a:extLst>
          </p:cNvPr>
          <p:cNvSpPr txBox="1">
            <a:spLocks/>
          </p:cNvSpPr>
          <p:nvPr/>
        </p:nvSpPr>
        <p:spPr>
          <a:xfrm>
            <a:off x="934534" y="230743"/>
            <a:ext cx="7212169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3600" b="1" dirty="0"/>
              <a:t>Results: Countries Analysis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2500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01262" y="391365"/>
            <a:ext cx="5297994" cy="85613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 Results: </a:t>
            </a:r>
            <a:r>
              <a:rPr lang="en-US" sz="3600" b="1" dirty="0"/>
              <a:t>Sector Analysis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4949" y="1854926"/>
            <a:ext cx="11404978" cy="377927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9" y="1496218"/>
            <a:ext cx="11355899" cy="32818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9529" y="4778062"/>
            <a:ext cx="1048769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 Analysis shows top 3 sector to focus on by spark funds.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investment type and top 3 countries concluded in previous slides , the sector ‘Others' shows maximum investment by all the companies.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1493</TotalTime>
  <Words>880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CASE STUDY   SUBMISSION </vt:lpstr>
      <vt:lpstr> &lt;Abstract&gt;</vt:lpstr>
      <vt:lpstr> Problem solving methodology:</vt:lpstr>
      <vt:lpstr> Funding Type Analysis</vt:lpstr>
      <vt:lpstr>Country Analysis</vt:lpstr>
      <vt:lpstr> Sector Analysis</vt:lpstr>
      <vt:lpstr>  </vt:lpstr>
      <vt:lpstr> </vt:lpstr>
      <vt:lpstr> Results: Sector Analysis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Kumari, Sweta1 (GE Transportation, Non-GE)</cp:lastModifiedBy>
  <cp:revision>97</cp:revision>
  <dcterms:created xsi:type="dcterms:W3CDTF">2016-06-09T08:16:28Z</dcterms:created>
  <dcterms:modified xsi:type="dcterms:W3CDTF">2018-11-04T17:24:30Z</dcterms:modified>
</cp:coreProperties>
</file>