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819FE-79E1-49B6-8759-4D132D36E6CC}" v="84" dt="2024-08-25T15:24:10.067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malai G" userId="cb027d414550f142" providerId="LiveId" clId="{88B6731E-17F4-4536-A179-672F324F0B93}"/>
    <pc:docChg chg="modSld">
      <pc:chgData name="Annamalai G" userId="cb027d414550f142" providerId="LiveId" clId="{88B6731E-17F4-4536-A179-672F324F0B93}" dt="2024-08-26T14:44:51.473" v="9" actId="1076"/>
      <pc:docMkLst>
        <pc:docMk/>
      </pc:docMkLst>
      <pc:sldChg chg="modSp mod">
        <pc:chgData name="Annamalai G" userId="cb027d414550f142" providerId="LiveId" clId="{88B6731E-17F4-4536-A179-672F324F0B93}" dt="2024-08-25T15:26:14.870" v="6" actId="20577"/>
        <pc:sldMkLst>
          <pc:docMk/>
          <pc:sldMk cId="3059932455" sldId="258"/>
        </pc:sldMkLst>
        <pc:spChg chg="mod">
          <ac:chgData name="Annamalai G" userId="cb027d414550f142" providerId="LiveId" clId="{88B6731E-17F4-4536-A179-672F324F0B93}" dt="2024-08-25T15:26:14.870" v="6" actId="20577"/>
          <ac:spMkLst>
            <pc:docMk/>
            <pc:sldMk cId="3059932455" sldId="258"/>
            <ac:spMk id="3" creationId="{C9E3DE1B-6D85-0245-2153-9EFF284D72F1}"/>
          </ac:spMkLst>
        </pc:spChg>
      </pc:sldChg>
      <pc:sldChg chg="modSp mod">
        <pc:chgData name="Annamalai G" userId="cb027d414550f142" providerId="LiveId" clId="{88B6731E-17F4-4536-A179-672F324F0B93}" dt="2024-08-26T14:44:51.473" v="9" actId="1076"/>
        <pc:sldMkLst>
          <pc:docMk/>
          <pc:sldMk cId="1532546974" sldId="272"/>
        </pc:sldMkLst>
        <pc:spChg chg="mod">
          <ac:chgData name="Annamalai G" userId="cb027d414550f142" providerId="LiveId" clId="{88B6731E-17F4-4536-A179-672F324F0B93}" dt="2024-08-25T15:26:41.250" v="8" actId="20577"/>
          <ac:spMkLst>
            <pc:docMk/>
            <pc:sldMk cId="1532546974" sldId="272"/>
            <ac:spMk id="3" creationId="{BA7CCDCF-5406-AC52-BFE8-321AFECB8754}"/>
          </ac:spMkLst>
        </pc:spChg>
        <pc:graphicFrameChg chg="mod">
          <ac:chgData name="Annamalai G" userId="cb027d414550f142" providerId="LiveId" clId="{88B6731E-17F4-4536-A179-672F324F0B93}" dt="2024-08-26T14:44:51.473" v="9" actId="1076"/>
          <ac:graphicFrameMkLst>
            <pc:docMk/>
            <pc:sldMk cId="1532546974" sldId="272"/>
            <ac:graphicFrameMk id="4" creationId="{531997FC-9887-C73C-7D93-E5B9B9DBF8B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8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9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13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768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511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7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2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6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5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7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8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8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8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36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4A02A2-F988-4B22-8427-90415CB1ED9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33B8-C881-4A28-80E2-0F74E9A93A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0DED-1443-9DFD-B392-1DF34563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5"/>
            <a:ext cx="10515600" cy="3687097"/>
          </a:xfrm>
        </p:spPr>
        <p:txBody>
          <a:bodyPr>
            <a:normAutofit/>
          </a:bodyPr>
          <a:lstStyle/>
          <a:p>
            <a:pPr algn="ctr"/>
            <a:r>
              <a:rPr lang="en-IN" sz="33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ANALYTICS USING SQL (SPRINT9 &amp; SPRINT10)</a:t>
            </a:r>
            <a:b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br>
              <a:rPr lang="en-IN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IN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Data Driven Analytics Project Part-1</a:t>
            </a:r>
            <a:br>
              <a:rPr lang="en-IN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br>
              <a:rPr lang="en-IN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r>
              <a:rPr lang="en-IN" sz="28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Data Driven Analytics Project Part-2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DE1B-6D85-0245-2153-9EFF284D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0321" y="4935026"/>
            <a:ext cx="6736121" cy="1500187"/>
          </a:xfrm>
        </p:spPr>
        <p:txBody>
          <a:bodyPr/>
          <a:lstStyle/>
          <a:p>
            <a:pPr algn="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w Cen MT (Body)"/>
              </a:rPr>
              <a:t>Submitted By : G. Annamalai</a:t>
            </a:r>
          </a:p>
          <a:p>
            <a:pPr algn="ctr"/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w Cen MT (Body)"/>
              </a:rPr>
              <a:t>                                             Mentor: Mr. Munna Pandey</a:t>
            </a:r>
          </a:p>
        </p:txBody>
      </p:sp>
    </p:spTree>
    <p:extLst>
      <p:ext uri="{BB962C8B-B14F-4D97-AF65-F5344CB8AC3E}">
        <p14:creationId xmlns:p14="http://schemas.microsoft.com/office/powerpoint/2010/main" val="305993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442E-9C30-0655-3CCF-FA53D585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481"/>
            <a:ext cx="10515600" cy="1738978"/>
          </a:xfrm>
        </p:spPr>
        <p:txBody>
          <a:bodyPr>
            <a:noAutofit/>
          </a:bodyPr>
          <a:lstStyle/>
          <a:p>
            <a:r>
              <a:rPr lang="en-IN" sz="2500" b="1" dirty="0">
                <a:solidFill>
                  <a:schemeClr val="accent6">
                    <a:lumMod val="50000"/>
                  </a:schemeClr>
                </a:solidFill>
                <a:latin typeface="Calibri (Body)"/>
              </a:rPr>
              <a:t>BUSINESS ANALYSIS:</a:t>
            </a:r>
            <a:br>
              <a:rPr lang="en-IN" sz="2500" b="1" dirty="0">
                <a:latin typeface="Calibri (Body)"/>
              </a:rPr>
            </a:br>
            <a:br>
              <a:rPr lang="en-IN" sz="2500" b="1" dirty="0">
                <a:solidFill>
                  <a:srgbClr val="7030A0"/>
                </a:solidFill>
                <a:latin typeface="Calibri (Body)"/>
              </a:rPr>
            </a:br>
            <a:r>
              <a:rPr lang="en-IN" sz="2200" b="1" dirty="0">
                <a:solidFill>
                  <a:srgbClr val="7030A0"/>
                </a:solidFill>
                <a:latin typeface="Calibri (Body)"/>
              </a:rPr>
              <a:t>Data Driven Analytics Project Part-2</a:t>
            </a:r>
            <a:br>
              <a:rPr lang="en-IN" sz="2200" b="1" dirty="0">
                <a:latin typeface="Calibri (Body)"/>
              </a:rPr>
            </a:br>
            <a:br>
              <a:rPr lang="en-IN" sz="2200" b="1" dirty="0">
                <a:solidFill>
                  <a:srgbClr val="C00000"/>
                </a:solidFill>
                <a:latin typeface="Calibri (Body)"/>
              </a:rPr>
            </a:br>
            <a:r>
              <a:rPr lang="en-IN" sz="2200" b="1" dirty="0">
                <a:solidFill>
                  <a:srgbClr val="C00000"/>
                </a:solidFill>
                <a:latin typeface="Calibri (Body)"/>
              </a:rPr>
              <a:t>EMPLOYEE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1D0E-1DB2-83C9-5DBC-E00F5A9F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2091"/>
            <a:ext cx="10515600" cy="4070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TASK 3.1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Find the total number of employees.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select count(*) as </a:t>
            </a:r>
            <a:r>
              <a:rPr lang="en-US" sz="2400" dirty="0" err="1">
                <a:latin typeface="Calibri (Body)"/>
              </a:rPr>
              <a:t>total_employees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from employees;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OUTPUT :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           </a:t>
            </a:r>
            <a:r>
              <a:rPr lang="en-US" sz="2400" dirty="0" err="1">
                <a:latin typeface="Calibri (Body)"/>
              </a:rPr>
              <a:t>total_employees</a:t>
            </a:r>
            <a:r>
              <a:rPr lang="en-US" sz="2400" dirty="0">
                <a:latin typeface="Calibri (Body)"/>
              </a:rPr>
              <a:t> :23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endParaRPr lang="en-IN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5522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5AC9-8111-59C5-B1CC-5CC5C04F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TASK 1.2</a:t>
            </a: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Count the number of employees holding each job title.</a:t>
            </a:r>
            <a:endParaRPr lang="en-IN" sz="24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A0099-967B-0552-D6DF-1A0A4032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7828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select </a:t>
            </a:r>
            <a:r>
              <a:rPr lang="en-US" sz="2400" dirty="0" err="1">
                <a:latin typeface="Calibri (Body)"/>
              </a:rPr>
              <a:t>jobtitle</a:t>
            </a:r>
            <a:r>
              <a:rPr lang="en-US" sz="2400" dirty="0">
                <a:latin typeface="Calibri (Body)"/>
              </a:rPr>
              <a:t>, count(*) as </a:t>
            </a:r>
            <a:r>
              <a:rPr lang="en-US" sz="2400" dirty="0" err="1">
                <a:latin typeface="Calibri (Body)"/>
              </a:rPr>
              <a:t>employee_count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from employees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group by </a:t>
            </a:r>
            <a:r>
              <a:rPr lang="en-US" sz="2400" dirty="0" err="1">
                <a:latin typeface="Calibri (Body)"/>
              </a:rPr>
              <a:t>jobtitle</a:t>
            </a:r>
            <a:r>
              <a:rPr lang="en-US" sz="2400" dirty="0">
                <a:latin typeface="Calibri (Body)"/>
              </a:rPr>
              <a:t>;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alibri (Body)"/>
              </a:rPr>
              <a:t>OUTPUT :</a:t>
            </a:r>
            <a:endParaRPr lang="en-IN" sz="2600" b="1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2413E1-8036-34A7-6199-48986FFF0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048559"/>
              </p:ext>
            </p:extLst>
          </p:nvPr>
        </p:nvGraphicFramePr>
        <p:xfrm>
          <a:off x="2094271" y="3355514"/>
          <a:ext cx="7207044" cy="3108960"/>
        </p:xfrm>
        <a:graphic>
          <a:graphicData uri="http://schemas.openxmlformats.org/drawingml/2006/table">
            <a:tbl>
              <a:tblPr/>
              <a:tblGrid>
                <a:gridCol w="3603522">
                  <a:extLst>
                    <a:ext uri="{9D8B030D-6E8A-4147-A177-3AD203B41FA5}">
                      <a16:colId xmlns:a16="http://schemas.microsoft.com/office/drawing/2014/main" val="1689009164"/>
                    </a:ext>
                  </a:extLst>
                </a:gridCol>
                <a:gridCol w="3603522">
                  <a:extLst>
                    <a:ext uri="{9D8B030D-6E8A-4147-A177-3AD203B41FA5}">
                      <a16:colId xmlns:a16="http://schemas.microsoft.com/office/drawing/2014/main" val="433283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jobtitle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 President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employee_count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589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VP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498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VP Marketing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63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Sales Manager (APAC)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697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Sale Manager (EMEA)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50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Sales Manager (NA)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161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Rep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1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3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3715-937D-2325-A3D7-AF87BB47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100" b="1" dirty="0">
                <a:solidFill>
                  <a:srgbClr val="002060"/>
                </a:solidFill>
                <a:latin typeface="Calibri (Body)"/>
              </a:rPr>
              <a:t>TASK 1.4</a:t>
            </a:r>
            <a:br>
              <a:rPr lang="en-US" sz="21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1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100" b="1" dirty="0">
                <a:solidFill>
                  <a:srgbClr val="002060"/>
                </a:solidFill>
                <a:latin typeface="Calibri (Body)"/>
              </a:rPr>
            </a:br>
            <a:r>
              <a:rPr lang="en-US" sz="2100" b="1" dirty="0">
                <a:solidFill>
                  <a:srgbClr val="002060"/>
                </a:solidFill>
                <a:latin typeface="Calibri (Body)"/>
              </a:rPr>
              <a:t>Find the employees who don't have a manager (reports To is NULL).</a:t>
            </a:r>
            <a:endParaRPr lang="en-IN" sz="21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EF04-34DC-44E4-F614-FBC1E4AB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6972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select 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  </a:t>
            </a:r>
            <a:r>
              <a:rPr lang="en-US" sz="2400" dirty="0" err="1">
                <a:latin typeface="Calibri (Body)"/>
              </a:rPr>
              <a:t>employeenumber</a:t>
            </a:r>
            <a:r>
              <a:rPr lang="en-US" sz="2400" dirty="0">
                <a:latin typeface="Calibri (Body)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  </a:t>
            </a:r>
            <a:r>
              <a:rPr lang="en-US" sz="2400" dirty="0" err="1">
                <a:latin typeface="Calibri (Body)"/>
              </a:rPr>
              <a:t>lastname</a:t>
            </a:r>
            <a:r>
              <a:rPr lang="en-US" sz="2400" dirty="0">
                <a:latin typeface="Calibri (Body)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         </a:t>
            </a:r>
            <a:r>
              <a:rPr lang="en-US" sz="2400" dirty="0" err="1">
                <a:latin typeface="Calibri (Body)"/>
              </a:rPr>
              <a:t>Firstname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from employees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where </a:t>
            </a:r>
            <a:r>
              <a:rPr lang="en-US" sz="2400" dirty="0" err="1">
                <a:latin typeface="Calibri (Body)"/>
              </a:rPr>
              <a:t>reportsto</a:t>
            </a:r>
            <a:r>
              <a:rPr lang="en-US" sz="2400" dirty="0">
                <a:latin typeface="Calibri (Body)"/>
              </a:rPr>
              <a:t> is null;</a:t>
            </a:r>
          </a:p>
          <a:p>
            <a:endParaRPr lang="en-US" sz="2400" b="1" dirty="0">
              <a:solidFill>
                <a:srgbClr val="002060"/>
              </a:solidFill>
              <a:latin typeface="Calibri (Body)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OUTPUT :</a:t>
            </a:r>
            <a:endParaRPr lang="en-IN" sz="2400" b="1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422596-C046-D70A-F4BD-F2C55E8A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360878"/>
              </p:ext>
            </p:extLst>
          </p:nvPr>
        </p:nvGraphicFramePr>
        <p:xfrm>
          <a:off x="2192593" y="4522839"/>
          <a:ext cx="7806813" cy="960064"/>
        </p:xfrm>
        <a:graphic>
          <a:graphicData uri="http://schemas.openxmlformats.org/drawingml/2006/table">
            <a:tbl>
              <a:tblPr/>
              <a:tblGrid>
                <a:gridCol w="2602271">
                  <a:extLst>
                    <a:ext uri="{9D8B030D-6E8A-4147-A177-3AD203B41FA5}">
                      <a16:colId xmlns:a16="http://schemas.microsoft.com/office/drawing/2014/main" val="2832936445"/>
                    </a:ext>
                  </a:extLst>
                </a:gridCol>
                <a:gridCol w="2602271">
                  <a:extLst>
                    <a:ext uri="{9D8B030D-6E8A-4147-A177-3AD203B41FA5}">
                      <a16:colId xmlns:a16="http://schemas.microsoft.com/office/drawing/2014/main" val="504683875"/>
                    </a:ext>
                  </a:extLst>
                </a:gridCol>
                <a:gridCol w="2602271">
                  <a:extLst>
                    <a:ext uri="{9D8B030D-6E8A-4147-A177-3AD203B41FA5}">
                      <a16:colId xmlns:a16="http://schemas.microsoft.com/office/drawing/2014/main" val="3738735375"/>
                    </a:ext>
                  </a:extLst>
                </a:gridCol>
              </a:tblGrid>
              <a:tr h="960064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employeenumber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1002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lastname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Murphy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Firstname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Diane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08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3B3C-226B-1AF2-80EB-B6AF73A8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490" y="13898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 (Body)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TASK 2.2</a:t>
            </a: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 Find the number of orders placed in each month.</a:t>
            </a:r>
            <a:endParaRPr lang="en-IN" sz="24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A1BA-1B47-46AF-94FE-5B144E0E3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490" y="1464546"/>
            <a:ext cx="10515600" cy="16033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select month(</a:t>
            </a:r>
            <a:r>
              <a:rPr lang="en-US" sz="2400" dirty="0" err="1">
                <a:latin typeface="Calibri (Body)"/>
              </a:rPr>
              <a:t>orderdate</a:t>
            </a:r>
            <a:r>
              <a:rPr lang="en-US" sz="2400" dirty="0">
                <a:latin typeface="Calibri (Body)"/>
              </a:rPr>
              <a:t>) as month, count(*) as </a:t>
            </a:r>
            <a:r>
              <a:rPr lang="en-US" sz="2400" dirty="0" err="1">
                <a:latin typeface="Calibri (Body)"/>
              </a:rPr>
              <a:t>order_count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from orders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group by month(</a:t>
            </a:r>
            <a:r>
              <a:rPr lang="en-US" sz="2400" dirty="0" err="1">
                <a:latin typeface="Calibri (Body)"/>
              </a:rPr>
              <a:t>orderdate</a:t>
            </a:r>
            <a:r>
              <a:rPr lang="en-US" sz="2400" dirty="0">
                <a:latin typeface="Calibri (Body)"/>
              </a:rPr>
              <a:t>);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alibri (Body)"/>
              </a:rPr>
              <a:t>OUTPUT :</a:t>
            </a:r>
            <a:endParaRPr lang="en-IN" b="1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C5610E-5949-B699-4667-5CBAF86C8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420892"/>
              </p:ext>
            </p:extLst>
          </p:nvPr>
        </p:nvGraphicFramePr>
        <p:xfrm>
          <a:off x="3322581" y="2701562"/>
          <a:ext cx="4798866" cy="3945045"/>
        </p:xfrm>
        <a:graphic>
          <a:graphicData uri="http://schemas.openxmlformats.org/drawingml/2006/table">
            <a:tbl>
              <a:tblPr/>
              <a:tblGrid>
                <a:gridCol w="2399433">
                  <a:extLst>
                    <a:ext uri="{9D8B030D-6E8A-4147-A177-3AD203B41FA5}">
                      <a16:colId xmlns:a16="http://schemas.microsoft.com/office/drawing/2014/main" val="457344608"/>
                    </a:ext>
                  </a:extLst>
                </a:gridCol>
                <a:gridCol w="2399433">
                  <a:extLst>
                    <a:ext uri="{9D8B030D-6E8A-4147-A177-3AD203B41FA5}">
                      <a16:colId xmlns:a16="http://schemas.microsoft.com/office/drawing/2014/main" val="1605662065"/>
                    </a:ext>
                  </a:extLst>
                </a:gridCol>
              </a:tblGrid>
              <a:tr h="713465">
                <a:tc>
                  <a:txBody>
                    <a:bodyPr/>
                    <a:lstStyle/>
                    <a:p>
                      <a:r>
                        <a:rPr lang="en-IN" sz="1200" dirty="0"/>
                        <a:t>month</a:t>
                      </a:r>
                    </a:p>
                    <a:p>
                      <a:endParaRPr lang="en-IN" sz="1200" dirty="0"/>
                    </a:p>
                    <a:p>
                      <a:r>
                        <a:rPr lang="en-IN" sz="12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order_count</a:t>
                      </a:r>
                      <a:endParaRPr lang="en-IN" sz="1200" dirty="0"/>
                    </a:p>
                    <a:p>
                      <a:endParaRPr lang="en-IN" sz="1200" dirty="0"/>
                    </a:p>
                    <a:p>
                      <a:r>
                        <a:rPr lang="en-IN" sz="1200" dirty="0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325891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472467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412141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436232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05259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50894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484730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1304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179829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931908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546874"/>
                  </a:ext>
                </a:extLst>
              </a:tr>
              <a:tr h="293780">
                <a:tc>
                  <a:txBody>
                    <a:bodyPr/>
                    <a:lstStyle/>
                    <a:p>
                      <a:r>
                        <a:rPr lang="en-IN" sz="120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80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7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B743-3EB7-6FE1-BBA4-B3DE452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TASK 2.7</a:t>
            </a: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Find the highest-value order based on total sales.</a:t>
            </a:r>
            <a:endParaRPr lang="en-IN" sz="24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CCDCF-5406-AC52-BFE8-321AFECB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Calibri (Body)"/>
              </a:rPr>
              <a:t>select </a:t>
            </a:r>
            <a:r>
              <a:rPr lang="en-IN" sz="2400" dirty="0" err="1">
                <a:latin typeface="Calibri (Body)"/>
              </a:rPr>
              <a:t>o.ordernumber</a:t>
            </a:r>
            <a:r>
              <a:rPr lang="en-IN" sz="2400" dirty="0">
                <a:latin typeface="Calibri (Body)"/>
              </a:rPr>
              <a:t>, sum(</a:t>
            </a:r>
            <a:r>
              <a:rPr lang="en-IN" sz="2400" dirty="0" err="1">
                <a:latin typeface="Calibri (Body)"/>
              </a:rPr>
              <a:t>od.quantityordered</a:t>
            </a:r>
            <a:r>
              <a:rPr lang="en-IN" sz="2400" dirty="0">
                <a:latin typeface="Calibri (Body)"/>
              </a:rPr>
              <a:t> * </a:t>
            </a:r>
            <a:r>
              <a:rPr lang="en-IN" sz="2400" dirty="0" err="1">
                <a:latin typeface="Calibri (Body)"/>
              </a:rPr>
              <a:t>od.priceeach</a:t>
            </a:r>
            <a:r>
              <a:rPr lang="en-IN" sz="2400" dirty="0">
                <a:latin typeface="Calibri (Body)"/>
              </a:rPr>
              <a:t>) as </a:t>
            </a:r>
            <a:r>
              <a:rPr lang="en-IN" sz="2400" dirty="0" err="1">
                <a:latin typeface="Calibri (Body)"/>
              </a:rPr>
              <a:t>totalsales</a:t>
            </a:r>
            <a:endParaRPr lang="en-IN" sz="2400" dirty="0">
              <a:latin typeface="Calibri (Body)"/>
            </a:endParaRPr>
          </a:p>
          <a:p>
            <a:pPr marL="0" indent="0">
              <a:buNone/>
            </a:pPr>
            <a:r>
              <a:rPr lang="en-IN" sz="2400" dirty="0">
                <a:latin typeface="Calibri (Body)"/>
              </a:rPr>
              <a:t>  from orders o</a:t>
            </a:r>
          </a:p>
          <a:p>
            <a:pPr marL="0" indent="0">
              <a:buNone/>
            </a:pPr>
            <a:r>
              <a:rPr lang="en-IN" sz="2400" dirty="0">
                <a:latin typeface="Calibri (Body)"/>
              </a:rPr>
              <a:t>  join </a:t>
            </a:r>
            <a:r>
              <a:rPr lang="en-IN" sz="2400" dirty="0" err="1">
                <a:latin typeface="Calibri (Body)"/>
              </a:rPr>
              <a:t>orderdetails</a:t>
            </a:r>
            <a:r>
              <a:rPr lang="en-IN" sz="2400" dirty="0">
                <a:latin typeface="Calibri (Body)"/>
              </a:rPr>
              <a:t> od on </a:t>
            </a:r>
            <a:r>
              <a:rPr lang="en-IN" sz="2400" dirty="0" err="1">
                <a:latin typeface="Calibri (Body)"/>
              </a:rPr>
              <a:t>o.ordernumber</a:t>
            </a:r>
            <a:r>
              <a:rPr lang="en-IN" sz="2400" dirty="0">
                <a:latin typeface="Calibri (Body)"/>
              </a:rPr>
              <a:t> = </a:t>
            </a:r>
            <a:r>
              <a:rPr lang="en-IN" sz="2400" dirty="0" err="1">
                <a:latin typeface="Calibri (Body)"/>
              </a:rPr>
              <a:t>od.ordernumber</a:t>
            </a:r>
            <a:endParaRPr lang="en-IN" sz="2400" dirty="0">
              <a:latin typeface="Calibri (Body)"/>
            </a:endParaRPr>
          </a:p>
          <a:p>
            <a:pPr marL="0" indent="0">
              <a:buNone/>
            </a:pPr>
            <a:r>
              <a:rPr lang="en-IN" sz="2400" dirty="0">
                <a:latin typeface="Calibri (Body)"/>
              </a:rPr>
              <a:t>  group by </a:t>
            </a:r>
            <a:r>
              <a:rPr lang="en-IN" sz="2400" dirty="0" err="1">
                <a:latin typeface="Calibri (Body)"/>
              </a:rPr>
              <a:t>o.ordernumber</a:t>
            </a:r>
            <a:endParaRPr lang="en-IN" sz="2400" dirty="0">
              <a:latin typeface="Calibri (Body)"/>
            </a:endParaRPr>
          </a:p>
          <a:p>
            <a:pPr marL="0" indent="0">
              <a:buNone/>
            </a:pPr>
            <a:r>
              <a:rPr lang="en-IN" sz="2400" dirty="0">
                <a:latin typeface="Calibri (Body)"/>
              </a:rPr>
              <a:t>  order by </a:t>
            </a:r>
            <a:r>
              <a:rPr lang="en-IN" sz="2400" dirty="0" err="1">
                <a:latin typeface="Calibri (Body)"/>
              </a:rPr>
              <a:t>totalsales</a:t>
            </a:r>
            <a:r>
              <a:rPr lang="en-IN" sz="2400" dirty="0">
                <a:latin typeface="Calibri (Body)"/>
              </a:rPr>
              <a:t> </a:t>
            </a:r>
            <a:r>
              <a:rPr lang="en-IN" sz="2400" dirty="0" err="1">
                <a:latin typeface="Calibri (Body)"/>
              </a:rPr>
              <a:t>desc</a:t>
            </a:r>
            <a:endParaRPr lang="en-IN" sz="2400" dirty="0">
              <a:latin typeface="Calibri (Body)"/>
            </a:endParaRPr>
          </a:p>
          <a:p>
            <a:pPr marL="0" indent="0">
              <a:buNone/>
            </a:pPr>
            <a:r>
              <a:rPr lang="en-IN" sz="2400" dirty="0">
                <a:latin typeface="Calibri (Body)"/>
              </a:rPr>
              <a:t>  limit 1;</a:t>
            </a:r>
          </a:p>
          <a:p>
            <a:pPr marL="0" indent="0">
              <a:buNone/>
            </a:pPr>
            <a:endParaRPr lang="en-IN" sz="2400" dirty="0">
              <a:latin typeface="Calibri (Body)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  <a:latin typeface="Calibri (Body)"/>
              </a:rPr>
              <a:t>OUTPUT :</a:t>
            </a:r>
          </a:p>
          <a:p>
            <a:pPr marL="0" indent="0">
              <a:buNone/>
            </a:pPr>
            <a:endParaRPr lang="en-IN" sz="2400" dirty="0">
              <a:latin typeface="Calibri (Body)"/>
            </a:endParaRPr>
          </a:p>
          <a:p>
            <a:pPr marL="0" indent="0">
              <a:buNone/>
            </a:pPr>
            <a:endParaRPr lang="en-IN" sz="2400" dirty="0">
              <a:latin typeface="Calibri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1997FC-9887-C73C-7D93-E5B9B9DBF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104045"/>
              </p:ext>
            </p:extLst>
          </p:nvPr>
        </p:nvGraphicFramePr>
        <p:xfrm>
          <a:off x="2804652" y="5490882"/>
          <a:ext cx="7922342" cy="914400"/>
        </p:xfrm>
        <a:graphic>
          <a:graphicData uri="http://schemas.openxmlformats.org/drawingml/2006/table">
            <a:tbl>
              <a:tblPr/>
              <a:tblGrid>
                <a:gridCol w="3961171">
                  <a:extLst>
                    <a:ext uri="{9D8B030D-6E8A-4147-A177-3AD203B41FA5}">
                      <a16:colId xmlns:a16="http://schemas.microsoft.com/office/drawing/2014/main" val="1543600514"/>
                    </a:ext>
                  </a:extLst>
                </a:gridCol>
                <a:gridCol w="3961171">
                  <a:extLst>
                    <a:ext uri="{9D8B030D-6E8A-4147-A177-3AD203B41FA5}">
                      <a16:colId xmlns:a16="http://schemas.microsoft.com/office/drawing/2014/main" val="3496468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ordernumber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10165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totalsales</a:t>
                      </a:r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67392.85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47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46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5CE3-59BB-E1D7-F48E-9E38551BA340}"/>
              </a:ext>
            </a:extLst>
          </p:cNvPr>
          <p:cNvSpPr txBox="1">
            <a:spLocks/>
          </p:cNvSpPr>
          <p:nvPr/>
        </p:nvSpPr>
        <p:spPr>
          <a:xfrm>
            <a:off x="1056062" y="2333647"/>
            <a:ext cx="10515600" cy="18166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2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A702-9CCA-F2AE-CB0F-C0F87332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295"/>
            <a:ext cx="5785601" cy="2245894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alibri (Body)"/>
              </a:rPr>
              <a:t>BUSINESS ANALYSIS:</a:t>
            </a:r>
            <a:br>
              <a:rPr lang="en-IN" sz="2400" b="1" dirty="0">
                <a:latin typeface="Calibri (Body)"/>
              </a:rPr>
            </a:br>
            <a:br>
              <a:rPr lang="en-IN" sz="2400" b="1" dirty="0">
                <a:latin typeface="Calibri (Body)"/>
              </a:rPr>
            </a:br>
            <a:r>
              <a:rPr lang="en-IN" sz="2400" b="1" dirty="0">
                <a:solidFill>
                  <a:srgbClr val="7030A0"/>
                </a:solidFill>
                <a:latin typeface="Calibri (Body)"/>
              </a:rPr>
              <a:t>Data Driven Analytics Project Part-1</a:t>
            </a:r>
            <a:br>
              <a:rPr lang="en-IN" sz="2400" b="1" dirty="0">
                <a:latin typeface="Calibri (Body)"/>
              </a:rPr>
            </a:br>
            <a:br>
              <a:rPr lang="en-IN" sz="2400" b="1" dirty="0">
                <a:solidFill>
                  <a:srgbClr val="C00000"/>
                </a:solidFill>
                <a:latin typeface="Calibri (Body)"/>
              </a:rPr>
            </a:br>
            <a:r>
              <a:rPr lang="en-IN" sz="2400" b="1" dirty="0">
                <a:solidFill>
                  <a:srgbClr val="C00000"/>
                </a:solidFill>
                <a:latin typeface="Calibri (Body)"/>
              </a:rPr>
              <a:t>CUSTOMER DATA ANALYSIS: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2F2D648-47DC-06D5-BCE7-64454512E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598849"/>
              </p:ext>
            </p:extLst>
          </p:nvPr>
        </p:nvGraphicFramePr>
        <p:xfrm>
          <a:off x="5784177" y="692398"/>
          <a:ext cx="6103024" cy="555024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5890">
                  <a:extLst>
                    <a:ext uri="{9D8B030D-6E8A-4147-A177-3AD203B41FA5}">
                      <a16:colId xmlns:a16="http://schemas.microsoft.com/office/drawing/2014/main" val="1775006282"/>
                    </a:ext>
                  </a:extLst>
                </a:gridCol>
                <a:gridCol w="1491135">
                  <a:extLst>
                    <a:ext uri="{9D8B030D-6E8A-4147-A177-3AD203B41FA5}">
                      <a16:colId xmlns:a16="http://schemas.microsoft.com/office/drawing/2014/main" val="1342908677"/>
                    </a:ext>
                  </a:extLst>
                </a:gridCol>
                <a:gridCol w="2665999">
                  <a:extLst>
                    <a:ext uri="{9D8B030D-6E8A-4147-A177-3AD203B41FA5}">
                      <a16:colId xmlns:a16="http://schemas.microsoft.com/office/drawing/2014/main" val="993259473"/>
                    </a:ext>
                  </a:extLst>
                </a:gridCol>
              </a:tblGrid>
              <a:tr h="1083895">
                <a:tc>
                  <a:txBody>
                    <a:bodyPr/>
                    <a:lstStyle/>
                    <a:p>
                      <a:endParaRPr lang="en-IN" sz="1300" dirty="0"/>
                    </a:p>
                    <a:p>
                      <a:r>
                        <a:rPr lang="en-IN" sz="1300" dirty="0" err="1"/>
                        <a:t>customernumber</a:t>
                      </a:r>
                      <a:endParaRPr lang="en-IN" sz="1300" dirty="0"/>
                    </a:p>
                    <a:p>
                      <a:endParaRPr lang="en-IN" sz="1300" dirty="0"/>
                    </a:p>
                    <a:p>
                      <a:r>
                        <a:rPr lang="en-IN" sz="1300" dirty="0"/>
                        <a:t>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  <a:p>
                      <a:r>
                        <a:rPr lang="en-IN" sz="1300" dirty="0" err="1"/>
                        <a:t>customername</a:t>
                      </a:r>
                      <a:endParaRPr lang="en-IN" sz="1300" dirty="0"/>
                    </a:p>
                    <a:p>
                      <a:endParaRPr lang="en-IN" sz="1300" dirty="0"/>
                    </a:p>
                    <a:p>
                      <a:r>
                        <a:rPr lang="en-IN" sz="1300" dirty="0"/>
                        <a:t>Signal Gift 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  <a:p>
                      <a:r>
                        <a:rPr lang="en-IN" sz="1300" dirty="0" err="1"/>
                        <a:t>creditlimit</a:t>
                      </a:r>
                      <a:r>
                        <a:rPr lang="en-IN" sz="1300" dirty="0"/>
                        <a:t> </a:t>
                      </a:r>
                    </a:p>
                    <a:p>
                      <a:endParaRPr lang="en-IN" sz="1300" dirty="0"/>
                    </a:p>
                    <a:p>
                      <a:r>
                        <a:rPr lang="en-IN" sz="1300" dirty="0"/>
                        <a:t>71800.00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642449"/>
                  </a:ext>
                </a:extLst>
              </a:tr>
              <a:tr h="570471">
                <a:tc>
                  <a:txBody>
                    <a:bodyPr/>
                    <a:lstStyle/>
                    <a:p>
                      <a:r>
                        <a:rPr lang="en-IN" sz="1300"/>
                        <a:t>114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Australian Collectors, Co.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117300.00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6551558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/>
                        <a:t>119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La Rochelle Gifts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118200.00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579137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/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Baane Mini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81700.00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353765"/>
                  </a:ext>
                </a:extLst>
              </a:tr>
              <a:tr h="570471">
                <a:tc>
                  <a:txBody>
                    <a:bodyPr/>
                    <a:lstStyle/>
                    <a:p>
                      <a:r>
                        <a:rPr lang="en-IN" sz="1300" dirty="0"/>
                        <a:t>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Mini Gifts Distributors Ltd.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210500.00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19988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Havel &amp; Zbyszek 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03133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Blauer See Auto, Co.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59700.00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367053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/>
                        <a:t>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Mini Wheels Co.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64600.00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948347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/>
                        <a:t>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Land of Toys Inc.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114900.00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117862"/>
                  </a:ext>
                </a:extLst>
              </a:tr>
              <a:tr h="399330">
                <a:tc>
                  <a:txBody>
                    <a:bodyPr/>
                    <a:lstStyle/>
                    <a:p>
                      <a:r>
                        <a:rPr lang="en-IN" sz="1300" dirty="0"/>
                        <a:t>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Signal Gift 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71800.00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264552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05880-2E13-5830-6499-81342E2A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4075"/>
            <a:ext cx="5785601" cy="349717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alibri (Body)"/>
              </a:rPr>
              <a:t>Task-1</a:t>
            </a:r>
          </a:p>
          <a:p>
            <a:endParaRPr lang="en-IN" b="1" dirty="0">
              <a:solidFill>
                <a:srgbClr val="002060"/>
              </a:solidFill>
              <a:latin typeface="Calibri (Body)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 (Body)"/>
              </a:rPr>
              <a:t>Top 10 customers by credit limit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select  </a:t>
            </a:r>
            <a:r>
              <a:rPr lang="en-US" dirty="0" err="1">
                <a:latin typeface="Calibri (Body)"/>
              </a:rPr>
              <a:t>customernumber</a:t>
            </a:r>
            <a:r>
              <a:rPr lang="en-US" dirty="0">
                <a:latin typeface="Calibri (Body)"/>
              </a:rPr>
              <a:t>,</a:t>
            </a:r>
          </a:p>
          <a:p>
            <a:r>
              <a:rPr lang="en-US" dirty="0">
                <a:latin typeface="Calibri (Body)"/>
              </a:rPr>
              <a:t>            </a:t>
            </a:r>
            <a:r>
              <a:rPr lang="en-US" dirty="0" err="1">
                <a:latin typeface="Calibri (Body)"/>
              </a:rPr>
              <a:t>customername</a:t>
            </a:r>
            <a:r>
              <a:rPr lang="en-US" dirty="0">
                <a:latin typeface="Calibri (Body)"/>
              </a:rPr>
              <a:t>,</a:t>
            </a:r>
          </a:p>
          <a:p>
            <a:r>
              <a:rPr lang="en-US" dirty="0">
                <a:latin typeface="Calibri (Body)"/>
              </a:rPr>
              <a:t>            </a:t>
            </a:r>
            <a:r>
              <a:rPr lang="en-US" dirty="0" err="1">
                <a:latin typeface="Calibri (Body)"/>
              </a:rPr>
              <a:t>creditlimit</a:t>
            </a:r>
            <a:r>
              <a:rPr lang="en-US" dirty="0">
                <a:latin typeface="Calibri (Body)"/>
              </a:rPr>
              <a:t> </a:t>
            </a:r>
          </a:p>
          <a:p>
            <a:r>
              <a:rPr lang="en-US" dirty="0">
                <a:latin typeface="Calibri (Body)"/>
              </a:rPr>
              <a:t>from customers</a:t>
            </a:r>
          </a:p>
          <a:p>
            <a:r>
              <a:rPr lang="en-US" dirty="0">
                <a:latin typeface="Calibri (Body)"/>
              </a:rPr>
              <a:t>order by 1 </a:t>
            </a:r>
            <a:r>
              <a:rPr lang="en-US" dirty="0" err="1">
                <a:latin typeface="Calibri (Body)"/>
              </a:rPr>
              <a:t>asc</a:t>
            </a:r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limit 10;</a:t>
            </a:r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36120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055E-BC07-39AF-0D87-583598C0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74" y="0"/>
            <a:ext cx="11353800" cy="4026568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002060"/>
                </a:solidFill>
                <a:latin typeface="Calibri (Body)"/>
              </a:rPr>
              <a:t>Task-1.2</a:t>
            </a:r>
            <a:br>
              <a:rPr lang="en-IN" sz="1800" b="1" dirty="0">
                <a:solidFill>
                  <a:srgbClr val="002060"/>
                </a:solidFill>
                <a:latin typeface="Calibri (Body)"/>
              </a:rPr>
            </a:br>
            <a:br>
              <a:rPr lang="en-IN" sz="1800" b="1" dirty="0">
                <a:solidFill>
                  <a:srgbClr val="002060"/>
                </a:solidFill>
                <a:latin typeface="Calibri (Body)"/>
              </a:rPr>
            </a:br>
            <a:r>
              <a:rPr lang="en-US" sz="1800" b="1" dirty="0">
                <a:solidFill>
                  <a:srgbClr val="002060"/>
                </a:solidFill>
                <a:latin typeface="Calibri (Body)"/>
              </a:rPr>
              <a:t>Find the average credit limit for customers in each country.</a:t>
            </a:r>
            <a:br>
              <a:rPr lang="en-US" sz="1800" b="1" dirty="0">
                <a:latin typeface="Calibri (Body)"/>
              </a:rPr>
            </a:br>
            <a:br>
              <a:rPr lang="en-US" sz="1800" dirty="0">
                <a:latin typeface="Calibri (Body)"/>
              </a:rPr>
            </a:br>
            <a:r>
              <a:rPr lang="en-US" sz="1800" dirty="0">
                <a:latin typeface="Calibri (Body)"/>
              </a:rPr>
              <a:t>select country,  avg(</a:t>
            </a:r>
            <a:r>
              <a:rPr lang="en-US" sz="1800" dirty="0" err="1">
                <a:latin typeface="Calibri (Body)"/>
              </a:rPr>
              <a:t>creditlimit</a:t>
            </a:r>
            <a:r>
              <a:rPr lang="en-US" sz="1800" dirty="0">
                <a:latin typeface="Calibri (Body)"/>
              </a:rPr>
              <a:t>) as </a:t>
            </a:r>
            <a:r>
              <a:rPr lang="en-US" sz="1800" dirty="0" err="1">
                <a:latin typeface="Calibri (Body)"/>
              </a:rPr>
              <a:t>average_credit_limit</a:t>
            </a:r>
            <a:br>
              <a:rPr lang="en-US" sz="1800" dirty="0">
                <a:latin typeface="Calibri (Body)"/>
              </a:rPr>
            </a:br>
            <a:r>
              <a:rPr lang="en-US" sz="1800" dirty="0">
                <a:latin typeface="Calibri (Body)"/>
              </a:rPr>
              <a:t>from customers</a:t>
            </a:r>
            <a:br>
              <a:rPr lang="en-US" sz="1800" dirty="0">
                <a:latin typeface="Calibri (Body)"/>
              </a:rPr>
            </a:br>
            <a:r>
              <a:rPr lang="en-US" sz="1800" dirty="0">
                <a:latin typeface="Calibri (Body)"/>
              </a:rPr>
              <a:t>group by country</a:t>
            </a:r>
            <a:br>
              <a:rPr lang="en-US" sz="1800" dirty="0">
                <a:latin typeface="Calibri (Body)"/>
              </a:rPr>
            </a:br>
            <a:r>
              <a:rPr lang="en-US" sz="1800" dirty="0">
                <a:latin typeface="Calibri (Body)"/>
              </a:rPr>
              <a:t>limit 0, 500;</a:t>
            </a:r>
            <a:br>
              <a:rPr lang="en-US" sz="1800" dirty="0">
                <a:latin typeface="Calibri (Body)"/>
              </a:rPr>
            </a:br>
            <a:br>
              <a:rPr lang="en-US" sz="1800" dirty="0">
                <a:latin typeface="Calibri (Body)"/>
              </a:rPr>
            </a:br>
            <a:br>
              <a:rPr lang="en-US" sz="1800" dirty="0">
                <a:latin typeface="Calibri (Body)"/>
              </a:rPr>
            </a:br>
            <a:br>
              <a:rPr lang="en-US" sz="1800" dirty="0">
                <a:latin typeface="Calibri (Body)"/>
              </a:rPr>
            </a:br>
            <a:br>
              <a:rPr lang="en-US" sz="1800" dirty="0">
                <a:latin typeface="Calibri (Body)"/>
              </a:rPr>
            </a:br>
            <a:br>
              <a:rPr lang="en-US" sz="1800" dirty="0">
                <a:latin typeface="Calibri (Body)"/>
              </a:rPr>
            </a:br>
            <a:endParaRPr lang="en-IN" sz="1800" dirty="0">
              <a:latin typeface="Calibri (Body)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01F09-0662-86B2-BC91-8A935B49A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75592"/>
              </p:ext>
            </p:extLst>
          </p:nvPr>
        </p:nvGraphicFramePr>
        <p:xfrm>
          <a:off x="1189704" y="2364120"/>
          <a:ext cx="7000569" cy="4493880"/>
        </p:xfrm>
        <a:graphic>
          <a:graphicData uri="http://schemas.openxmlformats.org/drawingml/2006/table">
            <a:tbl>
              <a:tblPr/>
              <a:tblGrid>
                <a:gridCol w="3515680">
                  <a:extLst>
                    <a:ext uri="{9D8B030D-6E8A-4147-A177-3AD203B41FA5}">
                      <a16:colId xmlns:a16="http://schemas.microsoft.com/office/drawing/2014/main" val="2567764826"/>
                    </a:ext>
                  </a:extLst>
                </a:gridCol>
                <a:gridCol w="3484889">
                  <a:extLst>
                    <a:ext uri="{9D8B030D-6E8A-4147-A177-3AD203B41FA5}">
                      <a16:colId xmlns:a16="http://schemas.microsoft.com/office/drawing/2014/main" val="3426538007"/>
                    </a:ext>
                  </a:extLst>
                </a:gridCol>
              </a:tblGrid>
              <a:tr h="513126">
                <a:tc>
                  <a:txBody>
                    <a:bodyPr/>
                    <a:lstStyle/>
                    <a:p>
                      <a:r>
                        <a:rPr lang="en-US" sz="1100" dirty="0"/>
                        <a:t>Country</a:t>
                      </a:r>
                      <a:endParaRPr lang="en-IN" sz="1100" dirty="0"/>
                    </a:p>
                    <a:p>
                      <a:endParaRPr lang="en-IN" sz="1100" dirty="0"/>
                    </a:p>
                    <a:p>
                      <a:r>
                        <a:rPr lang="en-IN" sz="1100" dirty="0"/>
                        <a:t>France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average_credit_limit</a:t>
                      </a:r>
                      <a:endParaRPr lang="en-US" sz="1100" dirty="0"/>
                    </a:p>
                    <a:p>
                      <a:endParaRPr lang="en-IN" sz="1100" dirty="0"/>
                    </a:p>
                    <a:p>
                      <a:r>
                        <a:rPr lang="en-IN" sz="1100" dirty="0"/>
                        <a:t>77691.666667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420494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USA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78102.777778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253223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Australia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86060.000000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660146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Norway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91200.000000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720233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Poland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77085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Germany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19776.923077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45876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Spain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73971.428571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28452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Sweden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84750.000000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024320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Denmark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102100.000000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27555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Singapore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67233.333333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210379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Portugal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106822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Japan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87800.000000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510589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Finland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95266.666667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311538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UK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88740.000000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938718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Ireland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34700.000000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92142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Canada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76200.000000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10703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Hong Kong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58600.000000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89460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Italy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97200.000000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703968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Russia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179082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Israel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54995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F29759-0E84-EBF6-881B-5A173DE1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89944"/>
              </p:ext>
            </p:extLst>
          </p:nvPr>
        </p:nvGraphicFramePr>
        <p:xfrm>
          <a:off x="6307459" y="2367957"/>
          <a:ext cx="7000569" cy="1958430"/>
        </p:xfrm>
        <a:graphic>
          <a:graphicData uri="http://schemas.openxmlformats.org/drawingml/2006/table">
            <a:tbl>
              <a:tblPr/>
              <a:tblGrid>
                <a:gridCol w="3515680">
                  <a:extLst>
                    <a:ext uri="{9D8B030D-6E8A-4147-A177-3AD203B41FA5}">
                      <a16:colId xmlns:a16="http://schemas.microsoft.com/office/drawing/2014/main" val="1102558363"/>
                    </a:ext>
                  </a:extLst>
                </a:gridCol>
                <a:gridCol w="3484889">
                  <a:extLst>
                    <a:ext uri="{9D8B030D-6E8A-4147-A177-3AD203B41FA5}">
                      <a16:colId xmlns:a16="http://schemas.microsoft.com/office/drawing/2014/main" val="1771817336"/>
                    </a:ext>
                  </a:extLst>
                </a:gridCol>
              </a:tblGrid>
              <a:tr h="206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Country</a:t>
                      </a:r>
                      <a:endParaRPr lang="en-IN" sz="1100" dirty="0"/>
                    </a:p>
                    <a:p>
                      <a:endParaRPr lang="en-IN" sz="1100" dirty="0"/>
                    </a:p>
                    <a:p>
                      <a:endParaRPr lang="en-IN" sz="1100" dirty="0"/>
                    </a:p>
                    <a:p>
                      <a:r>
                        <a:rPr lang="en-IN" sz="1100" dirty="0"/>
                        <a:t>Switzerland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average_credit_limit</a:t>
                      </a:r>
                      <a:endParaRPr lang="en-US" sz="1100" dirty="0"/>
                    </a:p>
                    <a:p>
                      <a:endParaRPr lang="en-IN" sz="1100" dirty="0"/>
                    </a:p>
                    <a:p>
                      <a:r>
                        <a:rPr lang="en-IN" sz="1100" dirty="0"/>
                        <a:t>47100.000000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19717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Netherlands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322505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Belgium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51700.000000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540144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New Zealand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90625.000000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436424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South Africa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32449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/>
                        <a:t>Austria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58500.000000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15952"/>
                  </a:ext>
                </a:extLst>
              </a:tr>
              <a:tr h="206017">
                <a:tc>
                  <a:txBody>
                    <a:bodyPr/>
                    <a:lstStyle/>
                    <a:p>
                      <a:r>
                        <a:rPr lang="en-IN" sz="1100" dirty="0"/>
                        <a:t>Philippines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81500.000000</a:t>
                      </a:r>
                    </a:p>
                  </a:txBody>
                  <a:tcPr marL="40290" marR="40290" marT="20145" marB="20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43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621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B64A-2135-56F2-A808-BAD294401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4" y="530942"/>
            <a:ext cx="10599173" cy="3677264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b="1" dirty="0">
                <a:solidFill>
                  <a:srgbClr val="002060"/>
                </a:solidFill>
              </a:rPr>
              <a:t>TASK-1.5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US" sz="2700" b="1" dirty="0">
                <a:solidFill>
                  <a:srgbClr val="002060"/>
                </a:solidFill>
              </a:rPr>
              <a:t>Calculate total sales for each customer.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select </a:t>
            </a:r>
            <a:r>
              <a:rPr lang="en-US" sz="2200" dirty="0" err="1"/>
              <a:t>c.customername</a:t>
            </a:r>
            <a:r>
              <a:rPr lang="en-US" sz="2200" dirty="0"/>
              <a:t>, sum(</a:t>
            </a:r>
            <a:r>
              <a:rPr lang="en-US" sz="2200" dirty="0" err="1"/>
              <a:t>o.total_amount</a:t>
            </a:r>
            <a:r>
              <a:rPr lang="en-US" sz="2200" dirty="0"/>
              <a:t>) as </a:t>
            </a:r>
            <a:r>
              <a:rPr lang="en-US" sz="2200" dirty="0" err="1"/>
              <a:t>total_sales</a:t>
            </a:r>
            <a:br>
              <a:rPr lang="en-US" sz="2200" dirty="0"/>
            </a:br>
            <a:r>
              <a:rPr lang="en-US" sz="2200" dirty="0"/>
              <a:t>from customers </a:t>
            </a:r>
            <a:r>
              <a:rPr lang="en-US" sz="2200" dirty="0" err="1"/>
              <a:t>cinner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join orders o on </a:t>
            </a:r>
            <a:r>
              <a:rPr lang="en-US" sz="2200" dirty="0" err="1"/>
              <a:t>c.customernumber</a:t>
            </a:r>
            <a:r>
              <a:rPr lang="en-US" sz="2200" dirty="0"/>
              <a:t> = </a:t>
            </a:r>
            <a:r>
              <a:rPr lang="en-US" sz="2200" dirty="0" err="1"/>
              <a:t>o.customernumber</a:t>
            </a:r>
            <a:br>
              <a:rPr lang="en-US" sz="2200" dirty="0"/>
            </a:br>
            <a:r>
              <a:rPr lang="en-US" sz="2200" dirty="0"/>
              <a:t>group by </a:t>
            </a:r>
            <a:r>
              <a:rPr lang="en-US" sz="2200" dirty="0" err="1"/>
              <a:t>c.customername</a:t>
            </a:r>
            <a:r>
              <a:rPr lang="en-US" sz="2200" dirty="0"/>
              <a:t>;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endParaRPr lang="en-IN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737B7-1715-82F5-0140-62BF8B264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3785419"/>
            <a:ext cx="10599174" cy="1750142"/>
          </a:xfrm>
        </p:spPr>
        <p:txBody>
          <a:bodyPr/>
          <a:lstStyle/>
          <a:p>
            <a:pPr algn="l"/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INTERPRTATION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>
                <a:solidFill>
                  <a:schemeClr val="tx1"/>
                </a:solidFill>
              </a:rPr>
              <a:t>Under this task I has used sum function. </a:t>
            </a:r>
            <a:r>
              <a:rPr lang="en-IN" dirty="0" err="1">
                <a:solidFill>
                  <a:schemeClr val="tx1"/>
                </a:solidFill>
              </a:rPr>
              <a:t>Jion</a:t>
            </a:r>
            <a:r>
              <a:rPr lang="en-IN" dirty="0">
                <a:solidFill>
                  <a:schemeClr val="tx1"/>
                </a:solidFill>
              </a:rPr>
              <a:t> and group by to find the total sales For each customers.</a:t>
            </a:r>
          </a:p>
        </p:txBody>
      </p:sp>
    </p:spTree>
    <p:extLst>
      <p:ext uri="{BB962C8B-B14F-4D97-AF65-F5344CB8AC3E}">
        <p14:creationId xmlns:p14="http://schemas.microsoft.com/office/powerpoint/2010/main" val="4103185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87C1-5D40-3FA5-8391-16856557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69" y="648929"/>
            <a:ext cx="10515600" cy="3982065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solidFill>
                  <a:srgbClr val="002060"/>
                </a:solidFill>
                <a:latin typeface="Calibri (Body)"/>
              </a:rPr>
              <a:t>TASK 2.1</a:t>
            </a:r>
            <a:br>
              <a:rPr lang="en-IN" sz="2500" b="1" dirty="0">
                <a:solidFill>
                  <a:srgbClr val="002060"/>
                </a:solidFill>
                <a:latin typeface="Calibri (Body)"/>
              </a:rPr>
            </a:br>
            <a:br>
              <a:rPr lang="en-IN" sz="2500" b="1" dirty="0">
                <a:solidFill>
                  <a:srgbClr val="002060"/>
                </a:solidFill>
                <a:latin typeface="Calibri (Body)"/>
              </a:rPr>
            </a:br>
            <a:r>
              <a:rPr lang="en-US" sz="2500" b="1" dirty="0">
                <a:solidFill>
                  <a:srgbClr val="002060"/>
                </a:solidFill>
                <a:latin typeface="Calibri (Body)"/>
              </a:rPr>
              <a:t>Count the number of employees working in each office.</a:t>
            </a:r>
            <a:br>
              <a:rPr lang="en-IN" sz="2500" dirty="0">
                <a:latin typeface="Calibri (Body)"/>
              </a:rPr>
            </a:br>
            <a:br>
              <a:rPr lang="en-IN" sz="2500" dirty="0">
                <a:latin typeface="Calibri (Body)"/>
              </a:rPr>
            </a:br>
            <a:r>
              <a:rPr lang="en-IN" sz="2500" dirty="0">
                <a:latin typeface="Calibri (Body)"/>
              </a:rPr>
              <a:t> </a:t>
            </a:r>
            <a:r>
              <a:rPr lang="en-US" sz="2500" dirty="0">
                <a:latin typeface="Calibri (Body)"/>
              </a:rPr>
              <a:t>select </a:t>
            </a:r>
            <a:r>
              <a:rPr lang="en-US" sz="2500" dirty="0" err="1">
                <a:latin typeface="Calibri (Body)"/>
              </a:rPr>
              <a:t>c.customername</a:t>
            </a:r>
            <a:r>
              <a:rPr lang="en-US" sz="2500" dirty="0">
                <a:latin typeface="Calibri (Body)"/>
              </a:rPr>
              <a:t>, </a:t>
            </a:r>
            <a:r>
              <a:rPr lang="en-US" sz="2500" dirty="0" err="1">
                <a:latin typeface="Calibri (Body)"/>
              </a:rPr>
              <a:t>e.lastname</a:t>
            </a:r>
            <a:r>
              <a:rPr lang="en-US" sz="2500" dirty="0">
                <a:latin typeface="Calibri (Body)"/>
              </a:rPr>
              <a:t> as </a:t>
            </a:r>
            <a:r>
              <a:rPr lang="en-US" sz="2500" dirty="0" err="1">
                <a:latin typeface="Calibri (Body)"/>
              </a:rPr>
              <a:t>salesrepresentative</a:t>
            </a:r>
            <a:br>
              <a:rPr lang="en-US" sz="2500" dirty="0">
                <a:latin typeface="Calibri (Body)"/>
              </a:rPr>
            </a:br>
            <a:r>
              <a:rPr lang="en-US" sz="2500" dirty="0">
                <a:latin typeface="Calibri (Body)"/>
              </a:rPr>
              <a:t> from customers c</a:t>
            </a:r>
            <a:br>
              <a:rPr lang="en-US" sz="2500" dirty="0">
                <a:latin typeface="Calibri (Body)"/>
              </a:rPr>
            </a:br>
            <a:r>
              <a:rPr lang="en-US" sz="2500" dirty="0">
                <a:latin typeface="Calibri (Body)"/>
              </a:rPr>
              <a:t> left join employees e on </a:t>
            </a:r>
            <a:r>
              <a:rPr lang="en-US" sz="2500" dirty="0" err="1">
                <a:latin typeface="Calibri (Body)"/>
              </a:rPr>
              <a:t>c.salesrepemployeenumber</a:t>
            </a:r>
            <a:r>
              <a:rPr lang="en-US" sz="2500" dirty="0">
                <a:latin typeface="Calibri (Body)"/>
              </a:rPr>
              <a:t> = </a:t>
            </a:r>
            <a:r>
              <a:rPr lang="en-US" sz="2500" dirty="0" err="1">
                <a:latin typeface="Calibri (Body)"/>
              </a:rPr>
              <a:t>e.employeenumber</a:t>
            </a:r>
            <a:r>
              <a:rPr lang="en-US" sz="2500" dirty="0">
                <a:latin typeface="Calibri (Body)"/>
              </a:rPr>
              <a:t>;</a:t>
            </a:r>
            <a:br>
              <a:rPr lang="en-IN" sz="2500" dirty="0">
                <a:latin typeface="Calibri (Body)"/>
              </a:rPr>
            </a:br>
            <a:br>
              <a:rPr lang="en-IN" sz="2500" dirty="0">
                <a:latin typeface="Calibri (Body)"/>
              </a:rPr>
            </a:br>
            <a:br>
              <a:rPr lang="en-IN" sz="2500" dirty="0">
                <a:latin typeface="Calibri (Body)"/>
              </a:rPr>
            </a:br>
            <a:br>
              <a:rPr lang="en-IN" sz="2500" dirty="0">
                <a:latin typeface="Calibri (Body)"/>
              </a:rPr>
            </a:br>
            <a:r>
              <a:rPr lang="en-IN" sz="2500" dirty="0">
                <a:latin typeface="Calibri (Body)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C534-8DB2-9E88-0529-BA7FDFB7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669" y="4137179"/>
            <a:ext cx="10515600" cy="150018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Calibri (Body)"/>
              </a:rPr>
              <a:t>INTERPRETAION:</a:t>
            </a:r>
          </a:p>
          <a:p>
            <a:r>
              <a:rPr lang="en-IN" dirty="0">
                <a:solidFill>
                  <a:schemeClr val="tx1"/>
                </a:solidFill>
                <a:latin typeface="Calibri (Body)"/>
              </a:rPr>
              <a:t>Under this task I used join, select , group by command to find count number of employees in each office.</a:t>
            </a:r>
          </a:p>
        </p:txBody>
      </p:sp>
    </p:spTree>
    <p:extLst>
      <p:ext uri="{BB962C8B-B14F-4D97-AF65-F5344CB8AC3E}">
        <p14:creationId xmlns:p14="http://schemas.microsoft.com/office/powerpoint/2010/main" val="3550398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3855-1C93-1E35-1F4E-034264CA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23999"/>
          </a:xfrm>
        </p:spPr>
        <p:txBody>
          <a:bodyPr>
            <a:normAutofit fontScale="90000"/>
          </a:bodyPr>
          <a:lstStyle/>
          <a:p>
            <a:br>
              <a:rPr lang="en-IN" sz="2800" b="1" dirty="0">
                <a:solidFill>
                  <a:srgbClr val="002060"/>
                </a:solidFill>
                <a:latin typeface="Calibri (Body)"/>
              </a:rPr>
            </a:br>
            <a:r>
              <a:rPr lang="en-IN" sz="2800" b="1" dirty="0">
                <a:solidFill>
                  <a:srgbClr val="002060"/>
                </a:solidFill>
                <a:latin typeface="Calibri (Body)"/>
              </a:rPr>
              <a:t>TASK 2.2</a:t>
            </a:r>
            <a:br>
              <a:rPr lang="en-IN" sz="2800" b="1" dirty="0">
                <a:solidFill>
                  <a:srgbClr val="002060"/>
                </a:solidFill>
                <a:latin typeface="Calibri (Body)"/>
              </a:rPr>
            </a:br>
            <a:br>
              <a:rPr lang="en-IN" b="1" dirty="0">
                <a:solidFill>
                  <a:srgbClr val="002060"/>
                </a:solidFill>
                <a:latin typeface="Calibri (Body)"/>
              </a:rPr>
            </a:br>
            <a:r>
              <a:rPr lang="en-US" sz="2800" b="1" dirty="0">
                <a:solidFill>
                  <a:srgbClr val="002060"/>
                </a:solidFill>
                <a:latin typeface="Calibri (Body)"/>
              </a:rPr>
              <a:t>Identify the offices with less than a certain number of employees.</a:t>
            </a:r>
            <a:endParaRPr lang="en-IN" sz="28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95AE-6256-B8DF-5A02-EC73EDAD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37" y="1941093"/>
            <a:ext cx="10515600" cy="20373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  select </a:t>
            </a:r>
            <a:r>
              <a:rPr lang="en-US" sz="2400" dirty="0" err="1">
                <a:latin typeface="Calibri (Body)"/>
              </a:rPr>
              <a:t>officeCode</a:t>
            </a:r>
            <a:r>
              <a:rPr lang="en-US" sz="2400" dirty="0">
                <a:latin typeface="Calibri (Body)"/>
              </a:rPr>
              <a:t>, count(*) as </a:t>
            </a:r>
            <a:r>
              <a:rPr lang="en-US" sz="2400" dirty="0" err="1">
                <a:latin typeface="Calibri (Body)"/>
              </a:rPr>
              <a:t>employee_count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from employees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group by </a:t>
            </a:r>
            <a:r>
              <a:rPr lang="en-US" sz="2400" dirty="0" err="1">
                <a:latin typeface="Calibri (Body)"/>
              </a:rPr>
              <a:t>officeCode</a:t>
            </a: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  having </a:t>
            </a:r>
            <a:r>
              <a:rPr lang="en-US" sz="2400" dirty="0" err="1">
                <a:latin typeface="Calibri (Body)"/>
              </a:rPr>
              <a:t>employee_count</a:t>
            </a:r>
            <a:r>
              <a:rPr lang="en-US" sz="2400" dirty="0">
                <a:latin typeface="Calibri (Body)"/>
              </a:rPr>
              <a:t> &lt; 5; 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002060"/>
                </a:solidFill>
                <a:latin typeface="Calibri (Body)"/>
              </a:rPr>
              <a:t>OUTPUT :</a:t>
            </a:r>
            <a:endParaRPr lang="en-IN" sz="2700" b="1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4F0C2-3DA9-4726-762E-19B73DCAA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61730"/>
              </p:ext>
            </p:extLst>
          </p:nvPr>
        </p:nvGraphicFramePr>
        <p:xfrm>
          <a:off x="1393076" y="4100569"/>
          <a:ext cx="6641432" cy="2377440"/>
        </p:xfrm>
        <a:graphic>
          <a:graphicData uri="http://schemas.openxmlformats.org/drawingml/2006/table">
            <a:tbl>
              <a:tblPr/>
              <a:tblGrid>
                <a:gridCol w="3346784">
                  <a:extLst>
                    <a:ext uri="{9D8B030D-6E8A-4147-A177-3AD203B41FA5}">
                      <a16:colId xmlns:a16="http://schemas.microsoft.com/office/drawing/2014/main" val="1633884796"/>
                    </a:ext>
                  </a:extLst>
                </a:gridCol>
                <a:gridCol w="3294648">
                  <a:extLst>
                    <a:ext uri="{9D8B030D-6E8A-4147-A177-3AD203B41FA5}">
                      <a16:colId xmlns:a16="http://schemas.microsoft.com/office/drawing/2014/main" val="4214826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officeCode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employee_count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23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578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57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3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832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145A-6B57-9D7A-B47D-C0AD794D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TASK 2.3</a:t>
            </a: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List offices along with their assigned territories.</a:t>
            </a:r>
            <a:endParaRPr lang="en-IN" sz="24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3FC5-8BCC-4060-59B3-11F26FE7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91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alibri (Body)"/>
              </a:rPr>
              <a:t>select  </a:t>
            </a:r>
            <a:r>
              <a:rPr lang="en-US" sz="2400" dirty="0" err="1">
                <a:latin typeface="Calibri (Body)"/>
              </a:rPr>
              <a:t>officeCode</a:t>
            </a:r>
            <a:r>
              <a:rPr lang="en-US" sz="2400" dirty="0">
                <a:latin typeface="Calibri (Body)"/>
              </a:rPr>
              <a:t>, city, territory</a:t>
            </a:r>
          </a:p>
          <a:p>
            <a:pPr marL="0" indent="0">
              <a:buNone/>
            </a:pPr>
            <a:r>
              <a:rPr lang="en-US" sz="2400" dirty="0">
                <a:latin typeface="Calibri (Body)"/>
              </a:rPr>
              <a:t>from offices;</a:t>
            </a:r>
          </a:p>
          <a:p>
            <a:pPr marL="0" indent="0">
              <a:buNone/>
            </a:pPr>
            <a:endParaRPr lang="en-US" sz="2400" dirty="0">
              <a:latin typeface="Calibri (Body)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2060"/>
                </a:solidFill>
                <a:latin typeface="Calibri (Body)"/>
              </a:rPr>
              <a:t>OUTPUT :</a:t>
            </a:r>
            <a:endParaRPr lang="en-IN" sz="2200" b="1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8FBA8-1480-15A6-549A-9F4D447B4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61820"/>
              </p:ext>
            </p:extLst>
          </p:nvPr>
        </p:nvGraphicFramePr>
        <p:xfrm>
          <a:off x="1162665" y="3383280"/>
          <a:ext cx="10515600" cy="34747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991315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79078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5877128"/>
                    </a:ext>
                  </a:extLst>
                </a:gridCol>
              </a:tblGrid>
              <a:tr h="86420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officeCode</a:t>
                      </a:r>
                      <a:endParaRPr lang="en-US" sz="1800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city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San Francisco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territory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28410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Boston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00463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NYC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36791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Paris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222141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Tokyo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Japan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472994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Sydney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APAC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588478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London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150906"/>
                  </a:ext>
                </a:extLst>
              </a:tr>
              <a:tr h="34568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51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58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C7DC-C246-616D-212A-85CD63A9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alibri (Body)"/>
              </a:rPr>
              <a:t>TASK 3.1</a:t>
            </a:r>
            <a:br>
              <a:rPr lang="en-US" sz="22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200" b="1" dirty="0">
                <a:solidFill>
                  <a:srgbClr val="002060"/>
                </a:solidFill>
                <a:latin typeface="Calibri (Body)"/>
              </a:rPr>
            </a:br>
            <a:r>
              <a:rPr lang="en-US" sz="2200" b="1" dirty="0">
                <a:solidFill>
                  <a:srgbClr val="002060"/>
                </a:solidFill>
                <a:latin typeface="Calibri (Body)"/>
              </a:rPr>
              <a:t>Count the number of products in each product line.</a:t>
            </a:r>
            <a:br>
              <a:rPr lang="en-US" sz="2200" dirty="0">
                <a:latin typeface="Calibri (Body)"/>
              </a:rPr>
            </a:br>
            <a:endParaRPr lang="en-IN" sz="2200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0E4A-3047-DBBF-E8A8-F0CBF7F0E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46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dirty="0">
                <a:latin typeface="Calibri (Body)"/>
              </a:rPr>
              <a:t>select </a:t>
            </a:r>
            <a:r>
              <a:rPr lang="en-US" sz="2300" dirty="0" err="1">
                <a:latin typeface="Calibri (Body)"/>
              </a:rPr>
              <a:t>productline</a:t>
            </a:r>
            <a:r>
              <a:rPr lang="en-US" sz="2300" dirty="0">
                <a:latin typeface="Calibri (Body)"/>
              </a:rPr>
              <a:t>, count(</a:t>
            </a:r>
            <a:r>
              <a:rPr lang="en-US" sz="2300" dirty="0" err="1">
                <a:latin typeface="Calibri (Body)"/>
              </a:rPr>
              <a:t>productcode</a:t>
            </a:r>
            <a:r>
              <a:rPr lang="en-US" sz="2300" dirty="0">
                <a:latin typeface="Calibri (Body)"/>
              </a:rPr>
              <a:t>) as </a:t>
            </a:r>
            <a:r>
              <a:rPr lang="en-US" sz="2300" dirty="0" err="1">
                <a:latin typeface="Calibri (Body)"/>
              </a:rPr>
              <a:t>productcount</a:t>
            </a:r>
            <a:endParaRPr lang="en-US" sz="2300" dirty="0">
              <a:latin typeface="Calibri (Body)"/>
            </a:endParaRPr>
          </a:p>
          <a:p>
            <a:pPr marL="0" indent="0">
              <a:buNone/>
            </a:pPr>
            <a:r>
              <a:rPr lang="en-US" sz="2300" dirty="0">
                <a:latin typeface="Calibri (Body)"/>
              </a:rPr>
              <a:t>from products</a:t>
            </a:r>
          </a:p>
          <a:p>
            <a:pPr marL="0" indent="0">
              <a:buNone/>
            </a:pPr>
            <a:r>
              <a:rPr lang="en-US" sz="2300" dirty="0">
                <a:latin typeface="Calibri (Body)"/>
              </a:rPr>
              <a:t>group by </a:t>
            </a:r>
            <a:r>
              <a:rPr lang="en-US" sz="2300" dirty="0" err="1">
                <a:latin typeface="Calibri (Body)"/>
              </a:rPr>
              <a:t>productline</a:t>
            </a:r>
            <a:r>
              <a:rPr lang="en-US" sz="2300" dirty="0">
                <a:latin typeface="Calibri (Body)"/>
              </a:rPr>
              <a:t>;</a:t>
            </a:r>
          </a:p>
          <a:p>
            <a:pPr marL="0" indent="0">
              <a:buNone/>
            </a:pPr>
            <a:endParaRPr lang="en-US" sz="2300" dirty="0">
              <a:latin typeface="Calibri (Body)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2060"/>
                </a:solidFill>
                <a:latin typeface="Calibri (Body)"/>
              </a:rPr>
              <a:t>OUTPUT :</a:t>
            </a:r>
            <a:endParaRPr lang="en-IN" sz="2300" b="1" dirty="0">
              <a:solidFill>
                <a:srgbClr val="002060"/>
              </a:solidFill>
              <a:latin typeface="Calibri (Body)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7B6ED9-3F0A-F4F2-8A55-C409E7197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59670"/>
              </p:ext>
            </p:extLst>
          </p:nvPr>
        </p:nvGraphicFramePr>
        <p:xfrm>
          <a:off x="1504335" y="3440194"/>
          <a:ext cx="7059561" cy="3108960"/>
        </p:xfrm>
        <a:graphic>
          <a:graphicData uri="http://schemas.openxmlformats.org/drawingml/2006/table">
            <a:tbl>
              <a:tblPr/>
              <a:tblGrid>
                <a:gridCol w="3404176">
                  <a:extLst>
                    <a:ext uri="{9D8B030D-6E8A-4147-A177-3AD203B41FA5}">
                      <a16:colId xmlns:a16="http://schemas.microsoft.com/office/drawing/2014/main" val="305706987"/>
                    </a:ext>
                  </a:extLst>
                </a:gridCol>
                <a:gridCol w="3655385">
                  <a:extLst>
                    <a:ext uri="{9D8B030D-6E8A-4147-A177-3AD203B41FA5}">
                      <a16:colId xmlns:a16="http://schemas.microsoft.com/office/drawing/2014/main" val="1988865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productline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Classic Cars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productcount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729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Motorcycles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50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Planes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5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948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Trains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09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Trucks and Buses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64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Vintage Cars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21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5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0885-8F0A-C12E-CE78-75056308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52" y="3749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TASK 3.4</a:t>
            </a: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br>
              <a:rPr lang="en-US" sz="2400" b="1" dirty="0">
                <a:solidFill>
                  <a:srgbClr val="002060"/>
                </a:solidFill>
                <a:latin typeface="Calibri (Body)"/>
              </a:rPr>
            </a:br>
            <a:r>
              <a:rPr lang="en-US" sz="2400" b="1" dirty="0">
                <a:solidFill>
                  <a:srgbClr val="002060"/>
                </a:solidFill>
                <a:latin typeface="Calibri (Body)"/>
              </a:rPr>
              <a:t>Find the total sales amount for each product line.</a:t>
            </a:r>
            <a:endParaRPr lang="en-IN" sz="2400" b="1" dirty="0">
              <a:solidFill>
                <a:srgbClr val="002060"/>
              </a:solidFill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3292-0B3A-58FA-8C13-DE441059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639" y="1678776"/>
            <a:ext cx="10515600" cy="210727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800" dirty="0">
                <a:latin typeface="Calibri (Body)"/>
              </a:rPr>
              <a:t> select </a:t>
            </a:r>
            <a:r>
              <a:rPr lang="en-IN" sz="5800" dirty="0" err="1">
                <a:latin typeface="Calibri (Body)"/>
              </a:rPr>
              <a:t>p.productline</a:t>
            </a:r>
            <a:r>
              <a:rPr lang="en-IN" sz="5800" dirty="0">
                <a:latin typeface="Calibri (Body)"/>
              </a:rPr>
              <a:t>, sum(</a:t>
            </a:r>
            <a:r>
              <a:rPr lang="en-IN" sz="5800" dirty="0" err="1">
                <a:latin typeface="Calibri (Body)"/>
              </a:rPr>
              <a:t>od.quantityordered</a:t>
            </a:r>
            <a:r>
              <a:rPr lang="en-IN" sz="5800" dirty="0">
                <a:latin typeface="Calibri (Body)"/>
              </a:rPr>
              <a:t> * </a:t>
            </a:r>
            <a:r>
              <a:rPr lang="en-IN" sz="5800" dirty="0" err="1">
                <a:latin typeface="Calibri (Body)"/>
              </a:rPr>
              <a:t>od.priceeach</a:t>
            </a:r>
            <a:r>
              <a:rPr lang="en-IN" sz="5800" dirty="0">
                <a:latin typeface="Calibri (Body)"/>
              </a:rPr>
              <a:t>) as </a:t>
            </a:r>
            <a:r>
              <a:rPr lang="en-IN" sz="5800" dirty="0" err="1">
                <a:latin typeface="Calibri (Body)"/>
              </a:rPr>
              <a:t>totalsales</a:t>
            </a:r>
            <a:endParaRPr lang="en-IN" sz="5800" dirty="0">
              <a:latin typeface="Calibri (Body)"/>
            </a:endParaRPr>
          </a:p>
          <a:p>
            <a:pPr marL="0" indent="0">
              <a:buNone/>
            </a:pPr>
            <a:r>
              <a:rPr lang="en-IN" sz="5800" dirty="0">
                <a:latin typeface="Calibri (Body)"/>
              </a:rPr>
              <a:t> from products p</a:t>
            </a:r>
          </a:p>
          <a:p>
            <a:pPr marL="0" indent="0">
              <a:buNone/>
            </a:pPr>
            <a:r>
              <a:rPr lang="en-IN" sz="5800" dirty="0">
                <a:latin typeface="Calibri (Body)"/>
              </a:rPr>
              <a:t> join </a:t>
            </a:r>
            <a:r>
              <a:rPr lang="en-IN" sz="5800" dirty="0" err="1">
                <a:latin typeface="Calibri (Body)"/>
              </a:rPr>
              <a:t>orderdetails</a:t>
            </a:r>
            <a:r>
              <a:rPr lang="en-IN" sz="5800" dirty="0">
                <a:latin typeface="Calibri (Body)"/>
              </a:rPr>
              <a:t> od on </a:t>
            </a:r>
            <a:r>
              <a:rPr lang="en-IN" sz="5800" dirty="0" err="1">
                <a:latin typeface="Calibri (Body)"/>
              </a:rPr>
              <a:t>p.productcode</a:t>
            </a:r>
            <a:r>
              <a:rPr lang="en-IN" sz="5800" dirty="0">
                <a:latin typeface="Calibri (Body)"/>
              </a:rPr>
              <a:t> = </a:t>
            </a:r>
            <a:r>
              <a:rPr lang="en-IN" sz="5800" dirty="0" err="1">
                <a:latin typeface="Calibri (Body)"/>
              </a:rPr>
              <a:t>od.productcode</a:t>
            </a:r>
            <a:endParaRPr lang="en-IN" sz="5800" dirty="0">
              <a:latin typeface="Calibri (Body)"/>
            </a:endParaRPr>
          </a:p>
          <a:p>
            <a:pPr marL="0" indent="0">
              <a:buNone/>
            </a:pPr>
            <a:r>
              <a:rPr lang="en-IN" sz="5800" dirty="0">
                <a:latin typeface="Calibri (Body)"/>
              </a:rPr>
              <a:t> group by </a:t>
            </a:r>
            <a:r>
              <a:rPr lang="en-IN" sz="5800" dirty="0" err="1">
                <a:latin typeface="Calibri (Body)"/>
              </a:rPr>
              <a:t>p.productline</a:t>
            </a:r>
            <a:endParaRPr lang="en-IN" sz="5800" dirty="0">
              <a:latin typeface="Calibri (Body)"/>
            </a:endParaRPr>
          </a:p>
          <a:p>
            <a:pPr marL="0" indent="0">
              <a:buNone/>
            </a:pPr>
            <a:r>
              <a:rPr lang="en-IN" sz="5800" dirty="0">
                <a:latin typeface="Calibri (Body)"/>
              </a:rPr>
              <a:t> order by </a:t>
            </a:r>
            <a:r>
              <a:rPr lang="en-IN" sz="5800" dirty="0" err="1">
                <a:latin typeface="Calibri (Body)"/>
              </a:rPr>
              <a:t>totalsales</a:t>
            </a:r>
            <a:r>
              <a:rPr lang="en-IN" sz="5800" dirty="0">
                <a:latin typeface="Calibri (Body)"/>
              </a:rPr>
              <a:t> </a:t>
            </a:r>
            <a:r>
              <a:rPr lang="en-IN" sz="5800" dirty="0" err="1">
                <a:latin typeface="Calibri (Body)"/>
              </a:rPr>
              <a:t>desc</a:t>
            </a:r>
            <a:r>
              <a:rPr lang="en-IN" sz="5800" dirty="0">
                <a:latin typeface="Calibri (Body)"/>
              </a:rPr>
              <a:t>;</a:t>
            </a:r>
          </a:p>
          <a:p>
            <a:pPr marL="0" indent="0">
              <a:buNone/>
            </a:pPr>
            <a:endParaRPr lang="en-IN" sz="8800" dirty="0">
              <a:latin typeface="Calibri (Body)"/>
            </a:endParaRPr>
          </a:p>
          <a:p>
            <a:pPr marL="0" indent="0">
              <a:buNone/>
            </a:pPr>
            <a:r>
              <a:rPr lang="en-IN" sz="8800" b="1" dirty="0">
                <a:solidFill>
                  <a:srgbClr val="002060"/>
                </a:solidFill>
                <a:latin typeface="Calibri (Body)"/>
              </a:rPr>
              <a:t>OUTPUT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852314-A417-50E1-300B-C2278A7AF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77740"/>
              </p:ext>
            </p:extLst>
          </p:nvPr>
        </p:nvGraphicFramePr>
        <p:xfrm>
          <a:off x="2912806" y="3786054"/>
          <a:ext cx="5572432" cy="2834640"/>
        </p:xfrm>
        <a:graphic>
          <a:graphicData uri="http://schemas.openxmlformats.org/drawingml/2006/table">
            <a:tbl>
              <a:tblPr/>
              <a:tblGrid>
                <a:gridCol w="2786216">
                  <a:extLst>
                    <a:ext uri="{9D8B030D-6E8A-4147-A177-3AD203B41FA5}">
                      <a16:colId xmlns:a16="http://schemas.microsoft.com/office/drawing/2014/main" val="3986420440"/>
                    </a:ext>
                  </a:extLst>
                </a:gridCol>
                <a:gridCol w="2786216">
                  <a:extLst>
                    <a:ext uri="{9D8B030D-6E8A-4147-A177-3AD203B41FA5}">
                      <a16:colId xmlns:a16="http://schemas.microsoft.com/office/drawing/2014/main" val="3976221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dirty="0" err="1"/>
                        <a:t>productline</a:t>
                      </a:r>
                      <a:endParaRPr lang="en-IN" sz="1600" dirty="0"/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Classic Cars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totalsales</a:t>
                      </a:r>
                      <a:endParaRPr lang="en-IN" sz="1600" dirty="0"/>
                    </a:p>
                    <a:p>
                      <a:endParaRPr lang="en-IN" sz="1600" dirty="0"/>
                    </a:p>
                    <a:p>
                      <a:r>
                        <a:rPr lang="en-IN" sz="1600" dirty="0"/>
                        <a:t>3853922.49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670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Vintage Cars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1797559.63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9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Motorcycles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1121426.12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46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Trucks and Buses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1024113.57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26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Planes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954637.54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110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663998.34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259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Trains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188532.92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1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473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315</TotalTime>
  <Words>941</Words>
  <Application>Microsoft Office PowerPoint</Application>
  <PresentationFormat>Widescreen</PresentationFormat>
  <Paragraphs>328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 Rounded MT Bold</vt:lpstr>
      <vt:lpstr>Calibri (Body)</vt:lpstr>
      <vt:lpstr>Century Gothic</vt:lpstr>
      <vt:lpstr>Tw Cen MT (Body)</vt:lpstr>
      <vt:lpstr>Wingdings 3</vt:lpstr>
      <vt:lpstr>Ion</vt:lpstr>
      <vt:lpstr>ANALYTICS USING SQL (SPRINT9 &amp; SPRINT10)  Data Driven Analytics Project Part-1  Data Driven Analytics Project Part-2</vt:lpstr>
      <vt:lpstr>BUSINESS ANALYSIS:  Data Driven Analytics Project Part-1  CUSTOMER DATA ANALYSIS:</vt:lpstr>
      <vt:lpstr>Task-1.2  Find the average credit limit for customers in each country.  select country,  avg(creditlimit) as average_credit_limit from customers group by country limit 0, 500;      </vt:lpstr>
      <vt:lpstr>TASK-1.5  Calculate total sales for each customer.  select c.customername, sum(o.total_amount) as total_sales from customers cinner  join orders o on c.customernumber = o.customernumber group by c.customername;   </vt:lpstr>
      <vt:lpstr>TASK 2.1  Count the number of employees working in each office.   select c.customername, e.lastname as salesrepresentative  from customers c  left join employees e on c.salesrepemployeenumber = e.employeenumber;     </vt:lpstr>
      <vt:lpstr> TASK 2.2  Identify the offices with less than a certain number of employees.</vt:lpstr>
      <vt:lpstr>TASK 2.3  List offices along with their assigned territories.</vt:lpstr>
      <vt:lpstr>TASK 3.1  Count the number of products in each product line. </vt:lpstr>
      <vt:lpstr>TASK 3.4  Find the total sales amount for each product line.</vt:lpstr>
      <vt:lpstr>BUSINESS ANALYSIS:  Data Driven Analytics Project Part-2  EMPLOYEE DATA ANALYSIS:</vt:lpstr>
      <vt:lpstr>TASK 1.2  Count the number of employees holding each job title.</vt:lpstr>
      <vt:lpstr>TASK 1.4   Find the employees who don't have a manager (reports To is NULL).</vt:lpstr>
      <vt:lpstr> TASK 2.2   Find the number of orders placed in each month.</vt:lpstr>
      <vt:lpstr>TASK 2.7  Find the highest-value order based on total sales.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Annamalai G</dc:creator>
  <cp:lastModifiedBy>Annamalai G</cp:lastModifiedBy>
  <cp:revision>2</cp:revision>
  <dcterms:created xsi:type="dcterms:W3CDTF">2024-08-25T06:22:13Z</dcterms:created>
  <dcterms:modified xsi:type="dcterms:W3CDTF">2024-08-26T14:45:00Z</dcterms:modified>
</cp:coreProperties>
</file>