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0" r:id="rId5"/>
    <p:sldId id="262" r:id="rId6"/>
    <p:sldId id="265" r:id="rId7"/>
    <p:sldId id="266" r:id="rId8"/>
    <p:sldId id="267" r:id="rId9"/>
    <p:sldId id="268" r:id="rId10"/>
    <p:sldId id="269" r:id="rId11"/>
    <p:sldId id="270" r:id="rId12"/>
    <p:sldId id="271" r:id="rId13"/>
    <p:sldId id="259"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6606B-2B4F-4779-A904-077D8D39DCB9}" v="20" dt="2024-10-26T12:14:29.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1CE6-0358-215A-F008-7476FB54B2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7D77C3-6F41-ED08-A593-8CF6EC80DD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0A56C3-1BF3-4DC1-9E5F-832F5D706BF1}"/>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D543C417-6795-3B8F-DFD9-EACA857A7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880B9-8F42-F6EC-2116-1B6A1BCDD3BD}"/>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17761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7296-ED6B-4BCA-151E-CCDA6A4BC9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EC32CA-CBB6-B889-6BEA-DF7B8EF2AE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F6D7A-2253-0A00-DD00-E57B9D93B9B4}"/>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F3FF433C-8A69-37E4-8389-B9B43F4ACD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52044-35D1-4829-FE49-F8C881816791}"/>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417359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4DBB6-3501-6DF4-8FA1-BD03F97C6C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69CA8-BBBA-6B94-C551-9A6CF140B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E50DA1-FA2D-9A21-4C4C-02502DB3FCB4}"/>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5DD6E479-D074-F5C1-40CC-554B57C4C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14F64-6C00-6C7D-7A91-18154AEF4277}"/>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371224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2381-726A-DFC1-D964-0B05B3F203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8AC43D-8479-86C6-9CAE-ED1F8D7F01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E66645-A759-DB1C-2D4D-FAA6B9163737}"/>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1587788C-CA4A-741B-3B1A-CEE568B6B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A991E-4626-690D-090C-87F664909960}"/>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2617072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215F-3530-8E1C-F90A-449D8C92D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FEBEFB-3AE8-7592-BF35-5FB68BF2BC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E2F25-439F-6C00-E186-AF58A1B7420F}"/>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FEB90AED-5BBC-9A61-1AF0-5CAB3057D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B18D53-1DF6-9ABF-BF1E-2F4BD5F2CF31}"/>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53312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FAF2-66FC-A98E-E713-803A3D36A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4D57A-0261-AFEB-99DB-71BA10458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A70162-F061-D91A-8079-7062A2B2C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3444EA-8641-7776-FBE9-C3D6DE0799E6}"/>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6" name="Footer Placeholder 5">
            <a:extLst>
              <a:ext uri="{FF2B5EF4-FFF2-40B4-BE49-F238E27FC236}">
                <a16:creationId xmlns:a16="http://schemas.microsoft.com/office/drawing/2014/main" id="{419FD418-45C6-346B-FCB8-BCED3A2D05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AA8752-E749-5287-3ECC-C22421D03DBA}"/>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24646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1E94-7CE1-7207-66B4-629891606D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465B55-BF73-0524-00FE-22454D940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FF1B9-4930-FD23-4E97-4E0D9164C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C94BC9-B2FF-19F7-1E7E-80BC7C6659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2F2E7-6EA9-0852-5538-032A29BD10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4ECB4F-B673-EDA0-CF00-0D0133D47214}"/>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8" name="Footer Placeholder 7">
            <a:extLst>
              <a:ext uri="{FF2B5EF4-FFF2-40B4-BE49-F238E27FC236}">
                <a16:creationId xmlns:a16="http://schemas.microsoft.com/office/drawing/2014/main" id="{019C77CB-8422-EFD1-6E1F-C83D22A39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9658CA-985D-6215-F559-B4660ED5B142}"/>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80468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6A06-606D-4318-2E40-B64BF3512F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35E96F-19C2-E2AA-92D6-C2FB61E85D93}"/>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4" name="Footer Placeholder 3">
            <a:extLst>
              <a:ext uri="{FF2B5EF4-FFF2-40B4-BE49-F238E27FC236}">
                <a16:creationId xmlns:a16="http://schemas.microsoft.com/office/drawing/2014/main" id="{D52F5959-9EB9-51DC-4616-23363BE0CA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557B35-E940-1B3B-2791-1E8DB462F06E}"/>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208173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2F4B9D-3157-A669-D436-A540E5A8B992}"/>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3" name="Footer Placeholder 2">
            <a:extLst>
              <a:ext uri="{FF2B5EF4-FFF2-40B4-BE49-F238E27FC236}">
                <a16:creationId xmlns:a16="http://schemas.microsoft.com/office/drawing/2014/main" id="{4E3E1F68-C4E3-6977-316A-EEF6B114638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463F91-D6FA-D1A2-E0F6-B84D6FCDFC29}"/>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115710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CE56-7617-D47E-5047-5D08D2326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967A35-4A74-3296-638C-CE87AD777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BC1E68-AC73-2ECD-F725-04137927C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2013-A20F-B432-A216-102A5912421F}"/>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6" name="Footer Placeholder 5">
            <a:extLst>
              <a:ext uri="{FF2B5EF4-FFF2-40B4-BE49-F238E27FC236}">
                <a16:creationId xmlns:a16="http://schemas.microsoft.com/office/drawing/2014/main" id="{7B8BD2A3-D63D-EE1E-AA5B-BEEC262F0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63337-3D90-7F11-AAB1-7C2E15D8EC1B}"/>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133702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3A806-863C-3112-B304-7D790B4F0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33844D-A8BA-4097-4CBC-01BD0E973E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3B7AA4-004A-566E-106A-AED445AE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D8534-9702-9C61-DD5C-6C7B64BA27C0}"/>
              </a:ext>
            </a:extLst>
          </p:cNvPr>
          <p:cNvSpPr>
            <a:spLocks noGrp="1"/>
          </p:cNvSpPr>
          <p:nvPr>
            <p:ph type="dt" sz="half" idx="10"/>
          </p:nvPr>
        </p:nvSpPr>
        <p:spPr/>
        <p:txBody>
          <a:bodyPr/>
          <a:lstStyle/>
          <a:p>
            <a:fld id="{C490370A-E26F-4CF6-95E3-76836C1843AA}" type="datetimeFigureOut">
              <a:rPr lang="en-IN" smtClean="0"/>
              <a:t>26-10-2024</a:t>
            </a:fld>
            <a:endParaRPr lang="en-IN"/>
          </a:p>
        </p:txBody>
      </p:sp>
      <p:sp>
        <p:nvSpPr>
          <p:cNvPr id="6" name="Footer Placeholder 5">
            <a:extLst>
              <a:ext uri="{FF2B5EF4-FFF2-40B4-BE49-F238E27FC236}">
                <a16:creationId xmlns:a16="http://schemas.microsoft.com/office/drawing/2014/main" id="{CED5020F-CF03-AAF0-552B-9292CAD771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655E5E-FE06-A0DF-D44A-89B2CC3B55DA}"/>
              </a:ext>
            </a:extLst>
          </p:cNvPr>
          <p:cNvSpPr>
            <a:spLocks noGrp="1"/>
          </p:cNvSpPr>
          <p:nvPr>
            <p:ph type="sldNum" sz="quarter" idx="12"/>
          </p:nvPr>
        </p:nvSpPr>
        <p:spPr/>
        <p:txBody>
          <a:bodyPr/>
          <a:lstStyle/>
          <a:p>
            <a:fld id="{B45815A1-077B-4956-BA6C-8CB678E1BE26}" type="slidenum">
              <a:rPr lang="en-IN" smtClean="0"/>
              <a:t>‹#›</a:t>
            </a:fld>
            <a:endParaRPr lang="en-IN"/>
          </a:p>
        </p:txBody>
      </p:sp>
    </p:spTree>
    <p:extLst>
      <p:ext uri="{BB962C8B-B14F-4D97-AF65-F5344CB8AC3E}">
        <p14:creationId xmlns:p14="http://schemas.microsoft.com/office/powerpoint/2010/main" val="265062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08794-CD78-C226-5F8D-B1F2106BB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24152-35B8-68B1-2614-7F0D9AA4E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99AD7-6AF5-9DC2-F5A2-E30E41B8F6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0370A-E26F-4CF6-95E3-76836C1843AA}" type="datetimeFigureOut">
              <a:rPr lang="en-IN" smtClean="0"/>
              <a:t>26-10-2024</a:t>
            </a:fld>
            <a:endParaRPr lang="en-IN"/>
          </a:p>
        </p:txBody>
      </p:sp>
      <p:sp>
        <p:nvSpPr>
          <p:cNvPr id="5" name="Footer Placeholder 4">
            <a:extLst>
              <a:ext uri="{FF2B5EF4-FFF2-40B4-BE49-F238E27FC236}">
                <a16:creationId xmlns:a16="http://schemas.microsoft.com/office/drawing/2014/main" id="{C0B23EA3-2A7D-B0A9-51E0-19AEF3A77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6BAC7A-3FF1-0AAD-BBA8-9DA274DCF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5815A1-077B-4956-BA6C-8CB678E1BE26}" type="slidenum">
              <a:rPr lang="en-IN" smtClean="0"/>
              <a:t>‹#›</a:t>
            </a:fld>
            <a:endParaRPr lang="en-IN"/>
          </a:p>
        </p:txBody>
      </p:sp>
    </p:spTree>
    <p:extLst>
      <p:ext uri="{BB962C8B-B14F-4D97-AF65-F5344CB8AC3E}">
        <p14:creationId xmlns:p14="http://schemas.microsoft.com/office/powerpoint/2010/main" val="2311743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07B6C-7387-93B5-F3C9-F293B0A740F0}"/>
              </a:ext>
            </a:extLst>
          </p:cNvPr>
          <p:cNvSpPr txBox="1">
            <a:spLocks/>
          </p:cNvSpPr>
          <p:nvPr/>
        </p:nvSpPr>
        <p:spPr>
          <a:xfrm>
            <a:off x="838200" y="979076"/>
            <a:ext cx="10515600" cy="102255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300" dirty="0">
                <a:solidFill>
                  <a:srgbClr val="FF0000"/>
                </a:solidFill>
                <a:latin typeface="Arial Rounded MT Bold" panose="020F0704030504030204" pitchFamily="34" charset="0"/>
              </a:rPr>
              <a:t>Hotel Booking Data Analysis Project - Part 1 &amp; 2</a:t>
            </a:r>
          </a:p>
          <a:p>
            <a:pPr algn="ctr"/>
            <a:endParaRPr lang="en-US" sz="3300" dirty="0">
              <a:solidFill>
                <a:srgbClr val="FF0000"/>
              </a:solidFill>
              <a:latin typeface="Arial Rounded MT Bold" panose="020F0704030504030204" pitchFamily="34" charset="0"/>
            </a:endParaRPr>
          </a:p>
        </p:txBody>
      </p:sp>
      <p:sp>
        <p:nvSpPr>
          <p:cNvPr id="3" name="Text Placeholder 2">
            <a:extLst>
              <a:ext uri="{FF2B5EF4-FFF2-40B4-BE49-F238E27FC236}">
                <a16:creationId xmlns:a16="http://schemas.microsoft.com/office/drawing/2014/main" id="{AC1915E5-AEB4-7491-E20F-212057C69DC8}"/>
              </a:ext>
            </a:extLst>
          </p:cNvPr>
          <p:cNvSpPr txBox="1">
            <a:spLocks/>
          </p:cNvSpPr>
          <p:nvPr/>
        </p:nvSpPr>
        <p:spPr>
          <a:xfrm>
            <a:off x="7058538" y="4954691"/>
            <a:ext cx="5005642" cy="15001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solidFill>
                  <a:schemeClr val="accent2">
                    <a:lumMod val="50000"/>
                  </a:schemeClr>
                </a:solidFill>
                <a:latin typeface="Tw Cen MT (Body)"/>
              </a:rPr>
              <a:t>Submitted By : G. Annamalai</a:t>
            </a:r>
          </a:p>
          <a:p>
            <a:pPr marL="0" indent="0">
              <a:buNone/>
            </a:pPr>
            <a:r>
              <a:rPr lang="en-IN" b="1" dirty="0">
                <a:solidFill>
                  <a:schemeClr val="accent2">
                    <a:lumMod val="50000"/>
                  </a:schemeClr>
                </a:solidFill>
                <a:latin typeface="Tw Cen MT (Body)"/>
              </a:rPr>
              <a:t>Mentor: Mr. Munna Pandey</a:t>
            </a:r>
          </a:p>
        </p:txBody>
      </p:sp>
    </p:spTree>
    <p:extLst>
      <p:ext uri="{BB962C8B-B14F-4D97-AF65-F5344CB8AC3E}">
        <p14:creationId xmlns:p14="http://schemas.microsoft.com/office/powerpoint/2010/main" val="32551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D02A0-BF29-F9B7-D5A8-47C1B879C8ED}"/>
              </a:ext>
            </a:extLst>
          </p:cNvPr>
          <p:cNvSpPr>
            <a:spLocks noGrp="1"/>
          </p:cNvSpPr>
          <p:nvPr>
            <p:ph sz="half" idx="1"/>
          </p:nvPr>
        </p:nvSpPr>
        <p:spPr>
          <a:xfrm>
            <a:off x="838200" y="422787"/>
            <a:ext cx="5181600" cy="5754176"/>
          </a:xfrm>
        </p:spPr>
        <p:txBody>
          <a:bodyPr>
            <a:normAutofit/>
          </a:bodyPr>
          <a:lstStyle/>
          <a:p>
            <a:r>
              <a:rPr lang="en-IN" sz="1050" b="0" dirty="0">
                <a:effectLst/>
                <a:latin typeface="Consolas" panose="020B0609020204030204" pitchFamily="49" charset="0"/>
              </a:rPr>
              <a:t># Plotting the relationship between special requests and ADR</a:t>
            </a:r>
          </a:p>
          <a:p>
            <a:r>
              <a:rPr lang="en-IN" sz="1050" b="0" dirty="0" err="1">
                <a:effectLst/>
                <a:latin typeface="Consolas" panose="020B0609020204030204" pitchFamily="49" charset="0"/>
              </a:rPr>
              <a:t>sb.lineplot</a:t>
            </a:r>
            <a:r>
              <a:rPr lang="en-IN" sz="1050" b="0" dirty="0">
                <a:effectLst/>
                <a:latin typeface="Consolas" panose="020B0609020204030204" pitchFamily="49" charset="0"/>
              </a:rPr>
              <a:t>(x='</a:t>
            </a:r>
            <a:r>
              <a:rPr lang="en-IN" sz="1050" b="0" dirty="0" err="1">
                <a:effectLst/>
                <a:latin typeface="Consolas" panose="020B0609020204030204" pitchFamily="49" charset="0"/>
              </a:rPr>
              <a:t>total_of_special_requests</a:t>
            </a:r>
            <a:r>
              <a:rPr lang="en-IN" sz="1050" b="0" dirty="0">
                <a:effectLst/>
                <a:latin typeface="Consolas" panose="020B0609020204030204" pitchFamily="49" charset="0"/>
              </a:rPr>
              <a:t>', y='</a:t>
            </a:r>
            <a:r>
              <a:rPr lang="en-IN" sz="1050" b="0" dirty="0" err="1">
                <a:effectLst/>
                <a:latin typeface="Consolas" panose="020B0609020204030204" pitchFamily="49" charset="0"/>
              </a:rPr>
              <a:t>adr</a:t>
            </a:r>
            <a:r>
              <a:rPr lang="en-IN" sz="1050" b="0" dirty="0">
                <a:effectLst/>
                <a:latin typeface="Consolas" panose="020B0609020204030204" pitchFamily="49" charset="0"/>
              </a:rPr>
              <a:t>', data=</a:t>
            </a:r>
            <a:r>
              <a:rPr lang="en-IN" sz="1050" b="0" dirty="0" err="1">
                <a:effectLst/>
                <a:latin typeface="Consolas" panose="020B0609020204030204" pitchFamily="49" charset="0"/>
              </a:rPr>
              <a:t>special_requests_adr</a:t>
            </a:r>
            <a:r>
              <a:rPr lang="en-IN" sz="1050" b="0" dirty="0">
                <a:effectLst/>
                <a:latin typeface="Consolas" panose="020B0609020204030204" pitchFamily="49" charset="0"/>
              </a:rPr>
              <a:t>)</a:t>
            </a:r>
          </a:p>
          <a:p>
            <a:r>
              <a:rPr lang="en-IN" sz="1050" b="0" dirty="0" err="1">
                <a:effectLst/>
                <a:latin typeface="Consolas" panose="020B0609020204030204" pitchFamily="49" charset="0"/>
              </a:rPr>
              <a:t>plt.title</a:t>
            </a:r>
            <a:r>
              <a:rPr lang="en-IN" sz="1050" b="0" dirty="0">
                <a:effectLst/>
                <a:latin typeface="Consolas" panose="020B0609020204030204" pitchFamily="49" charset="0"/>
              </a:rPr>
              <a:t>('Relationship Between Special Requests and Average Daily Rate (ADR)')</a:t>
            </a:r>
          </a:p>
          <a:p>
            <a:r>
              <a:rPr lang="en-IN" sz="1050" b="0" dirty="0" err="1">
                <a:effectLst/>
                <a:latin typeface="Consolas" panose="020B0609020204030204" pitchFamily="49" charset="0"/>
              </a:rPr>
              <a:t>plt.xlabel</a:t>
            </a:r>
            <a:r>
              <a:rPr lang="en-IN" sz="1050" b="0" dirty="0">
                <a:effectLst/>
                <a:latin typeface="Consolas" panose="020B0609020204030204" pitchFamily="49" charset="0"/>
              </a:rPr>
              <a:t>('Total Special Requests')</a:t>
            </a:r>
          </a:p>
          <a:p>
            <a:r>
              <a:rPr lang="en-IN" sz="1050" b="0" dirty="0" err="1">
                <a:effectLst/>
                <a:latin typeface="Consolas" panose="020B0609020204030204" pitchFamily="49" charset="0"/>
              </a:rPr>
              <a:t>plt.ylabel</a:t>
            </a:r>
            <a:r>
              <a:rPr lang="en-IN" sz="1050" b="0" dirty="0">
                <a:effectLst/>
                <a:latin typeface="Consolas" panose="020B0609020204030204" pitchFamily="49" charset="0"/>
              </a:rPr>
              <a:t>('Average Daily Rate (ADR)')</a:t>
            </a:r>
          </a:p>
          <a:p>
            <a:r>
              <a:rPr lang="en-IN" sz="1050" b="0" dirty="0" err="1">
                <a:effectLst/>
                <a:latin typeface="Consolas" panose="020B0609020204030204" pitchFamily="49" charset="0"/>
              </a:rPr>
              <a:t>plt.xticks</a:t>
            </a:r>
            <a:r>
              <a:rPr lang="en-IN" sz="1050" b="0" dirty="0">
                <a:effectLst/>
                <a:latin typeface="Consolas" panose="020B0609020204030204" pitchFamily="49" charset="0"/>
              </a:rPr>
              <a:t>(rotation=45)</a:t>
            </a:r>
          </a:p>
          <a:p>
            <a:r>
              <a:rPr lang="en-IN" sz="1050" b="0" dirty="0" err="1">
                <a:effectLst/>
                <a:latin typeface="Consolas" panose="020B0609020204030204" pitchFamily="49" charset="0"/>
              </a:rPr>
              <a:t>plt.show</a:t>
            </a:r>
            <a:r>
              <a:rPr lang="en-IN" sz="1050" b="0" dirty="0">
                <a:effectLst/>
                <a:latin typeface="Consolas" panose="020B0609020204030204" pitchFamily="49" charset="0"/>
              </a:rPr>
              <a:t>()</a:t>
            </a:r>
          </a:p>
          <a:p>
            <a:pPr marL="0" indent="0">
              <a:buNone/>
            </a:pPr>
            <a:endParaRPr lang="en-IN" sz="1050" dirty="0"/>
          </a:p>
        </p:txBody>
      </p:sp>
      <p:sp>
        <p:nvSpPr>
          <p:cNvPr id="4" name="Content Placeholder 3">
            <a:extLst>
              <a:ext uri="{FF2B5EF4-FFF2-40B4-BE49-F238E27FC236}">
                <a16:creationId xmlns:a16="http://schemas.microsoft.com/office/drawing/2014/main" id="{8A78F964-82E7-3F12-1618-8C0B43258DFB}"/>
              </a:ext>
            </a:extLst>
          </p:cNvPr>
          <p:cNvSpPr>
            <a:spLocks noGrp="1"/>
          </p:cNvSpPr>
          <p:nvPr>
            <p:ph sz="half" idx="2"/>
          </p:nvPr>
        </p:nvSpPr>
        <p:spPr>
          <a:xfrm>
            <a:off x="6172200" y="422787"/>
            <a:ext cx="5181600" cy="5754176"/>
          </a:xfrm>
        </p:spPr>
        <p:txBody>
          <a:bodyPr>
            <a:normAutofit/>
          </a:bodyPr>
          <a:lstStyle/>
          <a:p>
            <a:pPr marL="0" indent="0">
              <a:buNone/>
            </a:pPr>
            <a:r>
              <a:rPr lang="en-IN" sz="1000" b="1" dirty="0">
                <a:effectLst/>
                <a:latin typeface="Consolas" panose="020B0609020204030204" pitchFamily="49" charset="0"/>
              </a:rPr>
              <a:t># Plotting ADR and special requests by room type</a:t>
            </a:r>
          </a:p>
          <a:p>
            <a:r>
              <a:rPr lang="en-IN" sz="1000" b="1" dirty="0" err="1">
                <a:effectLst/>
                <a:latin typeface="Consolas" panose="020B0609020204030204" pitchFamily="49" charset="0"/>
              </a:rPr>
              <a:t>plt.figure</a:t>
            </a:r>
            <a:r>
              <a:rPr lang="en-IN" sz="1000" b="1" dirty="0">
                <a:effectLst/>
                <a:latin typeface="Consolas" panose="020B0609020204030204" pitchFamily="49" charset="0"/>
              </a:rPr>
              <a:t>(</a:t>
            </a:r>
            <a:r>
              <a:rPr lang="en-IN" sz="1000" b="1" dirty="0" err="1">
                <a:effectLst/>
                <a:latin typeface="Consolas" panose="020B0609020204030204" pitchFamily="49" charset="0"/>
              </a:rPr>
              <a:t>figsize</a:t>
            </a:r>
            <a:r>
              <a:rPr lang="en-IN" sz="1000" b="1" dirty="0">
                <a:effectLst/>
                <a:latin typeface="Consolas" panose="020B0609020204030204" pitchFamily="49" charset="0"/>
              </a:rPr>
              <a:t>=(12, 6))</a:t>
            </a:r>
          </a:p>
          <a:p>
            <a:r>
              <a:rPr lang="en-IN" sz="1000" b="1" dirty="0" err="1">
                <a:effectLst/>
                <a:latin typeface="Consolas" panose="020B0609020204030204" pitchFamily="49" charset="0"/>
              </a:rPr>
              <a:t>sb.barplot</a:t>
            </a:r>
            <a:r>
              <a:rPr lang="en-IN" sz="1000" b="1" dirty="0">
                <a:effectLst/>
                <a:latin typeface="Consolas" panose="020B0609020204030204" pitchFamily="49" charset="0"/>
              </a:rPr>
              <a:t>(x='</a:t>
            </a:r>
            <a:r>
              <a:rPr lang="en-IN" sz="1000" b="1" dirty="0" err="1">
                <a:effectLst/>
                <a:latin typeface="Consolas" panose="020B0609020204030204" pitchFamily="49" charset="0"/>
              </a:rPr>
              <a:t>reserved_room_type</a:t>
            </a:r>
            <a:r>
              <a:rPr lang="en-IN" sz="1000" b="1" dirty="0">
                <a:effectLst/>
                <a:latin typeface="Consolas" panose="020B0609020204030204" pitchFamily="49" charset="0"/>
              </a:rPr>
              <a:t>', y='</a:t>
            </a:r>
            <a:r>
              <a:rPr lang="en-IN" sz="1000" b="1" dirty="0" err="1">
                <a:effectLst/>
                <a:latin typeface="Consolas" panose="020B0609020204030204" pitchFamily="49" charset="0"/>
              </a:rPr>
              <a:t>adr</a:t>
            </a:r>
            <a:r>
              <a:rPr lang="en-IN" sz="1000" b="1" dirty="0">
                <a:effectLst/>
                <a:latin typeface="Consolas" panose="020B0609020204030204" pitchFamily="49" charset="0"/>
              </a:rPr>
              <a:t>', data=</a:t>
            </a:r>
            <a:r>
              <a:rPr lang="en-IN" sz="1000" b="1" dirty="0" err="1">
                <a:effectLst/>
                <a:latin typeface="Consolas" panose="020B0609020204030204" pitchFamily="49" charset="0"/>
              </a:rPr>
              <a:t>room_type_analysis</a:t>
            </a:r>
            <a:r>
              <a:rPr lang="en-IN" sz="1000" b="1" dirty="0">
                <a:effectLst/>
                <a:latin typeface="Consolas" panose="020B0609020204030204" pitchFamily="49" charset="0"/>
              </a:rPr>
              <a:t>, </a:t>
            </a:r>
            <a:r>
              <a:rPr lang="en-IN" sz="1000" b="1" dirty="0" err="1">
                <a:effectLst/>
                <a:latin typeface="Consolas" panose="020B0609020204030204" pitchFamily="49" charset="0"/>
              </a:rPr>
              <a:t>color</a:t>
            </a:r>
            <a:r>
              <a:rPr lang="en-IN" sz="1000" b="1" dirty="0">
                <a:effectLst/>
                <a:latin typeface="Consolas" panose="020B0609020204030204" pitchFamily="49" charset="0"/>
              </a:rPr>
              <a:t>='</a:t>
            </a:r>
            <a:r>
              <a:rPr lang="en-IN" sz="1000" b="1" dirty="0" err="1">
                <a:effectLst/>
                <a:latin typeface="Consolas" panose="020B0609020204030204" pitchFamily="49" charset="0"/>
              </a:rPr>
              <a:t>lightblue</a:t>
            </a:r>
            <a:r>
              <a:rPr lang="en-IN" sz="1000" b="1" dirty="0">
                <a:effectLst/>
                <a:latin typeface="Consolas" panose="020B0609020204030204" pitchFamily="49" charset="0"/>
              </a:rPr>
              <a:t>', label='Average Daily Rate')</a:t>
            </a:r>
          </a:p>
          <a:p>
            <a:r>
              <a:rPr lang="en-IN" sz="1000" b="1" dirty="0" err="1">
                <a:effectLst/>
                <a:latin typeface="Consolas" panose="020B0609020204030204" pitchFamily="49" charset="0"/>
              </a:rPr>
              <a:t>sb.barplot</a:t>
            </a:r>
            <a:r>
              <a:rPr lang="en-IN" sz="1000" b="1" dirty="0">
                <a:effectLst/>
                <a:latin typeface="Consolas" panose="020B0609020204030204" pitchFamily="49" charset="0"/>
              </a:rPr>
              <a:t>(x='</a:t>
            </a:r>
            <a:r>
              <a:rPr lang="en-IN" sz="1000" b="1" dirty="0" err="1">
                <a:effectLst/>
                <a:latin typeface="Consolas" panose="020B0609020204030204" pitchFamily="49" charset="0"/>
              </a:rPr>
              <a:t>reserved_room_type</a:t>
            </a:r>
            <a:r>
              <a:rPr lang="en-IN" sz="1000" b="1" dirty="0">
                <a:effectLst/>
                <a:latin typeface="Consolas" panose="020B0609020204030204" pitchFamily="49" charset="0"/>
              </a:rPr>
              <a:t>', y='</a:t>
            </a:r>
            <a:r>
              <a:rPr lang="en-IN" sz="1000" b="1" dirty="0" err="1">
                <a:effectLst/>
                <a:latin typeface="Consolas" panose="020B0609020204030204" pitchFamily="49" charset="0"/>
              </a:rPr>
              <a:t>total_of_special_requests</a:t>
            </a:r>
            <a:r>
              <a:rPr lang="en-IN" sz="1000" b="1" dirty="0">
                <a:effectLst/>
                <a:latin typeface="Consolas" panose="020B0609020204030204" pitchFamily="49" charset="0"/>
              </a:rPr>
              <a:t>', data=</a:t>
            </a:r>
            <a:r>
              <a:rPr lang="en-IN" sz="1000" b="1" dirty="0" err="1">
                <a:effectLst/>
                <a:latin typeface="Consolas" panose="020B0609020204030204" pitchFamily="49" charset="0"/>
              </a:rPr>
              <a:t>room_type_analysis</a:t>
            </a:r>
            <a:r>
              <a:rPr lang="en-IN" sz="1000" b="1" dirty="0">
                <a:effectLst/>
                <a:latin typeface="Consolas" panose="020B0609020204030204" pitchFamily="49" charset="0"/>
              </a:rPr>
              <a:t>, </a:t>
            </a:r>
            <a:r>
              <a:rPr lang="en-IN" sz="1000" b="1" dirty="0" err="1">
                <a:effectLst/>
                <a:latin typeface="Consolas" panose="020B0609020204030204" pitchFamily="49" charset="0"/>
              </a:rPr>
              <a:t>color</a:t>
            </a:r>
            <a:r>
              <a:rPr lang="en-IN" sz="1000" b="1" dirty="0">
                <a:effectLst/>
                <a:latin typeface="Consolas" panose="020B0609020204030204" pitchFamily="49" charset="0"/>
              </a:rPr>
              <a:t>='salmon', label='Average Special Requests')</a:t>
            </a:r>
          </a:p>
          <a:p>
            <a:r>
              <a:rPr lang="en-IN" sz="1000" b="1" dirty="0" err="1">
                <a:effectLst/>
                <a:latin typeface="Consolas" panose="020B0609020204030204" pitchFamily="49" charset="0"/>
              </a:rPr>
              <a:t>plt.title</a:t>
            </a:r>
            <a:r>
              <a:rPr lang="en-IN" sz="1000" b="1" dirty="0">
                <a:effectLst/>
                <a:latin typeface="Consolas" panose="020B0609020204030204" pitchFamily="49" charset="0"/>
              </a:rPr>
              <a:t>('Customer Preferences and Expectations for Different Room Types')</a:t>
            </a:r>
          </a:p>
          <a:p>
            <a:r>
              <a:rPr lang="en-IN" sz="1000" b="1" dirty="0" err="1">
                <a:effectLst/>
                <a:latin typeface="Consolas" panose="020B0609020204030204" pitchFamily="49" charset="0"/>
              </a:rPr>
              <a:t>plt.xlabel</a:t>
            </a:r>
            <a:r>
              <a:rPr lang="en-IN" sz="1000" b="1" dirty="0">
                <a:effectLst/>
                <a:latin typeface="Consolas" panose="020B0609020204030204" pitchFamily="49" charset="0"/>
              </a:rPr>
              <a:t>('Reserved Room Type')</a:t>
            </a:r>
          </a:p>
          <a:p>
            <a:r>
              <a:rPr lang="en-IN" sz="1000" b="1" dirty="0" err="1">
                <a:effectLst/>
                <a:latin typeface="Consolas" panose="020B0609020204030204" pitchFamily="49" charset="0"/>
              </a:rPr>
              <a:t>plt.ylabel</a:t>
            </a:r>
            <a:r>
              <a:rPr lang="en-IN" sz="1000" b="1" dirty="0">
                <a:effectLst/>
                <a:latin typeface="Consolas" panose="020B0609020204030204" pitchFamily="49" charset="0"/>
              </a:rPr>
              <a:t>('Values')</a:t>
            </a:r>
          </a:p>
          <a:p>
            <a:r>
              <a:rPr lang="en-IN" sz="1000" b="1" dirty="0" err="1">
                <a:effectLst/>
                <a:latin typeface="Consolas" panose="020B0609020204030204" pitchFamily="49" charset="0"/>
              </a:rPr>
              <a:t>plt.legend</a:t>
            </a:r>
            <a:r>
              <a:rPr lang="en-IN" sz="1000" b="1" dirty="0">
                <a:effectLst/>
                <a:latin typeface="Consolas" panose="020B0609020204030204" pitchFamily="49" charset="0"/>
              </a:rPr>
              <a:t>()</a:t>
            </a:r>
          </a:p>
          <a:p>
            <a:r>
              <a:rPr lang="en-IN" sz="1000" b="1" dirty="0" err="1">
                <a:effectLst/>
                <a:latin typeface="Consolas" panose="020B0609020204030204" pitchFamily="49" charset="0"/>
              </a:rPr>
              <a:t>plt.xticks</a:t>
            </a:r>
            <a:r>
              <a:rPr lang="en-IN" sz="1000" b="1" dirty="0">
                <a:effectLst/>
                <a:latin typeface="Consolas" panose="020B0609020204030204" pitchFamily="49" charset="0"/>
              </a:rPr>
              <a:t>(rotation=45)</a:t>
            </a:r>
          </a:p>
          <a:p>
            <a:r>
              <a:rPr lang="en-IN" sz="1000" b="1" dirty="0" err="1">
                <a:effectLst/>
                <a:latin typeface="Consolas" panose="020B0609020204030204" pitchFamily="49" charset="0"/>
              </a:rPr>
              <a:t>plt.show</a:t>
            </a:r>
            <a:r>
              <a:rPr lang="en-IN" sz="1000" b="1" dirty="0">
                <a:effectLst/>
                <a:latin typeface="Consolas" panose="020B0609020204030204" pitchFamily="49" charset="0"/>
              </a:rPr>
              <a:t>()</a:t>
            </a:r>
          </a:p>
          <a:p>
            <a:endParaRPr lang="en-IN" sz="1000" b="1" dirty="0"/>
          </a:p>
        </p:txBody>
      </p:sp>
      <p:pic>
        <p:nvPicPr>
          <p:cNvPr id="6" name="Picture 5">
            <a:extLst>
              <a:ext uri="{FF2B5EF4-FFF2-40B4-BE49-F238E27FC236}">
                <a16:creationId xmlns:a16="http://schemas.microsoft.com/office/drawing/2014/main" id="{9A0F2D70-474E-58EF-49CC-97953C8EA749}"/>
              </a:ext>
            </a:extLst>
          </p:cNvPr>
          <p:cNvPicPr>
            <a:picLocks noChangeAspect="1"/>
          </p:cNvPicPr>
          <p:nvPr/>
        </p:nvPicPr>
        <p:blipFill>
          <a:blip r:embed="rId2"/>
          <a:stretch>
            <a:fillRect/>
          </a:stretch>
        </p:blipFill>
        <p:spPr>
          <a:xfrm>
            <a:off x="1151448" y="2871018"/>
            <a:ext cx="4580757" cy="2979175"/>
          </a:xfrm>
          <a:prstGeom prst="rect">
            <a:avLst/>
          </a:prstGeom>
        </p:spPr>
      </p:pic>
      <p:pic>
        <p:nvPicPr>
          <p:cNvPr id="8" name="Picture 7">
            <a:extLst>
              <a:ext uri="{FF2B5EF4-FFF2-40B4-BE49-F238E27FC236}">
                <a16:creationId xmlns:a16="http://schemas.microsoft.com/office/drawing/2014/main" id="{CC6D5326-943F-01A1-AB07-CA27177698B5}"/>
              </a:ext>
            </a:extLst>
          </p:cNvPr>
          <p:cNvPicPr>
            <a:picLocks noChangeAspect="1"/>
          </p:cNvPicPr>
          <p:nvPr/>
        </p:nvPicPr>
        <p:blipFill>
          <a:blip r:embed="rId3"/>
          <a:stretch>
            <a:fillRect/>
          </a:stretch>
        </p:blipFill>
        <p:spPr>
          <a:xfrm>
            <a:off x="6369844" y="3635477"/>
            <a:ext cx="4786312" cy="2614612"/>
          </a:xfrm>
          <a:prstGeom prst="rect">
            <a:avLst/>
          </a:prstGeom>
        </p:spPr>
      </p:pic>
    </p:spTree>
    <p:extLst>
      <p:ext uri="{BB962C8B-B14F-4D97-AF65-F5344CB8AC3E}">
        <p14:creationId xmlns:p14="http://schemas.microsoft.com/office/powerpoint/2010/main" val="331015190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C1F66-928B-64BB-461A-05900113665C}"/>
              </a:ext>
            </a:extLst>
          </p:cNvPr>
          <p:cNvSpPr>
            <a:spLocks noGrp="1"/>
          </p:cNvSpPr>
          <p:nvPr>
            <p:ph type="title"/>
          </p:nvPr>
        </p:nvSpPr>
        <p:spPr>
          <a:xfrm>
            <a:off x="762000" y="249288"/>
            <a:ext cx="10515600" cy="1582994"/>
          </a:xfrm>
        </p:spPr>
        <p:txBody>
          <a:bodyPr>
            <a:normAutofit/>
          </a:bodyPr>
          <a:lstStyle/>
          <a:p>
            <a:r>
              <a:rPr lang="en-US" sz="1600" b="1" dirty="0">
                <a:solidFill>
                  <a:srgbClr val="7030A0"/>
                </a:solidFill>
              </a:rPr>
              <a:t>Task 2: </a:t>
            </a:r>
            <a:br>
              <a:rPr lang="en-US" sz="1600" dirty="0"/>
            </a:br>
            <a:br>
              <a:rPr lang="en-US" sz="1600" dirty="0"/>
            </a:br>
            <a:r>
              <a:rPr lang="en-US" sz="1600" b="1" dirty="0">
                <a:solidFill>
                  <a:schemeClr val="accent2">
                    <a:lumMod val="50000"/>
                  </a:schemeClr>
                </a:solidFill>
              </a:rPr>
              <a:t>1. Which marketing channels and market segments contribute the most to successful bookings?</a:t>
            </a:r>
            <a:br>
              <a:rPr lang="en-US" sz="1600" b="1" dirty="0">
                <a:solidFill>
                  <a:schemeClr val="accent2">
                    <a:lumMod val="50000"/>
                  </a:schemeClr>
                </a:solidFill>
              </a:rPr>
            </a:br>
            <a:r>
              <a:rPr lang="en-US" sz="1600" b="1" dirty="0">
                <a:solidFill>
                  <a:schemeClr val="accent2">
                    <a:lumMod val="50000"/>
                  </a:schemeClr>
                </a:solidFill>
              </a:rPr>
              <a:t>2. Which amenities or services have the highest impact on the average daily rate (ADR)?</a:t>
            </a:r>
            <a:br>
              <a:rPr lang="en-US" sz="1600" b="1" dirty="0">
                <a:solidFill>
                  <a:schemeClr val="accent2">
                    <a:lumMod val="50000"/>
                  </a:schemeClr>
                </a:solidFill>
              </a:rPr>
            </a:br>
            <a:r>
              <a:rPr lang="en-US" sz="1600" b="1" dirty="0">
                <a:solidFill>
                  <a:schemeClr val="accent2">
                    <a:lumMod val="50000"/>
                  </a:schemeClr>
                </a:solidFill>
              </a:rPr>
              <a:t>3. What is the distribution of bookings across various distribution channels?</a:t>
            </a:r>
            <a:endParaRPr lang="en-IN" sz="1600" b="1" dirty="0">
              <a:solidFill>
                <a:schemeClr val="accent2">
                  <a:lumMod val="50000"/>
                </a:schemeClr>
              </a:solidFill>
            </a:endParaRPr>
          </a:p>
        </p:txBody>
      </p:sp>
      <p:sp>
        <p:nvSpPr>
          <p:cNvPr id="3" name="Content Placeholder 2">
            <a:extLst>
              <a:ext uri="{FF2B5EF4-FFF2-40B4-BE49-F238E27FC236}">
                <a16:creationId xmlns:a16="http://schemas.microsoft.com/office/drawing/2014/main" id="{1749F5FD-13CD-9A83-2BED-D1D8BF830ACE}"/>
              </a:ext>
            </a:extLst>
          </p:cNvPr>
          <p:cNvSpPr>
            <a:spLocks noGrp="1"/>
          </p:cNvSpPr>
          <p:nvPr>
            <p:ph sz="half" idx="1"/>
          </p:nvPr>
        </p:nvSpPr>
        <p:spPr/>
        <p:txBody>
          <a:bodyPr>
            <a:normAutofit/>
          </a:bodyPr>
          <a:lstStyle/>
          <a:p>
            <a:pPr marL="0" indent="0">
              <a:buNone/>
            </a:pPr>
            <a:r>
              <a:rPr lang="en-IN" sz="1000" b="0" dirty="0">
                <a:effectLst/>
                <a:latin typeface="Consolas" panose="020B0609020204030204" pitchFamily="49" charset="0"/>
              </a:rPr>
              <a:t># Plotting successful bookings by marketing channel and segment</a:t>
            </a:r>
          </a:p>
          <a:p>
            <a:r>
              <a:rPr lang="en-IN" sz="1000" b="0" dirty="0" err="1">
                <a:effectLst/>
                <a:latin typeface="Consolas" panose="020B0609020204030204" pitchFamily="49" charset="0"/>
              </a:rPr>
              <a:t>plt.figure</a:t>
            </a:r>
            <a:r>
              <a:rPr lang="en-IN" sz="1000" b="0" dirty="0">
                <a:effectLst/>
                <a:latin typeface="Consolas" panose="020B0609020204030204" pitchFamily="49" charset="0"/>
              </a:rPr>
              <a:t>(</a:t>
            </a:r>
            <a:r>
              <a:rPr lang="en-IN" sz="1000" b="0" dirty="0" err="1">
                <a:effectLst/>
                <a:latin typeface="Consolas" panose="020B0609020204030204" pitchFamily="49" charset="0"/>
              </a:rPr>
              <a:t>figsize</a:t>
            </a:r>
            <a:r>
              <a:rPr lang="en-IN" sz="1000" b="0" dirty="0">
                <a:effectLst/>
                <a:latin typeface="Consolas" panose="020B0609020204030204" pitchFamily="49" charset="0"/>
              </a:rPr>
              <a:t>=(12, 6))</a:t>
            </a:r>
          </a:p>
          <a:p>
            <a:r>
              <a:rPr lang="en-IN" sz="1000" b="0" dirty="0" err="1">
                <a:effectLst/>
                <a:latin typeface="Consolas" panose="020B0609020204030204" pitchFamily="49" charset="0"/>
              </a:rPr>
              <a:t>sb.barplot</a:t>
            </a:r>
            <a:r>
              <a:rPr lang="en-IN" sz="1000" b="0" dirty="0">
                <a:effectLst/>
                <a:latin typeface="Consolas" panose="020B0609020204030204" pitchFamily="49" charset="0"/>
              </a:rPr>
              <a:t>(x='</a:t>
            </a:r>
            <a:r>
              <a:rPr lang="en-IN" sz="1000" b="0" dirty="0" err="1">
                <a:effectLst/>
                <a:latin typeface="Consolas" panose="020B0609020204030204" pitchFamily="49" charset="0"/>
              </a:rPr>
              <a:t>successful_bookings</a:t>
            </a:r>
            <a:r>
              <a:rPr lang="en-IN" sz="1000" b="0" dirty="0">
                <a:effectLst/>
                <a:latin typeface="Consolas" panose="020B0609020204030204" pitchFamily="49" charset="0"/>
              </a:rPr>
              <a:t>', y='</a:t>
            </a:r>
            <a:r>
              <a:rPr lang="en-IN" sz="1000" b="0" dirty="0" err="1">
                <a:effectLst/>
                <a:latin typeface="Consolas" panose="020B0609020204030204" pitchFamily="49" charset="0"/>
              </a:rPr>
              <a:t>distribution_channel</a:t>
            </a:r>
            <a:r>
              <a:rPr lang="en-IN" sz="1000" b="0" dirty="0">
                <a:effectLst/>
                <a:latin typeface="Consolas" panose="020B0609020204030204" pitchFamily="49" charset="0"/>
              </a:rPr>
              <a:t>', hue='</a:t>
            </a:r>
            <a:r>
              <a:rPr lang="en-IN" sz="1000" b="0" dirty="0" err="1">
                <a:effectLst/>
                <a:latin typeface="Consolas" panose="020B0609020204030204" pitchFamily="49" charset="0"/>
              </a:rPr>
              <a:t>market_segment</a:t>
            </a:r>
            <a:r>
              <a:rPr lang="en-IN" sz="1000" b="0" dirty="0">
                <a:effectLst/>
                <a:latin typeface="Consolas" panose="020B0609020204030204" pitchFamily="49" charset="0"/>
              </a:rPr>
              <a:t>', data=</a:t>
            </a:r>
            <a:r>
              <a:rPr lang="en-IN" sz="1000" b="0" dirty="0" err="1">
                <a:effectLst/>
                <a:latin typeface="Consolas" panose="020B0609020204030204" pitchFamily="49" charset="0"/>
              </a:rPr>
              <a:t>channel_segment_analysis</a:t>
            </a:r>
            <a:r>
              <a:rPr lang="en-IN" sz="1000" b="0" dirty="0">
                <a:effectLst/>
                <a:latin typeface="Consolas" panose="020B0609020204030204" pitchFamily="49" charset="0"/>
              </a:rPr>
              <a:t>)</a:t>
            </a:r>
          </a:p>
          <a:p>
            <a:r>
              <a:rPr lang="en-IN" sz="1000" b="0" dirty="0" err="1">
                <a:effectLst/>
                <a:latin typeface="Consolas" panose="020B0609020204030204" pitchFamily="49" charset="0"/>
              </a:rPr>
              <a:t>plt.title</a:t>
            </a:r>
            <a:r>
              <a:rPr lang="en-IN" sz="1000" b="0" dirty="0">
                <a:effectLst/>
                <a:latin typeface="Consolas" panose="020B0609020204030204" pitchFamily="49" charset="0"/>
              </a:rPr>
              <a:t>('Successful Bookings by Marketing Channel and Market Segment')</a:t>
            </a:r>
          </a:p>
          <a:p>
            <a:r>
              <a:rPr lang="en-IN" sz="1000" b="0" dirty="0" err="1">
                <a:effectLst/>
                <a:latin typeface="Consolas" panose="020B0609020204030204" pitchFamily="49" charset="0"/>
              </a:rPr>
              <a:t>plt.xlabel</a:t>
            </a:r>
            <a:r>
              <a:rPr lang="en-IN" sz="1000" b="0" dirty="0">
                <a:effectLst/>
                <a:latin typeface="Consolas" panose="020B0609020204030204" pitchFamily="49" charset="0"/>
              </a:rPr>
              <a:t>('Number of Successful Bookings')</a:t>
            </a:r>
          </a:p>
          <a:p>
            <a:r>
              <a:rPr lang="en-IN" sz="1000" b="0" dirty="0" err="1">
                <a:effectLst/>
                <a:latin typeface="Consolas" panose="020B0609020204030204" pitchFamily="49" charset="0"/>
              </a:rPr>
              <a:t>plt.ylabel</a:t>
            </a:r>
            <a:r>
              <a:rPr lang="en-IN" sz="1000" b="0" dirty="0">
                <a:effectLst/>
                <a:latin typeface="Consolas" panose="020B0609020204030204" pitchFamily="49" charset="0"/>
              </a:rPr>
              <a:t>('Distribution Channel')</a:t>
            </a:r>
          </a:p>
          <a:p>
            <a:r>
              <a:rPr lang="en-IN" sz="1000" b="0" dirty="0" err="1">
                <a:effectLst/>
                <a:latin typeface="Consolas" panose="020B0609020204030204" pitchFamily="49" charset="0"/>
              </a:rPr>
              <a:t>plt.legend</a:t>
            </a:r>
            <a:r>
              <a:rPr lang="en-IN" sz="1000" b="0" dirty="0">
                <a:effectLst/>
                <a:latin typeface="Consolas" panose="020B0609020204030204" pitchFamily="49" charset="0"/>
              </a:rPr>
              <a:t>(title='Market Segment')</a:t>
            </a:r>
          </a:p>
          <a:p>
            <a:r>
              <a:rPr lang="en-IN" sz="1000" b="0" dirty="0" err="1">
                <a:effectLst/>
                <a:latin typeface="Consolas" panose="020B0609020204030204" pitchFamily="49" charset="0"/>
              </a:rPr>
              <a:t>plt.show</a:t>
            </a:r>
            <a:r>
              <a:rPr lang="en-IN" sz="1000" b="0" dirty="0">
                <a:effectLst/>
                <a:latin typeface="Consolas" panose="020B0609020204030204" pitchFamily="49" charset="0"/>
              </a:rPr>
              <a:t>()</a:t>
            </a:r>
          </a:p>
          <a:p>
            <a:pPr marL="0" indent="0">
              <a:buNone/>
            </a:pPr>
            <a:endParaRPr lang="en-IN" sz="1000" dirty="0"/>
          </a:p>
        </p:txBody>
      </p:sp>
      <p:sp>
        <p:nvSpPr>
          <p:cNvPr id="4" name="Content Placeholder 3">
            <a:extLst>
              <a:ext uri="{FF2B5EF4-FFF2-40B4-BE49-F238E27FC236}">
                <a16:creationId xmlns:a16="http://schemas.microsoft.com/office/drawing/2014/main" id="{7775EC4C-3446-3546-EDA9-D6B35CC7D32F}"/>
              </a:ext>
            </a:extLst>
          </p:cNvPr>
          <p:cNvSpPr>
            <a:spLocks noGrp="1"/>
          </p:cNvSpPr>
          <p:nvPr>
            <p:ph sz="half" idx="2"/>
          </p:nvPr>
        </p:nvSpPr>
        <p:spPr>
          <a:xfrm>
            <a:off x="6172200" y="1832282"/>
            <a:ext cx="5181600" cy="4351338"/>
          </a:xfrm>
        </p:spPr>
        <p:txBody>
          <a:bodyPr>
            <a:normAutofit/>
          </a:bodyPr>
          <a:lstStyle/>
          <a:p>
            <a:r>
              <a:rPr lang="en-IN" sz="1000" b="0" dirty="0" err="1">
                <a:effectLst/>
                <a:latin typeface="Consolas" panose="020B0609020204030204" pitchFamily="49" charset="0"/>
              </a:rPr>
              <a:t>amenities_columns</a:t>
            </a:r>
            <a:r>
              <a:rPr lang="en-IN" sz="1000" b="0" dirty="0">
                <a:effectLst/>
                <a:latin typeface="Consolas" panose="020B0609020204030204" pitchFamily="49" charset="0"/>
              </a:rPr>
              <a:t> = ['</a:t>
            </a:r>
            <a:r>
              <a:rPr lang="en-IN" sz="1000" b="0" dirty="0" err="1">
                <a:effectLst/>
                <a:latin typeface="Consolas" panose="020B0609020204030204" pitchFamily="49" charset="0"/>
              </a:rPr>
              <a:t>required_car_parking_spaces</a:t>
            </a:r>
            <a:r>
              <a:rPr lang="en-IN" sz="1000" b="0" dirty="0">
                <a:effectLst/>
                <a:latin typeface="Consolas" panose="020B0609020204030204" pitchFamily="49" charset="0"/>
              </a:rPr>
              <a:t>', '</a:t>
            </a:r>
            <a:r>
              <a:rPr lang="en-IN" sz="1000" b="0" dirty="0" err="1">
                <a:effectLst/>
                <a:latin typeface="Consolas" panose="020B0609020204030204" pitchFamily="49" charset="0"/>
              </a:rPr>
              <a:t>total_of_special_requests</a:t>
            </a:r>
            <a:r>
              <a:rPr lang="en-IN" sz="1000" b="0" dirty="0">
                <a:effectLst/>
                <a:latin typeface="Consolas" panose="020B0609020204030204" pitchFamily="49" charset="0"/>
              </a:rPr>
              <a:t>']</a:t>
            </a:r>
          </a:p>
          <a:p>
            <a:r>
              <a:rPr lang="en-IN" sz="1000" b="0" dirty="0" err="1">
                <a:effectLst/>
                <a:latin typeface="Consolas" panose="020B0609020204030204" pitchFamily="49" charset="0"/>
              </a:rPr>
              <a:t>plt.figure</a:t>
            </a:r>
            <a:r>
              <a:rPr lang="en-IN" sz="1000" b="0" dirty="0">
                <a:effectLst/>
                <a:latin typeface="Consolas" panose="020B0609020204030204" pitchFamily="49" charset="0"/>
              </a:rPr>
              <a:t>(</a:t>
            </a:r>
            <a:r>
              <a:rPr lang="en-IN" sz="1000" b="0" dirty="0" err="1">
                <a:effectLst/>
                <a:latin typeface="Consolas" panose="020B0609020204030204" pitchFamily="49" charset="0"/>
              </a:rPr>
              <a:t>figsize</a:t>
            </a:r>
            <a:r>
              <a:rPr lang="en-IN" sz="1000" b="0" dirty="0">
                <a:effectLst/>
                <a:latin typeface="Consolas" panose="020B0609020204030204" pitchFamily="49" charset="0"/>
              </a:rPr>
              <a:t>=(12, 6))</a:t>
            </a:r>
          </a:p>
          <a:p>
            <a:r>
              <a:rPr lang="en-IN" sz="1000" b="0" dirty="0">
                <a:effectLst/>
                <a:latin typeface="Consolas" panose="020B0609020204030204" pitchFamily="49" charset="0"/>
              </a:rPr>
              <a:t>for amenity in </a:t>
            </a:r>
            <a:r>
              <a:rPr lang="en-IN" sz="1000" b="0" dirty="0" err="1">
                <a:effectLst/>
                <a:latin typeface="Consolas" panose="020B0609020204030204" pitchFamily="49" charset="0"/>
              </a:rPr>
              <a:t>amenities_columns</a:t>
            </a:r>
            <a:r>
              <a:rPr lang="en-IN" sz="1000" b="0" dirty="0">
                <a:effectLst/>
                <a:latin typeface="Consolas" panose="020B0609020204030204" pitchFamily="49" charset="0"/>
              </a:rPr>
              <a:t>:</a:t>
            </a:r>
          </a:p>
          <a:p>
            <a:r>
              <a:rPr lang="en-IN" sz="1000" b="0" dirty="0">
                <a:effectLst/>
                <a:latin typeface="Consolas" panose="020B0609020204030204" pitchFamily="49" charset="0"/>
              </a:rPr>
              <a:t> </a:t>
            </a:r>
            <a:r>
              <a:rPr lang="en-IN" sz="1000" b="0" dirty="0" err="1">
                <a:effectLst/>
                <a:latin typeface="Consolas" panose="020B0609020204030204" pitchFamily="49" charset="0"/>
              </a:rPr>
              <a:t>sb.lineplot</a:t>
            </a:r>
            <a:r>
              <a:rPr lang="en-IN" sz="1000" b="0" dirty="0">
                <a:effectLst/>
                <a:latin typeface="Consolas" panose="020B0609020204030204" pitchFamily="49" charset="0"/>
              </a:rPr>
              <a:t>(x=amenity, y='</a:t>
            </a:r>
            <a:r>
              <a:rPr lang="en-IN" sz="1000" b="0" dirty="0" err="1">
                <a:effectLst/>
                <a:latin typeface="Consolas" panose="020B0609020204030204" pitchFamily="49" charset="0"/>
              </a:rPr>
              <a:t>adr</a:t>
            </a:r>
            <a:r>
              <a:rPr lang="en-IN" sz="1000" b="0" dirty="0">
                <a:effectLst/>
                <a:latin typeface="Consolas" panose="020B0609020204030204" pitchFamily="49" charset="0"/>
              </a:rPr>
              <a:t>', data=</a:t>
            </a:r>
            <a:r>
              <a:rPr lang="en-IN" sz="1000" b="0" dirty="0" err="1">
                <a:effectLst/>
                <a:latin typeface="Consolas" panose="020B0609020204030204" pitchFamily="49" charset="0"/>
              </a:rPr>
              <a:t>successful_bookings</a:t>
            </a:r>
            <a:r>
              <a:rPr lang="en-IN" sz="1000" b="0" dirty="0">
                <a:effectLst/>
                <a:latin typeface="Consolas" panose="020B0609020204030204" pitchFamily="49" charset="0"/>
              </a:rPr>
              <a:t>, label=amenity)</a:t>
            </a:r>
          </a:p>
          <a:p>
            <a:r>
              <a:rPr lang="en-IN" sz="1000" b="0" dirty="0" err="1">
                <a:effectLst/>
                <a:latin typeface="Consolas" panose="020B0609020204030204" pitchFamily="49" charset="0"/>
              </a:rPr>
              <a:t>plt.title</a:t>
            </a:r>
            <a:r>
              <a:rPr lang="en-IN" sz="1000" b="0" dirty="0">
                <a:effectLst/>
                <a:latin typeface="Consolas" panose="020B0609020204030204" pitchFamily="49" charset="0"/>
              </a:rPr>
              <a:t>('Impact of Amenities on Average Daily Rate (ADR)')</a:t>
            </a:r>
          </a:p>
          <a:p>
            <a:r>
              <a:rPr lang="en-IN" sz="1000" b="0" dirty="0" err="1">
                <a:effectLst/>
                <a:latin typeface="Consolas" panose="020B0609020204030204" pitchFamily="49" charset="0"/>
              </a:rPr>
              <a:t>plt.xlabel</a:t>
            </a:r>
            <a:r>
              <a:rPr lang="en-IN" sz="1000" b="0" dirty="0">
                <a:effectLst/>
                <a:latin typeface="Consolas" panose="020B0609020204030204" pitchFamily="49" charset="0"/>
              </a:rPr>
              <a:t>('Amenity Presence')</a:t>
            </a:r>
          </a:p>
          <a:p>
            <a:r>
              <a:rPr lang="en-IN" sz="1000" b="0" dirty="0" err="1">
                <a:effectLst/>
                <a:latin typeface="Consolas" panose="020B0609020204030204" pitchFamily="49" charset="0"/>
              </a:rPr>
              <a:t>plt.ylabel</a:t>
            </a:r>
            <a:r>
              <a:rPr lang="en-IN" sz="1000" b="0" dirty="0">
                <a:effectLst/>
                <a:latin typeface="Consolas" panose="020B0609020204030204" pitchFamily="49" charset="0"/>
              </a:rPr>
              <a:t>('Average Daily Rate (ADR)')</a:t>
            </a:r>
          </a:p>
          <a:p>
            <a:r>
              <a:rPr lang="en-IN" sz="1000" b="0" dirty="0" err="1">
                <a:effectLst/>
                <a:latin typeface="Consolas" panose="020B0609020204030204" pitchFamily="49" charset="0"/>
              </a:rPr>
              <a:t>plt.legend</a:t>
            </a:r>
            <a:r>
              <a:rPr lang="en-IN" sz="1000" b="0" dirty="0">
                <a:effectLst/>
                <a:latin typeface="Consolas" panose="020B0609020204030204" pitchFamily="49" charset="0"/>
              </a:rPr>
              <a:t>(title="Amenity Type")</a:t>
            </a:r>
          </a:p>
          <a:p>
            <a:r>
              <a:rPr lang="en-IN" sz="1000" b="0" dirty="0" err="1">
                <a:effectLst/>
                <a:latin typeface="Consolas" panose="020B0609020204030204" pitchFamily="49" charset="0"/>
              </a:rPr>
              <a:t>plt.show</a:t>
            </a:r>
            <a:r>
              <a:rPr lang="en-IN" sz="1000" b="0" dirty="0">
                <a:effectLst/>
                <a:latin typeface="Consolas" panose="020B0609020204030204" pitchFamily="49" charset="0"/>
              </a:rPr>
              <a:t>()</a:t>
            </a:r>
          </a:p>
          <a:p>
            <a:pPr marL="0" indent="0">
              <a:buNone/>
            </a:pPr>
            <a:endParaRPr lang="en-IN" sz="1000" dirty="0"/>
          </a:p>
        </p:txBody>
      </p:sp>
      <p:pic>
        <p:nvPicPr>
          <p:cNvPr id="6" name="Picture 5">
            <a:extLst>
              <a:ext uri="{FF2B5EF4-FFF2-40B4-BE49-F238E27FC236}">
                <a16:creationId xmlns:a16="http://schemas.microsoft.com/office/drawing/2014/main" id="{B98C110F-CEF3-8980-D31F-CD3556433D50}"/>
              </a:ext>
            </a:extLst>
          </p:cNvPr>
          <p:cNvPicPr>
            <a:picLocks noChangeAspect="1"/>
          </p:cNvPicPr>
          <p:nvPr/>
        </p:nvPicPr>
        <p:blipFill>
          <a:blip r:embed="rId2"/>
          <a:stretch>
            <a:fillRect/>
          </a:stretch>
        </p:blipFill>
        <p:spPr>
          <a:xfrm>
            <a:off x="838200" y="4186515"/>
            <a:ext cx="4700896" cy="2192009"/>
          </a:xfrm>
          <a:prstGeom prst="rect">
            <a:avLst/>
          </a:prstGeom>
        </p:spPr>
      </p:pic>
      <p:pic>
        <p:nvPicPr>
          <p:cNvPr id="8" name="Picture 7">
            <a:extLst>
              <a:ext uri="{FF2B5EF4-FFF2-40B4-BE49-F238E27FC236}">
                <a16:creationId xmlns:a16="http://schemas.microsoft.com/office/drawing/2014/main" id="{7AE42C16-57EA-4B22-4BD0-00D68CE9CE7B}"/>
              </a:ext>
            </a:extLst>
          </p:cNvPr>
          <p:cNvPicPr>
            <a:picLocks noChangeAspect="1"/>
          </p:cNvPicPr>
          <p:nvPr/>
        </p:nvPicPr>
        <p:blipFill>
          <a:blip r:embed="rId3"/>
          <a:stretch>
            <a:fillRect/>
          </a:stretch>
        </p:blipFill>
        <p:spPr>
          <a:xfrm>
            <a:off x="7266039" y="4186515"/>
            <a:ext cx="4087761" cy="2115962"/>
          </a:xfrm>
          <a:prstGeom prst="rect">
            <a:avLst/>
          </a:prstGeom>
        </p:spPr>
      </p:pic>
    </p:spTree>
    <p:extLst>
      <p:ext uri="{BB962C8B-B14F-4D97-AF65-F5344CB8AC3E}">
        <p14:creationId xmlns:p14="http://schemas.microsoft.com/office/powerpoint/2010/main" val="19545635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21A23-2808-0568-E1AD-973134E68052}"/>
              </a:ext>
            </a:extLst>
          </p:cNvPr>
          <p:cNvSpPr>
            <a:spLocks noGrp="1"/>
          </p:cNvSpPr>
          <p:nvPr>
            <p:ph sz="half" idx="1"/>
          </p:nvPr>
        </p:nvSpPr>
        <p:spPr>
          <a:xfrm>
            <a:off x="838200" y="471948"/>
            <a:ext cx="5181600" cy="5705015"/>
          </a:xfrm>
        </p:spPr>
        <p:txBody>
          <a:bodyPr>
            <a:normAutofit/>
          </a:bodyPr>
          <a:lstStyle/>
          <a:p>
            <a:pPr marL="0" indent="0">
              <a:buNone/>
            </a:pPr>
            <a:r>
              <a:rPr lang="en-IN" sz="2000" b="0" dirty="0">
                <a:effectLst/>
                <a:latin typeface="Consolas" panose="020B0609020204030204" pitchFamily="49" charset="0"/>
              </a:rPr>
              <a:t># Plotting the distribution of bookings across distribution channels</a:t>
            </a:r>
          </a:p>
          <a:p>
            <a:r>
              <a:rPr lang="en-IN" sz="2000" b="0" dirty="0" err="1">
                <a:effectLst/>
                <a:latin typeface="Consolas" panose="020B0609020204030204" pitchFamily="49" charset="0"/>
              </a:rPr>
              <a:t>plt.figure</a:t>
            </a:r>
            <a:r>
              <a:rPr lang="en-IN" sz="2000" b="0" dirty="0">
                <a:effectLst/>
                <a:latin typeface="Consolas" panose="020B0609020204030204" pitchFamily="49" charset="0"/>
              </a:rPr>
              <a:t>(</a:t>
            </a:r>
            <a:r>
              <a:rPr lang="en-IN" sz="2000" b="0" dirty="0" err="1">
                <a:effectLst/>
                <a:latin typeface="Consolas" panose="020B0609020204030204" pitchFamily="49" charset="0"/>
              </a:rPr>
              <a:t>figsize</a:t>
            </a:r>
            <a:r>
              <a:rPr lang="en-IN" sz="2000" b="0" dirty="0">
                <a:effectLst/>
                <a:latin typeface="Consolas" panose="020B0609020204030204" pitchFamily="49" charset="0"/>
              </a:rPr>
              <a:t>=(10, 6))</a:t>
            </a:r>
          </a:p>
          <a:p>
            <a:r>
              <a:rPr lang="en-IN" sz="2000" b="0" dirty="0" err="1">
                <a:effectLst/>
                <a:latin typeface="Consolas" panose="020B0609020204030204" pitchFamily="49" charset="0"/>
              </a:rPr>
              <a:t>sb.barplot</a:t>
            </a:r>
            <a:r>
              <a:rPr lang="en-IN" sz="2000" b="0" dirty="0">
                <a:effectLst/>
                <a:latin typeface="Consolas" panose="020B0609020204030204" pitchFamily="49" charset="0"/>
              </a:rPr>
              <a:t>(x='Distribution Channel', y='Total Bookings', data=</a:t>
            </a:r>
            <a:r>
              <a:rPr lang="en-IN" sz="2000" b="0" dirty="0" err="1">
                <a:effectLst/>
                <a:latin typeface="Consolas" panose="020B0609020204030204" pitchFamily="49" charset="0"/>
              </a:rPr>
              <a:t>booking_distribution</a:t>
            </a:r>
            <a:r>
              <a:rPr lang="en-IN" sz="2000" b="0" dirty="0">
                <a:effectLst/>
                <a:latin typeface="Consolas" panose="020B0609020204030204" pitchFamily="49" charset="0"/>
              </a:rPr>
              <a:t>)</a:t>
            </a:r>
          </a:p>
          <a:p>
            <a:r>
              <a:rPr lang="en-IN" sz="2000" b="0" dirty="0" err="1">
                <a:effectLst/>
                <a:latin typeface="Consolas" panose="020B0609020204030204" pitchFamily="49" charset="0"/>
              </a:rPr>
              <a:t>plt.title</a:t>
            </a:r>
            <a:r>
              <a:rPr lang="en-IN" sz="2000" b="0" dirty="0">
                <a:effectLst/>
                <a:latin typeface="Consolas" panose="020B0609020204030204" pitchFamily="49" charset="0"/>
              </a:rPr>
              <a:t>('Distribution of Bookings Across Various Distribution Channels')</a:t>
            </a:r>
          </a:p>
          <a:p>
            <a:r>
              <a:rPr lang="en-IN" sz="2000" b="0" dirty="0" err="1">
                <a:effectLst/>
                <a:latin typeface="Consolas" panose="020B0609020204030204" pitchFamily="49" charset="0"/>
              </a:rPr>
              <a:t>plt.xlabel</a:t>
            </a:r>
            <a:r>
              <a:rPr lang="en-IN" sz="2000" b="0" dirty="0">
                <a:effectLst/>
                <a:latin typeface="Consolas" panose="020B0609020204030204" pitchFamily="49" charset="0"/>
              </a:rPr>
              <a:t>('Distribution Channel')</a:t>
            </a:r>
          </a:p>
          <a:p>
            <a:r>
              <a:rPr lang="en-IN" sz="2000" b="0" dirty="0" err="1">
                <a:effectLst/>
                <a:latin typeface="Consolas" panose="020B0609020204030204" pitchFamily="49" charset="0"/>
              </a:rPr>
              <a:t>plt.ylabel</a:t>
            </a:r>
            <a:r>
              <a:rPr lang="en-IN" sz="2000" b="0" dirty="0">
                <a:effectLst/>
                <a:latin typeface="Consolas" panose="020B0609020204030204" pitchFamily="49" charset="0"/>
              </a:rPr>
              <a:t>('Total Bookings')</a:t>
            </a:r>
          </a:p>
          <a:p>
            <a:r>
              <a:rPr lang="en-IN" sz="2000" b="0" dirty="0" err="1">
                <a:effectLst/>
                <a:latin typeface="Consolas" panose="020B0609020204030204" pitchFamily="49" charset="0"/>
              </a:rPr>
              <a:t>plt.xticks</a:t>
            </a:r>
            <a:r>
              <a:rPr lang="en-IN" sz="2000" b="0" dirty="0">
                <a:effectLst/>
                <a:latin typeface="Consolas" panose="020B0609020204030204" pitchFamily="49" charset="0"/>
              </a:rPr>
              <a:t>(rotation=45)</a:t>
            </a:r>
          </a:p>
          <a:p>
            <a:r>
              <a:rPr lang="en-IN" sz="2000" b="0" dirty="0" err="1">
                <a:effectLst/>
                <a:latin typeface="Consolas" panose="020B0609020204030204" pitchFamily="49" charset="0"/>
              </a:rPr>
              <a:t>plt.show</a:t>
            </a:r>
            <a:r>
              <a:rPr lang="en-IN" sz="2000" b="0" dirty="0">
                <a:effectLst/>
                <a:latin typeface="Consolas" panose="020B0609020204030204" pitchFamily="49" charset="0"/>
              </a:rPr>
              <a:t>()</a:t>
            </a:r>
          </a:p>
          <a:p>
            <a:endParaRPr lang="en-IN" dirty="0"/>
          </a:p>
        </p:txBody>
      </p:sp>
      <p:pic>
        <p:nvPicPr>
          <p:cNvPr id="6" name="Content Placeholder 5">
            <a:extLst>
              <a:ext uri="{FF2B5EF4-FFF2-40B4-BE49-F238E27FC236}">
                <a16:creationId xmlns:a16="http://schemas.microsoft.com/office/drawing/2014/main" id="{C1609CC4-46DC-820D-2D13-D7999BB6B942}"/>
              </a:ext>
            </a:extLst>
          </p:cNvPr>
          <p:cNvPicPr>
            <a:picLocks noGrp="1" noChangeAspect="1"/>
          </p:cNvPicPr>
          <p:nvPr>
            <p:ph sz="half" idx="2"/>
          </p:nvPr>
        </p:nvPicPr>
        <p:blipFill>
          <a:blip r:embed="rId2"/>
          <a:stretch>
            <a:fillRect/>
          </a:stretch>
        </p:blipFill>
        <p:spPr>
          <a:xfrm>
            <a:off x="6019800" y="681037"/>
            <a:ext cx="5663381" cy="5141189"/>
          </a:xfrm>
        </p:spPr>
      </p:pic>
    </p:spTree>
    <p:extLst>
      <p:ext uri="{BB962C8B-B14F-4D97-AF65-F5344CB8AC3E}">
        <p14:creationId xmlns:p14="http://schemas.microsoft.com/office/powerpoint/2010/main" val="4086296553"/>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36E9-C6ED-0474-06E8-1762403C3836}"/>
              </a:ext>
            </a:extLst>
          </p:cNvPr>
          <p:cNvSpPr>
            <a:spLocks noGrp="1"/>
          </p:cNvSpPr>
          <p:nvPr>
            <p:ph type="title"/>
          </p:nvPr>
        </p:nvSpPr>
        <p:spPr>
          <a:xfrm>
            <a:off x="838200" y="217642"/>
            <a:ext cx="10515600" cy="641537"/>
          </a:xfrm>
        </p:spPr>
        <p:txBody>
          <a:bodyPr>
            <a:normAutofit fontScale="90000"/>
          </a:bodyPr>
          <a:lstStyle/>
          <a:p>
            <a:pPr algn="ctr"/>
            <a:r>
              <a:rPr lang="en-IN" b="1" dirty="0"/>
              <a:t>Summary</a:t>
            </a:r>
          </a:p>
        </p:txBody>
      </p:sp>
      <p:sp>
        <p:nvSpPr>
          <p:cNvPr id="4" name="Rectangle 1">
            <a:extLst>
              <a:ext uri="{FF2B5EF4-FFF2-40B4-BE49-F238E27FC236}">
                <a16:creationId xmlns:a16="http://schemas.microsoft.com/office/drawing/2014/main" id="{D41DB255-0FCB-1850-961B-577F13F8B01E}"/>
              </a:ext>
            </a:extLst>
          </p:cNvPr>
          <p:cNvSpPr>
            <a:spLocks noGrp="1" noChangeArrowheads="1"/>
          </p:cNvSpPr>
          <p:nvPr>
            <p:ph idx="1"/>
          </p:nvPr>
        </p:nvSpPr>
        <p:spPr bwMode="auto">
          <a:xfrm>
            <a:off x="511277" y="889843"/>
            <a:ext cx="1125793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Booking Trends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Peak booking periods identified, with highest occupancy during specific months, weekends, and holidays.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Significant lead time observed, especially for longer stays.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Cancellations are higher among specific market segments and booking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Factors such as payment method, customer type, and lack of special requests correlate with higher cancellation rates.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Customer Demographics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Repeat guests and families with children tend to contribute to longer stays and higher ADR.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Geographic analysis reveals top countries with high and low booking ratios.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Average Daily Rate (ADR) 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ADR positively influenced by amenities such as parking and room upgrades.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Certain room types and booking channels consistently yield higher ADR.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Operational Recommendations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room availability during peak times and reduce cancellations by targeting high-risk segments with incentives.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Align promotional offers based on seasonal trends and target loyal, high-ADR customer segments.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56464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7D64-C54A-7187-59A8-D106CE38E982}"/>
              </a:ext>
            </a:extLst>
          </p:cNvPr>
          <p:cNvSpPr>
            <a:spLocks noGrp="1"/>
          </p:cNvSpPr>
          <p:nvPr>
            <p:ph type="title"/>
          </p:nvPr>
        </p:nvSpPr>
        <p:spPr>
          <a:xfrm>
            <a:off x="838200" y="191730"/>
            <a:ext cx="10515600" cy="952398"/>
          </a:xfrm>
        </p:spPr>
        <p:txBody>
          <a:bodyPr/>
          <a:lstStyle/>
          <a:p>
            <a:pPr algn="ctr"/>
            <a:r>
              <a:rPr lang="en-IN" b="1" dirty="0"/>
              <a:t>Conclusion</a:t>
            </a:r>
          </a:p>
        </p:txBody>
      </p:sp>
      <p:sp>
        <p:nvSpPr>
          <p:cNvPr id="3" name="Content Placeholder 2">
            <a:extLst>
              <a:ext uri="{FF2B5EF4-FFF2-40B4-BE49-F238E27FC236}">
                <a16:creationId xmlns:a16="http://schemas.microsoft.com/office/drawing/2014/main" id="{2DC267F6-8145-9353-B0B6-311A3C7F6BD9}"/>
              </a:ext>
            </a:extLst>
          </p:cNvPr>
          <p:cNvSpPr>
            <a:spLocks noGrp="1"/>
          </p:cNvSpPr>
          <p:nvPr>
            <p:ph idx="1"/>
          </p:nvPr>
        </p:nvSpPr>
        <p:spPr>
          <a:xfrm>
            <a:off x="838200" y="1376515"/>
            <a:ext cx="10515600" cy="5289755"/>
          </a:xfrm>
        </p:spPr>
        <p:txBody>
          <a:bodyPr>
            <a:normAutofit fontScale="77500" lnSpcReduction="20000"/>
          </a:bodyPr>
          <a:lstStyle/>
          <a:p>
            <a:pPr marL="0" indent="0">
              <a:buNone/>
            </a:pPr>
            <a:r>
              <a:rPr lang="en-US" b="1" dirty="0"/>
              <a:t>Maximizing Revenue through Optimized Booking Management</a:t>
            </a:r>
            <a:r>
              <a:rPr lang="en-US" dirty="0"/>
              <a:t>:</a:t>
            </a:r>
          </a:p>
          <a:p>
            <a:pPr marL="742950" lvl="1" indent="-285750">
              <a:buFont typeface="Arial" panose="020B0604020202020204" pitchFamily="34" charset="0"/>
              <a:buChar char="•"/>
            </a:pPr>
            <a:r>
              <a:rPr lang="en-US" dirty="0"/>
              <a:t>Implement dynamic pricing during peak booking periods to capitalize on high demand.</a:t>
            </a:r>
          </a:p>
          <a:p>
            <a:pPr marL="742950" lvl="1" indent="-285750">
              <a:buFont typeface="Arial" panose="020B0604020202020204" pitchFamily="34" charset="0"/>
              <a:buChar char="•"/>
            </a:pPr>
            <a:r>
              <a:rPr lang="en-US" dirty="0"/>
              <a:t>Offer discounts and targeted campaigns during low-demand periods to boost occupancy.</a:t>
            </a:r>
          </a:p>
          <a:p>
            <a:pPr marL="0" indent="0">
              <a:buNone/>
            </a:pPr>
            <a:r>
              <a:rPr lang="en-US" b="1" dirty="0"/>
              <a:t>Reducing Cancellations for Better Forecasting</a:t>
            </a:r>
            <a:r>
              <a:rPr lang="en-US" dirty="0"/>
              <a:t>:</a:t>
            </a:r>
          </a:p>
          <a:p>
            <a:pPr marL="742950" lvl="1" indent="-285750">
              <a:buFont typeface="Arial" panose="020B0604020202020204" pitchFamily="34" charset="0"/>
              <a:buChar char="•"/>
            </a:pPr>
            <a:r>
              <a:rPr lang="en-US" dirty="0"/>
              <a:t>Focus on engaging customer segments prone to cancellations with incentives (e.g., loyalty programs, flexible payment options).</a:t>
            </a:r>
          </a:p>
          <a:p>
            <a:pPr marL="742950" lvl="1" indent="-285750">
              <a:buFont typeface="Arial" panose="020B0604020202020204" pitchFamily="34" charset="0"/>
              <a:buChar char="•"/>
            </a:pPr>
            <a:r>
              <a:rPr lang="en-US" dirty="0"/>
              <a:t>Collaborate closely with specific booking channels to manage high-cancellation segments more effectively.</a:t>
            </a:r>
          </a:p>
          <a:p>
            <a:pPr marL="0" indent="0">
              <a:buNone/>
            </a:pPr>
            <a:r>
              <a:rPr lang="en-US" b="1" dirty="0"/>
              <a:t>Enhancing Customer Experience with Personalization</a:t>
            </a:r>
            <a:r>
              <a:rPr lang="en-US" dirty="0"/>
              <a:t>:</a:t>
            </a:r>
          </a:p>
          <a:p>
            <a:pPr marL="742950" lvl="1" indent="-285750">
              <a:buFont typeface="Arial" panose="020B0604020202020204" pitchFamily="34" charset="0"/>
              <a:buChar char="•"/>
            </a:pPr>
            <a:r>
              <a:rPr lang="en-US" dirty="0"/>
              <a:t>Utilize insights on repeat guests to introduce personalized services and loyalty benefits.</a:t>
            </a:r>
          </a:p>
          <a:p>
            <a:pPr marL="742950" lvl="1" indent="-285750">
              <a:buFont typeface="Arial" panose="020B0604020202020204" pitchFamily="34" charset="0"/>
              <a:buChar char="•"/>
            </a:pPr>
            <a:r>
              <a:rPr lang="en-US" dirty="0"/>
              <a:t>Improve ADR by offering bundled packages, including amenities like parking, room upgrades, and special requests for higher-value guests.</a:t>
            </a:r>
          </a:p>
          <a:p>
            <a:pPr marL="0" indent="0">
              <a:buNone/>
            </a:pPr>
            <a:r>
              <a:rPr lang="en-US" b="1" dirty="0"/>
              <a:t>Operational Efficiency and Strategic Planning</a:t>
            </a:r>
            <a:r>
              <a:rPr lang="en-US" dirty="0"/>
              <a:t>:</a:t>
            </a:r>
          </a:p>
          <a:p>
            <a:pPr marL="742950" lvl="1" indent="-285750">
              <a:buFont typeface="Arial" panose="020B0604020202020204" pitchFamily="34" charset="0"/>
              <a:buChar char="•"/>
            </a:pPr>
            <a:r>
              <a:rPr lang="en-US" dirty="0"/>
              <a:t>Align staffing and operational resources with identified booking trends and peak seasons.</a:t>
            </a:r>
          </a:p>
          <a:p>
            <a:pPr marL="742950" lvl="1" indent="-285750">
              <a:buFont typeface="Arial" panose="020B0604020202020204" pitchFamily="34" charset="0"/>
              <a:buChar char="•"/>
            </a:pPr>
            <a:r>
              <a:rPr lang="en-US" dirty="0"/>
              <a:t>Encourage direct bookings through targeted marketing to reduce dependency on high-cost channels and improve profit margins.</a:t>
            </a:r>
          </a:p>
          <a:p>
            <a:pPr marL="0" indent="0">
              <a:buNone/>
            </a:pPr>
            <a:r>
              <a:rPr lang="en-US" b="1" dirty="0"/>
              <a:t>Future Data-Driven Decisions</a:t>
            </a:r>
            <a:r>
              <a:rPr lang="en-US" dirty="0"/>
              <a:t>:</a:t>
            </a:r>
          </a:p>
          <a:p>
            <a:pPr marL="742950" lvl="1" indent="-285750">
              <a:buFont typeface="Arial" panose="020B0604020202020204" pitchFamily="34" charset="0"/>
              <a:buChar char="•"/>
            </a:pPr>
            <a:r>
              <a:rPr lang="en-US" dirty="0"/>
              <a:t>Regularly monitor booking, cancellation, and ADR trends to adapt strategies proactively.</a:t>
            </a:r>
          </a:p>
          <a:p>
            <a:pPr marL="742950" lvl="1" indent="-285750">
              <a:buFont typeface="Arial" panose="020B0604020202020204" pitchFamily="34" charset="0"/>
              <a:buChar char="•"/>
            </a:pPr>
            <a:r>
              <a:rPr lang="en-US" dirty="0"/>
              <a:t>Consider further analysis on emerging patterns to continuously refine business strategies.</a:t>
            </a:r>
          </a:p>
          <a:p>
            <a:pPr marL="0" indent="0">
              <a:buNone/>
            </a:pPr>
            <a:endParaRPr lang="en-IN" dirty="0"/>
          </a:p>
        </p:txBody>
      </p:sp>
    </p:spTree>
    <p:extLst>
      <p:ext uri="{BB962C8B-B14F-4D97-AF65-F5344CB8AC3E}">
        <p14:creationId xmlns:p14="http://schemas.microsoft.com/office/powerpoint/2010/main" val="372065193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55F7B-2738-331B-C322-174B71D7792F}"/>
              </a:ext>
            </a:extLst>
          </p:cNvPr>
          <p:cNvSpPr txBox="1">
            <a:spLocks/>
          </p:cNvSpPr>
          <p:nvPr/>
        </p:nvSpPr>
        <p:spPr>
          <a:xfrm>
            <a:off x="1056062" y="2333647"/>
            <a:ext cx="10515600" cy="1816601"/>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8000">
                <a:solidFill>
                  <a:srgbClr val="FF0000"/>
                </a:solidFill>
                <a:latin typeface="Algerian" panose="04020705040A02060702" pitchFamily="82" charset="0"/>
              </a:rPr>
              <a:t>THANK YOU</a:t>
            </a:r>
            <a:endParaRPr lang="en-IN" sz="80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2161971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2525-3E6A-AD0F-F890-512584959B82}"/>
              </a:ext>
            </a:extLst>
          </p:cNvPr>
          <p:cNvSpPr>
            <a:spLocks noGrp="1"/>
          </p:cNvSpPr>
          <p:nvPr>
            <p:ph type="title"/>
          </p:nvPr>
        </p:nvSpPr>
        <p:spPr>
          <a:xfrm>
            <a:off x="838200" y="365126"/>
            <a:ext cx="10515600" cy="755752"/>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2579E03F-7F01-C6F7-5078-BBD986011D79}"/>
              </a:ext>
            </a:extLst>
          </p:cNvPr>
          <p:cNvSpPr>
            <a:spLocks noGrp="1"/>
          </p:cNvSpPr>
          <p:nvPr>
            <p:ph idx="1"/>
          </p:nvPr>
        </p:nvSpPr>
        <p:spPr>
          <a:xfrm>
            <a:off x="838200" y="1258529"/>
            <a:ext cx="10515600" cy="4918434"/>
          </a:xfrm>
        </p:spPr>
        <p:txBody>
          <a:bodyPr>
            <a:normAutofit lnSpcReduction="10000"/>
          </a:bodyPr>
          <a:lstStyle/>
          <a:p>
            <a:pPr marL="0" indent="0">
              <a:buNone/>
            </a:pPr>
            <a:r>
              <a:rPr lang="en-US" b="1" dirty="0"/>
              <a:t>Background</a:t>
            </a:r>
            <a:r>
              <a:rPr lang="en-US" dirty="0"/>
              <a:t>: This project analyzes hotel booking data to uncover trends, customer behavior, and factors affecting key metrics like Average Daily Rate (ADR) and cancellations. The dataset includes information on booking details, customer demographics, and room preferences.</a:t>
            </a:r>
          </a:p>
          <a:p>
            <a:pPr marL="0" indent="0">
              <a:buNone/>
            </a:pPr>
            <a:endParaRPr lang="en-US" dirty="0"/>
          </a:p>
          <a:p>
            <a:pPr marL="0" indent="0">
              <a:buNone/>
            </a:pPr>
            <a:r>
              <a:rPr lang="en-US" b="1" dirty="0"/>
              <a:t>Objective</a:t>
            </a:r>
            <a:r>
              <a:rPr lang="en-US" dirty="0"/>
              <a:t>: To provide insights that help optimize revenue, enhance customer satisfaction, and streamline hotel operations by examining:</a:t>
            </a:r>
          </a:p>
          <a:p>
            <a:pPr marL="742950" lvl="1" indent="-285750">
              <a:buFont typeface="Arial" panose="020B0604020202020204" pitchFamily="34" charset="0"/>
              <a:buChar char="•"/>
            </a:pPr>
            <a:r>
              <a:rPr lang="en-US" dirty="0"/>
              <a:t>Booking trends (seasonal patterns, popular room types)</a:t>
            </a:r>
          </a:p>
          <a:p>
            <a:pPr marL="742950" lvl="1" indent="-285750">
              <a:buFont typeface="Arial" panose="020B0604020202020204" pitchFamily="34" charset="0"/>
              <a:buChar char="•"/>
            </a:pPr>
            <a:r>
              <a:rPr lang="en-US" dirty="0"/>
              <a:t>Factors influencing cancellations</a:t>
            </a:r>
          </a:p>
          <a:p>
            <a:pPr marL="742950" lvl="1" indent="-285750">
              <a:buFont typeface="Arial" panose="020B0604020202020204" pitchFamily="34" charset="0"/>
              <a:buChar char="•"/>
            </a:pPr>
            <a:r>
              <a:rPr lang="en-US" dirty="0"/>
              <a:t>Customer segments contributing to higher ADR</a:t>
            </a:r>
          </a:p>
          <a:p>
            <a:pPr marL="742950" lvl="1" indent="-285750">
              <a:buFont typeface="Arial" panose="020B0604020202020204" pitchFamily="34" charset="0"/>
              <a:buChar char="•"/>
            </a:pPr>
            <a:r>
              <a:rPr lang="en-US" dirty="0"/>
              <a:t>Impact of amenities and other factors on ADR</a:t>
            </a:r>
          </a:p>
          <a:p>
            <a:pPr marL="0" indent="0">
              <a:buNone/>
            </a:pPr>
            <a:endParaRPr lang="en-IN" dirty="0"/>
          </a:p>
        </p:txBody>
      </p:sp>
    </p:spTree>
    <p:extLst>
      <p:ext uri="{BB962C8B-B14F-4D97-AF65-F5344CB8AC3E}">
        <p14:creationId xmlns:p14="http://schemas.microsoft.com/office/powerpoint/2010/main" val="22424519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4EF0-8539-8BE9-98B7-C99FB1634794}"/>
              </a:ext>
            </a:extLst>
          </p:cNvPr>
          <p:cNvSpPr>
            <a:spLocks noGrp="1"/>
          </p:cNvSpPr>
          <p:nvPr>
            <p:ph type="title"/>
          </p:nvPr>
        </p:nvSpPr>
        <p:spPr>
          <a:xfrm>
            <a:off x="875069" y="-22327"/>
            <a:ext cx="10645877" cy="2083106"/>
          </a:xfrm>
        </p:spPr>
        <p:txBody>
          <a:bodyPr>
            <a:normAutofit fontScale="90000"/>
          </a:bodyPr>
          <a:lstStyle/>
          <a:p>
            <a:br>
              <a:rPr lang="en-US" sz="1800" b="1" dirty="0">
                <a:solidFill>
                  <a:srgbClr val="7030A0"/>
                </a:solidFill>
              </a:rPr>
            </a:br>
            <a:r>
              <a:rPr lang="en-US" sz="1800" b="1" dirty="0">
                <a:solidFill>
                  <a:srgbClr val="7030A0"/>
                </a:solidFill>
              </a:rPr>
              <a:t>                                                       </a:t>
            </a:r>
            <a:r>
              <a:rPr lang="en-US" sz="2200" dirty="0">
                <a:solidFill>
                  <a:srgbClr val="FF0000"/>
                </a:solidFill>
                <a:latin typeface="Arial Rounded MT Bold" panose="020F0704030504030204" pitchFamily="34" charset="0"/>
              </a:rPr>
              <a:t>Hotel Booking Data Analysis Project - Part 1</a:t>
            </a:r>
            <a:br>
              <a:rPr lang="en-US" sz="2200" b="1" dirty="0">
                <a:solidFill>
                  <a:srgbClr val="7030A0"/>
                </a:solidFill>
              </a:rPr>
            </a:br>
            <a:br>
              <a:rPr lang="en-US" sz="1800" b="1" dirty="0">
                <a:solidFill>
                  <a:srgbClr val="7030A0"/>
                </a:solidFill>
              </a:rPr>
            </a:br>
            <a:r>
              <a:rPr lang="en-US" sz="1800" b="1" dirty="0">
                <a:solidFill>
                  <a:srgbClr val="7030A0"/>
                </a:solidFill>
              </a:rPr>
              <a:t>Task 2: </a:t>
            </a:r>
            <a:br>
              <a:rPr lang="en-US" sz="1800" b="1" dirty="0">
                <a:solidFill>
                  <a:srgbClr val="7030A0"/>
                </a:solidFill>
              </a:rPr>
            </a:br>
            <a:br>
              <a:rPr lang="en-US" sz="1800" b="1" dirty="0"/>
            </a:br>
            <a:r>
              <a:rPr lang="en-US" sz="1800" b="1" dirty="0">
                <a:solidFill>
                  <a:schemeClr val="accent2">
                    <a:lumMod val="50000"/>
                  </a:schemeClr>
                </a:solidFill>
              </a:rPr>
              <a:t>I. What are the peak booking periods for the hotel?</a:t>
            </a:r>
            <a:br>
              <a:rPr lang="en-US" sz="1800" b="1" dirty="0">
                <a:solidFill>
                  <a:schemeClr val="accent2">
                    <a:lumMod val="50000"/>
                  </a:schemeClr>
                </a:solidFill>
              </a:rPr>
            </a:br>
            <a:r>
              <a:rPr lang="en-US" sz="1800" b="1" dirty="0">
                <a:solidFill>
                  <a:schemeClr val="accent2">
                    <a:lumMod val="50000"/>
                  </a:schemeClr>
                </a:solidFill>
              </a:rPr>
              <a:t>II. Is there a relationship between lead time and the likelihood of a booking being cancelled?</a:t>
            </a:r>
            <a:br>
              <a:rPr lang="en-US" sz="1800" b="1" dirty="0">
                <a:solidFill>
                  <a:schemeClr val="accent2">
                    <a:lumMod val="50000"/>
                  </a:schemeClr>
                </a:solidFill>
              </a:rPr>
            </a:br>
            <a:r>
              <a:rPr lang="en-US" sz="1800" b="1" dirty="0">
                <a:solidFill>
                  <a:schemeClr val="accent2">
                    <a:lumMod val="50000"/>
                  </a:schemeClr>
                </a:solidFill>
              </a:rPr>
              <a:t>III. How do booking patterns vary by month, week, and day of the week?</a:t>
            </a:r>
            <a:endParaRPr lang="en-IN" sz="1800" b="1" dirty="0">
              <a:solidFill>
                <a:schemeClr val="accent2">
                  <a:lumMod val="50000"/>
                </a:schemeClr>
              </a:solidFill>
            </a:endParaRPr>
          </a:p>
        </p:txBody>
      </p:sp>
      <p:sp>
        <p:nvSpPr>
          <p:cNvPr id="3" name="Content Placeholder 2">
            <a:extLst>
              <a:ext uri="{FF2B5EF4-FFF2-40B4-BE49-F238E27FC236}">
                <a16:creationId xmlns:a16="http://schemas.microsoft.com/office/drawing/2014/main" id="{612A1AD1-810E-2836-A32B-3C69B6375DAF}"/>
              </a:ext>
            </a:extLst>
          </p:cNvPr>
          <p:cNvSpPr>
            <a:spLocks noGrp="1"/>
          </p:cNvSpPr>
          <p:nvPr>
            <p:ph idx="1"/>
          </p:nvPr>
        </p:nvSpPr>
        <p:spPr>
          <a:xfrm>
            <a:off x="1042216" y="2060779"/>
            <a:ext cx="10311581" cy="4251121"/>
          </a:xfrm>
        </p:spPr>
        <p:txBody>
          <a:bodyPr>
            <a:normAutofit/>
          </a:bodyPr>
          <a:lstStyle/>
          <a:p>
            <a:pPr marL="0" indent="0">
              <a:buNone/>
            </a:pPr>
            <a:r>
              <a:rPr lang="en-IN" sz="1400" b="0" dirty="0" err="1">
                <a:effectLst/>
                <a:latin typeface="Consolas" panose="020B0609020204030204" pitchFamily="49" charset="0"/>
              </a:rPr>
              <a:t>monthly_bookings</a:t>
            </a:r>
            <a:r>
              <a:rPr lang="en-IN" sz="1400" b="0" dirty="0">
                <a:effectLst/>
                <a:latin typeface="Consolas" panose="020B0609020204030204" pitchFamily="49" charset="0"/>
              </a:rPr>
              <a:t> = </a:t>
            </a:r>
            <a:r>
              <a:rPr lang="en-IN" sz="1400" b="0" dirty="0" err="1">
                <a:effectLst/>
                <a:latin typeface="Consolas" panose="020B0609020204030204" pitchFamily="49" charset="0"/>
              </a:rPr>
              <a:t>df</a:t>
            </a:r>
            <a:r>
              <a:rPr lang="en-IN" sz="1400" b="0" dirty="0">
                <a:effectLst/>
                <a:latin typeface="Consolas" panose="020B0609020204030204" pitchFamily="49" charset="0"/>
              </a:rPr>
              <a:t>['</a:t>
            </a:r>
            <a:r>
              <a:rPr lang="en-IN" sz="1400" b="0" dirty="0" err="1">
                <a:effectLst/>
                <a:latin typeface="Consolas" panose="020B0609020204030204" pitchFamily="49" charset="0"/>
              </a:rPr>
              <a:t>arrival_date_month</a:t>
            </a:r>
            <a:r>
              <a:rPr lang="en-IN" sz="1400" b="0" dirty="0">
                <a:effectLst/>
                <a:latin typeface="Consolas" panose="020B0609020204030204" pitchFamily="49" charset="0"/>
              </a:rPr>
              <a:t>'].</a:t>
            </a:r>
            <a:r>
              <a:rPr lang="en-IN" sz="1400" b="0" dirty="0" err="1">
                <a:effectLst/>
                <a:latin typeface="Consolas" panose="020B0609020204030204" pitchFamily="49" charset="0"/>
              </a:rPr>
              <a:t>value_counts</a:t>
            </a:r>
            <a:r>
              <a:rPr lang="en-IN" sz="1400" b="0" dirty="0">
                <a:effectLst/>
                <a:latin typeface="Consolas" panose="020B0609020204030204" pitchFamily="49" charset="0"/>
              </a:rPr>
              <a:t>().</a:t>
            </a:r>
            <a:r>
              <a:rPr lang="en-IN" sz="1400" b="0" dirty="0" err="1">
                <a:effectLst/>
                <a:latin typeface="Consolas" panose="020B0609020204030204" pitchFamily="49" charset="0"/>
              </a:rPr>
              <a:t>sort_index</a:t>
            </a:r>
            <a:r>
              <a:rPr lang="en-IN" sz="1400" b="0" dirty="0">
                <a:effectLst/>
                <a:latin typeface="Consolas" panose="020B0609020204030204" pitchFamily="49" charset="0"/>
              </a:rPr>
              <a:t>()</a:t>
            </a:r>
          </a:p>
          <a:p>
            <a:pPr marL="0" indent="0">
              <a:buNone/>
            </a:pPr>
            <a:r>
              <a:rPr lang="en-IN" sz="1400" b="0" dirty="0" err="1">
                <a:effectLst/>
                <a:latin typeface="Consolas" panose="020B0609020204030204" pitchFamily="49" charset="0"/>
              </a:rPr>
              <a:t>monthly_bookings.plot</a:t>
            </a:r>
            <a:r>
              <a:rPr lang="en-IN" sz="1400" b="0" dirty="0">
                <a:effectLst/>
                <a:latin typeface="Consolas" panose="020B0609020204030204" pitchFamily="49" charset="0"/>
              </a:rPr>
              <a:t>(kind='bar', </a:t>
            </a:r>
            <a:r>
              <a:rPr lang="en-IN" sz="1400" b="0" dirty="0" err="1">
                <a:effectLst/>
                <a:latin typeface="Consolas" panose="020B0609020204030204" pitchFamily="49" charset="0"/>
              </a:rPr>
              <a:t>color</a:t>
            </a:r>
            <a:r>
              <a:rPr lang="en-IN" sz="1400" b="0" dirty="0">
                <a:effectLst/>
                <a:latin typeface="Consolas" panose="020B0609020204030204" pitchFamily="49" charset="0"/>
              </a:rPr>
              <a:t>='</a:t>
            </a:r>
            <a:r>
              <a:rPr lang="en-IN" sz="1400" b="0" dirty="0" err="1">
                <a:effectLst/>
                <a:latin typeface="Consolas" panose="020B0609020204030204" pitchFamily="49" charset="0"/>
              </a:rPr>
              <a:t>skyblue</a:t>
            </a:r>
            <a:r>
              <a:rPr lang="en-IN" sz="1400" b="0" dirty="0">
                <a:effectLst/>
                <a:latin typeface="Consolas" panose="020B0609020204030204" pitchFamily="49" charset="0"/>
              </a:rPr>
              <a:t>')</a:t>
            </a:r>
          </a:p>
          <a:p>
            <a:pPr marL="0" indent="0">
              <a:buNone/>
            </a:pPr>
            <a:r>
              <a:rPr lang="en-IN" sz="1400" b="0" dirty="0" err="1">
                <a:effectLst/>
                <a:latin typeface="Consolas" panose="020B0609020204030204" pitchFamily="49" charset="0"/>
              </a:rPr>
              <a:t>plt.title</a:t>
            </a:r>
            <a:r>
              <a:rPr lang="en-IN" sz="1400" b="0" dirty="0">
                <a:effectLst/>
                <a:latin typeface="Consolas" panose="020B0609020204030204" pitchFamily="49" charset="0"/>
              </a:rPr>
              <a:t>('Monthly Booking Counts')</a:t>
            </a:r>
          </a:p>
          <a:p>
            <a:pPr marL="0" indent="0">
              <a:buNone/>
            </a:pPr>
            <a:r>
              <a:rPr lang="en-IN" sz="1400" b="0" dirty="0" err="1">
                <a:effectLst/>
                <a:latin typeface="Consolas" panose="020B0609020204030204" pitchFamily="49" charset="0"/>
              </a:rPr>
              <a:t>plt.xlabel</a:t>
            </a:r>
            <a:r>
              <a:rPr lang="en-IN" sz="1400" b="0" dirty="0">
                <a:effectLst/>
                <a:latin typeface="Consolas" panose="020B0609020204030204" pitchFamily="49" charset="0"/>
              </a:rPr>
              <a:t>('Month')</a:t>
            </a:r>
          </a:p>
          <a:p>
            <a:pPr marL="0" indent="0">
              <a:buNone/>
            </a:pPr>
            <a:r>
              <a:rPr lang="en-IN" sz="1400" b="0" dirty="0" err="1">
                <a:effectLst/>
                <a:latin typeface="Consolas" panose="020B0609020204030204" pitchFamily="49" charset="0"/>
              </a:rPr>
              <a:t>plt.ylabel</a:t>
            </a:r>
            <a:r>
              <a:rPr lang="en-IN" sz="1400" b="0" dirty="0">
                <a:effectLst/>
                <a:latin typeface="Consolas" panose="020B0609020204030204" pitchFamily="49" charset="0"/>
              </a:rPr>
              <a:t>('Number of Bookings')</a:t>
            </a:r>
          </a:p>
          <a:p>
            <a:pPr marL="0" indent="0">
              <a:buNone/>
            </a:pPr>
            <a:r>
              <a:rPr lang="en-IN" sz="1400" b="0" dirty="0" err="1">
                <a:effectLst/>
                <a:latin typeface="Consolas" panose="020B0609020204030204" pitchFamily="49" charset="0"/>
              </a:rPr>
              <a:t>plt.xticks</a:t>
            </a:r>
            <a:r>
              <a:rPr lang="en-IN" sz="1400" b="0" dirty="0">
                <a:effectLst/>
                <a:latin typeface="Consolas" panose="020B0609020204030204" pitchFamily="49" charset="0"/>
              </a:rPr>
              <a:t>(rotation=45)</a:t>
            </a:r>
          </a:p>
          <a:p>
            <a:pPr marL="0" indent="0">
              <a:buNone/>
            </a:pPr>
            <a:r>
              <a:rPr lang="en-IN" sz="1400" b="0" dirty="0" err="1">
                <a:effectLst/>
                <a:latin typeface="Consolas" panose="020B0609020204030204" pitchFamily="49" charset="0"/>
              </a:rPr>
              <a:t>plt.show</a:t>
            </a:r>
            <a:r>
              <a:rPr lang="en-IN" sz="1400" b="0" dirty="0">
                <a:effectLst/>
                <a:latin typeface="Consolas" panose="020B0609020204030204" pitchFamily="49" charset="0"/>
              </a:rPr>
              <a:t>()</a:t>
            </a:r>
          </a:p>
          <a:p>
            <a:endParaRPr lang="en-IN" sz="1600" dirty="0"/>
          </a:p>
        </p:txBody>
      </p:sp>
      <p:pic>
        <p:nvPicPr>
          <p:cNvPr id="5" name="Picture 4">
            <a:extLst>
              <a:ext uri="{FF2B5EF4-FFF2-40B4-BE49-F238E27FC236}">
                <a16:creationId xmlns:a16="http://schemas.microsoft.com/office/drawing/2014/main" id="{DE31C638-6F1C-FAC3-2BF6-DE8D93002BD6}"/>
              </a:ext>
            </a:extLst>
          </p:cNvPr>
          <p:cNvPicPr>
            <a:picLocks noChangeAspect="1"/>
          </p:cNvPicPr>
          <p:nvPr/>
        </p:nvPicPr>
        <p:blipFill>
          <a:blip r:embed="rId2"/>
          <a:stretch>
            <a:fillRect/>
          </a:stretch>
        </p:blipFill>
        <p:spPr>
          <a:xfrm>
            <a:off x="5132439" y="2827647"/>
            <a:ext cx="5053780" cy="3277776"/>
          </a:xfrm>
          <a:prstGeom prst="rect">
            <a:avLst/>
          </a:prstGeom>
        </p:spPr>
      </p:pic>
    </p:spTree>
    <p:extLst>
      <p:ext uri="{BB962C8B-B14F-4D97-AF65-F5344CB8AC3E}">
        <p14:creationId xmlns:p14="http://schemas.microsoft.com/office/powerpoint/2010/main" val="6789657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5EB3E-508F-602C-9403-0A9A18942F7C}"/>
              </a:ext>
            </a:extLst>
          </p:cNvPr>
          <p:cNvSpPr>
            <a:spLocks noGrp="1"/>
          </p:cNvSpPr>
          <p:nvPr>
            <p:ph sz="half" idx="1"/>
          </p:nvPr>
        </p:nvSpPr>
        <p:spPr>
          <a:xfrm>
            <a:off x="838200" y="678426"/>
            <a:ext cx="5181600" cy="5498537"/>
          </a:xfrm>
        </p:spPr>
        <p:txBody>
          <a:bodyPr>
            <a:normAutofit fontScale="62500" lnSpcReduction="20000"/>
          </a:bodyPr>
          <a:lstStyle/>
          <a:p>
            <a:pPr marL="0" indent="0">
              <a:buNone/>
            </a:pPr>
            <a:r>
              <a:rPr lang="en-IN" b="0" dirty="0">
                <a:effectLst/>
                <a:latin typeface="Consolas" panose="020B0609020204030204" pitchFamily="49" charset="0"/>
              </a:rPr>
              <a:t># Group by </a:t>
            </a:r>
            <a:r>
              <a:rPr lang="en-IN" b="0" dirty="0" err="1">
                <a:effectLst/>
                <a:latin typeface="Consolas" panose="020B0609020204030204" pitchFamily="49" charset="0"/>
              </a:rPr>
              <a:t>arrival_date_month</a:t>
            </a:r>
            <a:r>
              <a:rPr lang="en-IN" b="0" dirty="0">
                <a:effectLst/>
                <a:latin typeface="Consolas" panose="020B0609020204030204" pitchFamily="49" charset="0"/>
              </a:rPr>
              <a:t> and count the number of bookings</a:t>
            </a:r>
          </a:p>
          <a:p>
            <a:r>
              <a:rPr lang="en-IN" b="0" dirty="0" err="1">
                <a:effectLst/>
                <a:latin typeface="Consolas" panose="020B0609020204030204" pitchFamily="49" charset="0"/>
              </a:rPr>
              <a:t>sb.boxplot</a:t>
            </a:r>
            <a:r>
              <a:rPr lang="en-IN" b="0" dirty="0">
                <a:effectLst/>
                <a:latin typeface="Consolas" panose="020B0609020204030204" pitchFamily="49" charset="0"/>
              </a:rPr>
              <a:t>(x='</a:t>
            </a:r>
            <a:r>
              <a:rPr lang="en-IN" b="0" dirty="0" err="1">
                <a:effectLst/>
                <a:latin typeface="Consolas" panose="020B0609020204030204" pitchFamily="49" charset="0"/>
              </a:rPr>
              <a:t>is_canceled</a:t>
            </a:r>
            <a:r>
              <a:rPr lang="en-IN" b="0" dirty="0">
                <a:effectLst/>
                <a:latin typeface="Consolas" panose="020B0609020204030204" pitchFamily="49" charset="0"/>
              </a:rPr>
              <a:t>', y='</a:t>
            </a:r>
            <a:r>
              <a:rPr lang="en-IN" b="0" dirty="0" err="1">
                <a:effectLst/>
                <a:latin typeface="Consolas" panose="020B0609020204030204" pitchFamily="49" charset="0"/>
              </a:rPr>
              <a:t>lead_time</a:t>
            </a:r>
            <a:r>
              <a:rPr lang="en-IN" b="0" dirty="0">
                <a:effectLst/>
                <a:latin typeface="Consolas" panose="020B0609020204030204" pitchFamily="49" charset="0"/>
              </a:rPr>
              <a:t>', data=</a:t>
            </a:r>
            <a:r>
              <a:rPr lang="en-IN" b="0" dirty="0" err="1">
                <a:effectLst/>
                <a:latin typeface="Consolas" panose="020B0609020204030204" pitchFamily="49" charset="0"/>
              </a:rPr>
              <a:t>df</a:t>
            </a:r>
            <a:r>
              <a:rPr lang="en-IN" b="0" dirty="0">
                <a:effectLst/>
                <a:latin typeface="Consolas" panose="020B0609020204030204" pitchFamily="49" charset="0"/>
              </a:rPr>
              <a:t>, palette='pastel')</a:t>
            </a:r>
          </a:p>
          <a:p>
            <a:r>
              <a:rPr lang="en-IN" b="0" dirty="0" err="1">
                <a:effectLst/>
                <a:latin typeface="Consolas" panose="020B0609020204030204" pitchFamily="49" charset="0"/>
              </a:rPr>
              <a:t>plt.title</a:t>
            </a:r>
            <a:r>
              <a:rPr lang="en-IN" b="0" dirty="0">
                <a:effectLst/>
                <a:latin typeface="Consolas" panose="020B0609020204030204" pitchFamily="49" charset="0"/>
              </a:rPr>
              <a:t>('Lead Time vs Cancellation')</a:t>
            </a:r>
          </a:p>
          <a:p>
            <a:r>
              <a:rPr lang="en-IN" b="0" dirty="0" err="1">
                <a:effectLst/>
                <a:latin typeface="Consolas" panose="020B0609020204030204" pitchFamily="49" charset="0"/>
              </a:rPr>
              <a:t>plt.xlabel</a:t>
            </a:r>
            <a:r>
              <a:rPr lang="en-IN" b="0" dirty="0">
                <a:effectLst/>
                <a:latin typeface="Consolas" panose="020B0609020204030204" pitchFamily="49" charset="0"/>
              </a:rPr>
              <a:t>('Cancellation Status (0 = Not </a:t>
            </a:r>
            <a:r>
              <a:rPr lang="en-IN" b="0" dirty="0" err="1">
                <a:effectLst/>
                <a:latin typeface="Consolas" panose="020B0609020204030204" pitchFamily="49" charset="0"/>
              </a:rPr>
              <a:t>Canceled</a:t>
            </a:r>
            <a:r>
              <a:rPr lang="en-IN" b="0" dirty="0">
                <a:effectLst/>
                <a:latin typeface="Consolas" panose="020B0609020204030204" pitchFamily="49" charset="0"/>
              </a:rPr>
              <a:t>, 1 = </a:t>
            </a:r>
            <a:r>
              <a:rPr lang="en-IN" b="0" dirty="0" err="1">
                <a:effectLst/>
                <a:latin typeface="Consolas" panose="020B0609020204030204" pitchFamily="49" charset="0"/>
              </a:rPr>
              <a:t>Canceled</a:t>
            </a:r>
            <a:r>
              <a:rPr lang="en-IN" b="0" dirty="0">
                <a:effectLst/>
                <a:latin typeface="Consolas" panose="020B0609020204030204" pitchFamily="49" charset="0"/>
              </a:rPr>
              <a:t>)')</a:t>
            </a:r>
          </a:p>
          <a:p>
            <a:r>
              <a:rPr lang="en-IN" b="0" dirty="0" err="1">
                <a:effectLst/>
                <a:latin typeface="Consolas" panose="020B0609020204030204" pitchFamily="49" charset="0"/>
              </a:rPr>
              <a:t>plt.ylabel</a:t>
            </a:r>
            <a:r>
              <a:rPr lang="en-IN" b="0" dirty="0">
                <a:effectLst/>
                <a:latin typeface="Consolas" panose="020B0609020204030204" pitchFamily="49" charset="0"/>
              </a:rPr>
              <a:t>('Lead Time (Days)')</a:t>
            </a:r>
          </a:p>
          <a:p>
            <a:r>
              <a:rPr lang="en-IN" b="0" dirty="0" err="1">
                <a:effectLst/>
                <a:latin typeface="Consolas" panose="020B0609020204030204" pitchFamily="49" charset="0"/>
              </a:rPr>
              <a:t>plt.xticks</a:t>
            </a:r>
            <a:r>
              <a:rPr lang="en-IN" b="0" dirty="0">
                <a:effectLst/>
                <a:latin typeface="Consolas" panose="020B0609020204030204" pitchFamily="49" charset="0"/>
              </a:rPr>
              <a:t>(ticks=[0, 1], labels=['Not </a:t>
            </a:r>
            <a:r>
              <a:rPr lang="en-IN" b="0" dirty="0" err="1">
                <a:effectLst/>
                <a:latin typeface="Consolas" panose="020B0609020204030204" pitchFamily="49" charset="0"/>
              </a:rPr>
              <a:t>Canceled</a:t>
            </a:r>
            <a:r>
              <a:rPr lang="en-IN" b="0" dirty="0">
                <a:effectLst/>
                <a:latin typeface="Consolas" panose="020B0609020204030204" pitchFamily="49" charset="0"/>
              </a:rPr>
              <a:t>', '</a:t>
            </a:r>
            <a:r>
              <a:rPr lang="en-IN" b="0" dirty="0" err="1">
                <a:effectLst/>
                <a:latin typeface="Consolas" panose="020B0609020204030204" pitchFamily="49" charset="0"/>
              </a:rPr>
              <a:t>Canceled</a:t>
            </a:r>
            <a:r>
              <a:rPr lang="en-IN" b="0" dirty="0">
                <a:effectLst/>
                <a:latin typeface="Consolas" panose="020B0609020204030204" pitchFamily="49" charset="0"/>
              </a:rPr>
              <a:t>'])</a:t>
            </a:r>
          </a:p>
          <a:p>
            <a:r>
              <a:rPr lang="en-IN" b="0" dirty="0" err="1">
                <a:effectLst/>
                <a:latin typeface="Consolas" panose="020B0609020204030204" pitchFamily="49" charset="0"/>
              </a:rPr>
              <a:t>plt.show</a:t>
            </a:r>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a:effectLst/>
                <a:latin typeface="Consolas" panose="020B0609020204030204" pitchFamily="49" charset="0"/>
              </a:rPr>
              <a:t>correlation = </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lead_time</a:t>
            </a:r>
            <a:r>
              <a:rPr lang="en-IN" b="0" dirty="0">
                <a:effectLst/>
                <a:latin typeface="Consolas" panose="020B0609020204030204" pitchFamily="49" charset="0"/>
              </a:rPr>
              <a:t>'].</a:t>
            </a:r>
            <a:r>
              <a:rPr lang="en-IN" b="0" dirty="0" err="1">
                <a:effectLst/>
                <a:latin typeface="Consolas" panose="020B0609020204030204" pitchFamily="49" charset="0"/>
              </a:rPr>
              <a:t>corr</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is_canceled</a:t>
            </a:r>
            <a:r>
              <a:rPr lang="en-IN" b="0" dirty="0">
                <a:effectLst/>
                <a:latin typeface="Consolas" panose="020B0609020204030204" pitchFamily="49" charset="0"/>
              </a:rPr>
              <a:t>'])</a:t>
            </a:r>
          </a:p>
          <a:p>
            <a:r>
              <a:rPr lang="en-IN" b="0" dirty="0">
                <a:effectLst/>
                <a:latin typeface="Consolas" panose="020B0609020204030204" pitchFamily="49" charset="0"/>
              </a:rPr>
              <a:t>print(</a:t>
            </a:r>
            <a:r>
              <a:rPr lang="en-IN" b="0" dirty="0" err="1">
                <a:effectLst/>
                <a:latin typeface="Consolas" panose="020B0609020204030204" pitchFamily="49" charset="0"/>
              </a:rPr>
              <a:t>f"Correlation</a:t>
            </a:r>
            <a:r>
              <a:rPr lang="en-IN" b="0" dirty="0">
                <a:effectLst/>
                <a:latin typeface="Consolas" panose="020B0609020204030204" pitchFamily="49" charset="0"/>
              </a:rPr>
              <a:t> between lead time and cancellation likelihood: {correlation:.2f}")</a:t>
            </a:r>
          </a:p>
          <a:p>
            <a:endParaRPr lang="en-IN" dirty="0"/>
          </a:p>
        </p:txBody>
      </p:sp>
      <p:pic>
        <p:nvPicPr>
          <p:cNvPr id="6" name="Content Placeholder 5">
            <a:extLst>
              <a:ext uri="{FF2B5EF4-FFF2-40B4-BE49-F238E27FC236}">
                <a16:creationId xmlns:a16="http://schemas.microsoft.com/office/drawing/2014/main" id="{A440B898-1373-5BB0-19D8-90410CEE016A}"/>
              </a:ext>
            </a:extLst>
          </p:cNvPr>
          <p:cNvPicPr>
            <a:picLocks noGrp="1" noChangeAspect="1"/>
          </p:cNvPicPr>
          <p:nvPr>
            <p:ph sz="half" idx="2"/>
          </p:nvPr>
        </p:nvPicPr>
        <p:blipFill>
          <a:blip r:embed="rId2"/>
          <a:stretch>
            <a:fillRect/>
          </a:stretch>
        </p:blipFill>
        <p:spPr>
          <a:xfrm>
            <a:off x="6172200" y="501446"/>
            <a:ext cx="5181600" cy="5358580"/>
          </a:xfrm>
        </p:spPr>
      </p:pic>
    </p:spTree>
    <p:extLst>
      <p:ext uri="{BB962C8B-B14F-4D97-AF65-F5344CB8AC3E}">
        <p14:creationId xmlns:p14="http://schemas.microsoft.com/office/powerpoint/2010/main" val="40327659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0B621-C327-6693-6B75-A758C5F538FC}"/>
              </a:ext>
            </a:extLst>
          </p:cNvPr>
          <p:cNvSpPr>
            <a:spLocks noGrp="1"/>
          </p:cNvSpPr>
          <p:nvPr>
            <p:ph sz="half" idx="1"/>
          </p:nvPr>
        </p:nvSpPr>
        <p:spPr>
          <a:xfrm>
            <a:off x="838200" y="442452"/>
            <a:ext cx="5181600" cy="5734511"/>
          </a:xfrm>
        </p:spPr>
        <p:txBody>
          <a:bodyPr>
            <a:noAutofit/>
          </a:bodyPr>
          <a:lstStyle/>
          <a:p>
            <a:pPr marL="0" indent="0">
              <a:buNone/>
            </a:pPr>
            <a:r>
              <a:rPr lang="en-IN" sz="1650" b="0" dirty="0">
                <a:effectLst/>
                <a:latin typeface="Consolas" panose="020B0609020204030204" pitchFamily="49" charset="0"/>
              </a:rPr>
              <a:t># Group by </a:t>
            </a:r>
            <a:r>
              <a:rPr lang="en-IN" sz="1650" b="0" dirty="0" err="1">
                <a:effectLst/>
                <a:latin typeface="Consolas" panose="020B0609020204030204" pitchFamily="49" charset="0"/>
              </a:rPr>
              <a:t>arrival_date_month</a:t>
            </a:r>
            <a:r>
              <a:rPr lang="en-IN" sz="1650" b="0" dirty="0">
                <a:effectLst/>
                <a:latin typeface="Consolas" panose="020B0609020204030204" pitchFamily="49" charset="0"/>
              </a:rPr>
              <a:t> for cancellations</a:t>
            </a:r>
          </a:p>
          <a:p>
            <a:r>
              <a:rPr lang="en-IN" sz="1650" b="0" dirty="0" err="1">
                <a:effectLst/>
                <a:latin typeface="Consolas" panose="020B0609020204030204" pitchFamily="49" charset="0"/>
              </a:rPr>
              <a:t>monthly_cancellations</a:t>
            </a:r>
            <a:r>
              <a:rPr lang="en-IN" sz="1650" b="0" dirty="0">
                <a:effectLst/>
                <a:latin typeface="Consolas" panose="020B0609020204030204" pitchFamily="49" charset="0"/>
              </a:rPr>
              <a:t> = </a:t>
            </a:r>
            <a:r>
              <a:rPr lang="en-IN" sz="1650" b="0" dirty="0" err="1">
                <a:effectLst/>
                <a:latin typeface="Consolas" panose="020B0609020204030204" pitchFamily="49" charset="0"/>
              </a:rPr>
              <a:t>df</a:t>
            </a:r>
            <a:r>
              <a:rPr lang="en-IN" sz="1650" b="0" dirty="0">
                <a:effectLst/>
                <a:latin typeface="Consolas" panose="020B0609020204030204" pitchFamily="49" charset="0"/>
              </a:rPr>
              <a:t>[</a:t>
            </a:r>
            <a:r>
              <a:rPr lang="en-IN" sz="1650" b="0" dirty="0" err="1">
                <a:effectLst/>
                <a:latin typeface="Consolas" panose="020B0609020204030204" pitchFamily="49" charset="0"/>
              </a:rPr>
              <a:t>df</a:t>
            </a:r>
            <a:r>
              <a:rPr lang="en-IN" sz="1650" b="0" dirty="0">
                <a:effectLst/>
                <a:latin typeface="Consolas" panose="020B0609020204030204" pitchFamily="49" charset="0"/>
              </a:rPr>
              <a:t>['</a:t>
            </a:r>
            <a:r>
              <a:rPr lang="en-IN" sz="1650" b="0" dirty="0" err="1">
                <a:effectLst/>
                <a:latin typeface="Consolas" panose="020B0609020204030204" pitchFamily="49" charset="0"/>
              </a:rPr>
              <a:t>is_canceled</a:t>
            </a:r>
            <a:r>
              <a:rPr lang="en-IN" sz="1650" b="0" dirty="0">
                <a:effectLst/>
                <a:latin typeface="Consolas" panose="020B0609020204030204" pitchFamily="49" charset="0"/>
              </a:rPr>
              <a:t>'] == 1]['</a:t>
            </a:r>
            <a:r>
              <a:rPr lang="en-IN" sz="1650" b="0" dirty="0" err="1">
                <a:effectLst/>
                <a:latin typeface="Consolas" panose="020B0609020204030204" pitchFamily="49" charset="0"/>
              </a:rPr>
              <a:t>arrival_date_month</a:t>
            </a:r>
            <a:r>
              <a:rPr lang="en-IN" sz="1650" b="0" dirty="0">
                <a:effectLst/>
                <a:latin typeface="Consolas" panose="020B0609020204030204" pitchFamily="49" charset="0"/>
              </a:rPr>
              <a:t>'].</a:t>
            </a:r>
            <a:r>
              <a:rPr lang="en-IN" sz="1650" b="0" dirty="0" err="1">
                <a:effectLst/>
                <a:latin typeface="Consolas" panose="020B0609020204030204" pitchFamily="49" charset="0"/>
              </a:rPr>
              <a:t>value_counts</a:t>
            </a:r>
            <a:r>
              <a:rPr lang="en-IN" sz="1650" b="0" dirty="0">
                <a:effectLst/>
                <a:latin typeface="Consolas" panose="020B0609020204030204" pitchFamily="49" charset="0"/>
              </a:rPr>
              <a:t>().</a:t>
            </a:r>
            <a:r>
              <a:rPr lang="en-IN" sz="1650" b="0" dirty="0" err="1">
                <a:effectLst/>
                <a:latin typeface="Consolas" panose="020B0609020204030204" pitchFamily="49" charset="0"/>
              </a:rPr>
              <a:t>sort_index</a:t>
            </a:r>
            <a:r>
              <a:rPr lang="en-IN" sz="1650" b="0" dirty="0">
                <a:effectLst/>
                <a:latin typeface="Consolas" panose="020B0609020204030204" pitchFamily="49" charset="0"/>
              </a:rPr>
              <a:t>()</a:t>
            </a:r>
          </a:p>
          <a:p>
            <a:br>
              <a:rPr lang="en-IN" sz="1650" b="0" dirty="0">
                <a:effectLst/>
                <a:latin typeface="Consolas" panose="020B0609020204030204" pitchFamily="49" charset="0"/>
              </a:rPr>
            </a:br>
            <a:r>
              <a:rPr lang="en-IN" sz="1650" b="0" dirty="0" err="1">
                <a:effectLst/>
                <a:latin typeface="Consolas" panose="020B0609020204030204" pitchFamily="49" charset="0"/>
              </a:rPr>
              <a:t>plt.bar</a:t>
            </a:r>
            <a:r>
              <a:rPr lang="en-IN" sz="1650" b="0" dirty="0">
                <a:effectLst/>
                <a:latin typeface="Consolas" panose="020B0609020204030204" pitchFamily="49" charset="0"/>
              </a:rPr>
              <a:t>(</a:t>
            </a:r>
            <a:r>
              <a:rPr lang="en-IN" sz="1650" b="0" dirty="0" err="1">
                <a:effectLst/>
                <a:latin typeface="Consolas" panose="020B0609020204030204" pitchFamily="49" charset="0"/>
              </a:rPr>
              <a:t>monthly_bookings.index</a:t>
            </a:r>
            <a:r>
              <a:rPr lang="en-IN" sz="1650" b="0" dirty="0">
                <a:effectLst/>
                <a:latin typeface="Consolas" panose="020B0609020204030204" pitchFamily="49" charset="0"/>
              </a:rPr>
              <a:t>, </a:t>
            </a:r>
            <a:r>
              <a:rPr lang="en-IN" sz="1650" b="0" dirty="0" err="1">
                <a:effectLst/>
                <a:latin typeface="Consolas" panose="020B0609020204030204" pitchFamily="49" charset="0"/>
              </a:rPr>
              <a:t>monthly_bookings.values</a:t>
            </a:r>
            <a:r>
              <a:rPr lang="en-IN" sz="1650" b="0" dirty="0">
                <a:effectLst/>
                <a:latin typeface="Consolas" panose="020B0609020204030204" pitchFamily="49" charset="0"/>
              </a:rPr>
              <a:t>, label='Bookings', alpha=0.7)</a:t>
            </a:r>
          </a:p>
          <a:p>
            <a:r>
              <a:rPr lang="en-IN" sz="1650" b="0" dirty="0" err="1">
                <a:effectLst/>
                <a:latin typeface="Consolas" panose="020B0609020204030204" pitchFamily="49" charset="0"/>
              </a:rPr>
              <a:t>plt.bar</a:t>
            </a:r>
            <a:r>
              <a:rPr lang="en-IN" sz="1650" b="0" dirty="0">
                <a:effectLst/>
                <a:latin typeface="Consolas" panose="020B0609020204030204" pitchFamily="49" charset="0"/>
              </a:rPr>
              <a:t>(</a:t>
            </a:r>
            <a:r>
              <a:rPr lang="en-IN" sz="1650" b="0" dirty="0" err="1">
                <a:effectLst/>
                <a:latin typeface="Consolas" panose="020B0609020204030204" pitchFamily="49" charset="0"/>
              </a:rPr>
              <a:t>monthly_cancellations.index</a:t>
            </a:r>
            <a:r>
              <a:rPr lang="en-IN" sz="1650" b="0" dirty="0">
                <a:effectLst/>
                <a:latin typeface="Consolas" panose="020B0609020204030204" pitchFamily="49" charset="0"/>
              </a:rPr>
              <a:t>, </a:t>
            </a:r>
            <a:r>
              <a:rPr lang="en-IN" sz="1650" b="0" dirty="0" err="1">
                <a:effectLst/>
                <a:latin typeface="Consolas" panose="020B0609020204030204" pitchFamily="49" charset="0"/>
              </a:rPr>
              <a:t>monthly_cancellations.values</a:t>
            </a:r>
            <a:r>
              <a:rPr lang="en-IN" sz="1650" b="0" dirty="0">
                <a:effectLst/>
                <a:latin typeface="Consolas" panose="020B0609020204030204" pitchFamily="49" charset="0"/>
              </a:rPr>
              <a:t>, label='Cancellations', alpha=0.7)</a:t>
            </a:r>
          </a:p>
          <a:p>
            <a:r>
              <a:rPr lang="en-IN" sz="1650" b="0" dirty="0" err="1">
                <a:effectLst/>
                <a:latin typeface="Consolas" panose="020B0609020204030204" pitchFamily="49" charset="0"/>
              </a:rPr>
              <a:t>plt.title</a:t>
            </a:r>
            <a:r>
              <a:rPr lang="en-IN" sz="1650" b="0" dirty="0">
                <a:effectLst/>
                <a:latin typeface="Consolas" panose="020B0609020204030204" pitchFamily="49" charset="0"/>
              </a:rPr>
              <a:t>('Monthly Bookings vs Cancellations')</a:t>
            </a:r>
          </a:p>
          <a:p>
            <a:r>
              <a:rPr lang="en-IN" sz="1650" b="0" dirty="0" err="1">
                <a:effectLst/>
                <a:latin typeface="Consolas" panose="020B0609020204030204" pitchFamily="49" charset="0"/>
              </a:rPr>
              <a:t>plt.xlabel</a:t>
            </a:r>
            <a:r>
              <a:rPr lang="en-IN" sz="1650" b="0" dirty="0">
                <a:effectLst/>
                <a:latin typeface="Consolas" panose="020B0609020204030204" pitchFamily="49" charset="0"/>
              </a:rPr>
              <a:t>('Month')</a:t>
            </a:r>
          </a:p>
          <a:p>
            <a:r>
              <a:rPr lang="en-IN" sz="1650" b="0" dirty="0" err="1">
                <a:effectLst/>
                <a:latin typeface="Consolas" panose="020B0609020204030204" pitchFamily="49" charset="0"/>
              </a:rPr>
              <a:t>plt.ylabel</a:t>
            </a:r>
            <a:r>
              <a:rPr lang="en-IN" sz="1650" b="0" dirty="0">
                <a:effectLst/>
                <a:latin typeface="Consolas" panose="020B0609020204030204" pitchFamily="49" charset="0"/>
              </a:rPr>
              <a:t>('Count')</a:t>
            </a:r>
          </a:p>
          <a:p>
            <a:r>
              <a:rPr lang="en-IN" sz="1650" b="0" dirty="0" err="1">
                <a:effectLst/>
                <a:latin typeface="Consolas" panose="020B0609020204030204" pitchFamily="49" charset="0"/>
              </a:rPr>
              <a:t>plt.legend</a:t>
            </a:r>
            <a:r>
              <a:rPr lang="en-IN" sz="1650" b="0" dirty="0">
                <a:effectLst/>
                <a:latin typeface="Consolas" panose="020B0609020204030204" pitchFamily="49" charset="0"/>
              </a:rPr>
              <a:t>()</a:t>
            </a:r>
          </a:p>
          <a:p>
            <a:r>
              <a:rPr lang="en-IN" sz="1650" b="0" dirty="0" err="1">
                <a:effectLst/>
                <a:latin typeface="Consolas" panose="020B0609020204030204" pitchFamily="49" charset="0"/>
              </a:rPr>
              <a:t>plt.xticks</a:t>
            </a:r>
            <a:r>
              <a:rPr lang="en-IN" sz="1650" b="0" dirty="0">
                <a:effectLst/>
                <a:latin typeface="Consolas" panose="020B0609020204030204" pitchFamily="49" charset="0"/>
              </a:rPr>
              <a:t>(rotation=45)</a:t>
            </a:r>
          </a:p>
          <a:p>
            <a:r>
              <a:rPr lang="en-IN" sz="1650" b="0" dirty="0" err="1">
                <a:effectLst/>
                <a:latin typeface="Consolas" panose="020B0609020204030204" pitchFamily="49" charset="0"/>
              </a:rPr>
              <a:t>plt.show</a:t>
            </a:r>
            <a:r>
              <a:rPr lang="en-IN" sz="1650" b="0" dirty="0">
                <a:effectLst/>
                <a:latin typeface="Consolas" panose="020B0609020204030204" pitchFamily="49" charset="0"/>
              </a:rPr>
              <a:t>()</a:t>
            </a:r>
          </a:p>
          <a:p>
            <a:endParaRPr lang="en-IN" sz="1650" dirty="0"/>
          </a:p>
        </p:txBody>
      </p:sp>
      <p:pic>
        <p:nvPicPr>
          <p:cNvPr id="6" name="Content Placeholder 5">
            <a:extLst>
              <a:ext uri="{FF2B5EF4-FFF2-40B4-BE49-F238E27FC236}">
                <a16:creationId xmlns:a16="http://schemas.microsoft.com/office/drawing/2014/main" id="{55B7085B-F77E-1475-CE64-9F5FA16F5889}"/>
              </a:ext>
            </a:extLst>
          </p:cNvPr>
          <p:cNvPicPr>
            <a:picLocks noGrp="1" noChangeAspect="1"/>
          </p:cNvPicPr>
          <p:nvPr>
            <p:ph sz="half" idx="2"/>
          </p:nvPr>
        </p:nvPicPr>
        <p:blipFill>
          <a:blip r:embed="rId2"/>
          <a:stretch>
            <a:fillRect/>
          </a:stretch>
        </p:blipFill>
        <p:spPr>
          <a:xfrm>
            <a:off x="6096000" y="713042"/>
            <a:ext cx="5417574" cy="5235473"/>
          </a:xfrm>
        </p:spPr>
      </p:pic>
    </p:spTree>
    <p:extLst>
      <p:ext uri="{BB962C8B-B14F-4D97-AF65-F5344CB8AC3E}">
        <p14:creationId xmlns:p14="http://schemas.microsoft.com/office/powerpoint/2010/main" val="21818229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CCD47-B091-8ADC-3172-8391C7B5909A}"/>
              </a:ext>
            </a:extLst>
          </p:cNvPr>
          <p:cNvSpPr>
            <a:spLocks noGrp="1"/>
          </p:cNvSpPr>
          <p:nvPr>
            <p:ph sz="half" idx="1"/>
          </p:nvPr>
        </p:nvSpPr>
        <p:spPr>
          <a:xfrm>
            <a:off x="838200" y="521110"/>
            <a:ext cx="5181600" cy="5655853"/>
          </a:xfrm>
        </p:spPr>
        <p:txBody>
          <a:bodyPr>
            <a:normAutofit/>
          </a:bodyPr>
          <a:lstStyle/>
          <a:p>
            <a:pPr marL="0" indent="0">
              <a:buNone/>
            </a:pPr>
            <a:r>
              <a:rPr lang="en-IN" sz="1050" b="0" dirty="0">
                <a:effectLst/>
                <a:latin typeface="Consolas" panose="020B0609020204030204" pitchFamily="49" charset="0"/>
              </a:rPr>
              <a:t># Group by </a:t>
            </a:r>
            <a:r>
              <a:rPr lang="en-IN" sz="1050" b="0" dirty="0" err="1">
                <a:effectLst/>
                <a:latin typeface="Consolas" panose="020B0609020204030204" pitchFamily="49" charset="0"/>
              </a:rPr>
              <a:t>arrival_date_week_number</a:t>
            </a:r>
            <a:endParaRPr lang="en-IN" sz="1050" b="0" dirty="0">
              <a:effectLst/>
              <a:latin typeface="Consolas" panose="020B0609020204030204" pitchFamily="49" charset="0"/>
            </a:endParaRPr>
          </a:p>
          <a:p>
            <a:r>
              <a:rPr lang="en-IN" sz="1050" b="0" dirty="0" err="1">
                <a:effectLst/>
                <a:latin typeface="Consolas" panose="020B0609020204030204" pitchFamily="49" charset="0"/>
              </a:rPr>
              <a:t>weekly_bookings</a:t>
            </a:r>
            <a:r>
              <a:rPr lang="en-IN" sz="1050" b="0" dirty="0">
                <a:effectLst/>
                <a:latin typeface="Consolas" panose="020B0609020204030204" pitchFamily="49" charset="0"/>
              </a:rPr>
              <a:t> = </a:t>
            </a:r>
            <a:r>
              <a:rPr lang="en-IN" sz="1050" b="0" dirty="0" err="1">
                <a:effectLst/>
                <a:latin typeface="Consolas" panose="020B0609020204030204" pitchFamily="49" charset="0"/>
              </a:rPr>
              <a:t>df</a:t>
            </a:r>
            <a:r>
              <a:rPr lang="en-IN" sz="1050" b="0" dirty="0">
                <a:effectLst/>
                <a:latin typeface="Consolas" panose="020B0609020204030204" pitchFamily="49" charset="0"/>
              </a:rPr>
              <a:t>['</a:t>
            </a:r>
            <a:r>
              <a:rPr lang="en-IN" sz="1050" b="0" dirty="0" err="1">
                <a:effectLst/>
                <a:latin typeface="Consolas" panose="020B0609020204030204" pitchFamily="49" charset="0"/>
              </a:rPr>
              <a:t>arrival_date_week_number</a:t>
            </a:r>
            <a:r>
              <a:rPr lang="en-IN" sz="1050" b="0" dirty="0">
                <a:effectLst/>
                <a:latin typeface="Consolas" panose="020B0609020204030204" pitchFamily="49" charset="0"/>
              </a:rPr>
              <a:t>'].</a:t>
            </a:r>
            <a:r>
              <a:rPr lang="en-IN" sz="1050" b="0" dirty="0" err="1">
                <a:effectLst/>
                <a:latin typeface="Consolas" panose="020B0609020204030204" pitchFamily="49" charset="0"/>
              </a:rPr>
              <a:t>value_counts</a:t>
            </a:r>
            <a:r>
              <a:rPr lang="en-IN" sz="1050" b="0" dirty="0">
                <a:effectLst/>
                <a:latin typeface="Consolas" panose="020B0609020204030204" pitchFamily="49" charset="0"/>
              </a:rPr>
              <a:t>().</a:t>
            </a:r>
            <a:r>
              <a:rPr lang="en-IN" sz="1050" b="0" dirty="0" err="1">
                <a:effectLst/>
                <a:latin typeface="Consolas" panose="020B0609020204030204" pitchFamily="49" charset="0"/>
              </a:rPr>
              <a:t>sort_index</a:t>
            </a:r>
            <a:r>
              <a:rPr lang="en-IN" sz="1050" b="0" dirty="0">
                <a:effectLst/>
                <a:latin typeface="Consolas" panose="020B0609020204030204" pitchFamily="49" charset="0"/>
              </a:rPr>
              <a:t>()</a:t>
            </a:r>
          </a:p>
          <a:p>
            <a:r>
              <a:rPr lang="en-IN" sz="1050" b="0" dirty="0" err="1">
                <a:effectLst/>
                <a:latin typeface="Consolas" panose="020B0609020204030204" pitchFamily="49" charset="0"/>
              </a:rPr>
              <a:t>plt.figure</a:t>
            </a:r>
            <a:r>
              <a:rPr lang="en-IN" sz="1050" b="0" dirty="0">
                <a:effectLst/>
                <a:latin typeface="Consolas" panose="020B0609020204030204" pitchFamily="49" charset="0"/>
              </a:rPr>
              <a:t>(</a:t>
            </a:r>
            <a:r>
              <a:rPr lang="en-IN" sz="1050" b="0" dirty="0" err="1">
                <a:effectLst/>
                <a:latin typeface="Consolas" panose="020B0609020204030204" pitchFamily="49" charset="0"/>
              </a:rPr>
              <a:t>figsize</a:t>
            </a:r>
            <a:r>
              <a:rPr lang="en-IN" sz="1050" b="0" dirty="0">
                <a:effectLst/>
                <a:latin typeface="Consolas" panose="020B0609020204030204" pitchFamily="49" charset="0"/>
              </a:rPr>
              <a:t>=(12, 6))</a:t>
            </a:r>
          </a:p>
          <a:p>
            <a:r>
              <a:rPr lang="en-IN" sz="1050" b="0" dirty="0" err="1">
                <a:effectLst/>
                <a:latin typeface="Consolas" panose="020B0609020204030204" pitchFamily="49" charset="0"/>
              </a:rPr>
              <a:t>weekly_bookings.plot</a:t>
            </a:r>
            <a:r>
              <a:rPr lang="en-IN" sz="1050" b="0" dirty="0">
                <a:effectLst/>
                <a:latin typeface="Consolas" panose="020B0609020204030204" pitchFamily="49" charset="0"/>
              </a:rPr>
              <a:t>(kind='bar', </a:t>
            </a:r>
            <a:r>
              <a:rPr lang="en-IN" sz="1050" b="0" dirty="0" err="1">
                <a:effectLst/>
                <a:latin typeface="Consolas" panose="020B0609020204030204" pitchFamily="49" charset="0"/>
              </a:rPr>
              <a:t>color</a:t>
            </a:r>
            <a:r>
              <a:rPr lang="en-IN" sz="1050" b="0" dirty="0">
                <a:effectLst/>
                <a:latin typeface="Consolas" panose="020B0609020204030204" pitchFamily="49" charset="0"/>
              </a:rPr>
              <a:t>='</a:t>
            </a:r>
            <a:r>
              <a:rPr lang="en-IN" sz="1050" b="0" dirty="0" err="1">
                <a:effectLst/>
                <a:latin typeface="Consolas" panose="020B0609020204030204" pitchFamily="49" charset="0"/>
              </a:rPr>
              <a:t>lightgreen</a:t>
            </a:r>
            <a:r>
              <a:rPr lang="en-IN" sz="1050" b="0" dirty="0">
                <a:effectLst/>
                <a:latin typeface="Consolas" panose="020B0609020204030204" pitchFamily="49" charset="0"/>
              </a:rPr>
              <a:t>')</a:t>
            </a:r>
          </a:p>
          <a:p>
            <a:r>
              <a:rPr lang="en-IN" sz="1050" b="0" dirty="0" err="1">
                <a:effectLst/>
                <a:latin typeface="Consolas" panose="020B0609020204030204" pitchFamily="49" charset="0"/>
              </a:rPr>
              <a:t>plt.title</a:t>
            </a:r>
            <a:r>
              <a:rPr lang="en-IN" sz="1050" b="0" dirty="0">
                <a:effectLst/>
                <a:latin typeface="Consolas" panose="020B0609020204030204" pitchFamily="49" charset="0"/>
              </a:rPr>
              <a:t>('Weekly Booking Counts')</a:t>
            </a:r>
          </a:p>
          <a:p>
            <a:r>
              <a:rPr lang="en-IN" sz="1050" b="0" dirty="0" err="1">
                <a:effectLst/>
                <a:latin typeface="Consolas" panose="020B0609020204030204" pitchFamily="49" charset="0"/>
              </a:rPr>
              <a:t>plt.xlabel</a:t>
            </a:r>
            <a:r>
              <a:rPr lang="en-IN" sz="1050" b="0" dirty="0">
                <a:effectLst/>
                <a:latin typeface="Consolas" panose="020B0609020204030204" pitchFamily="49" charset="0"/>
              </a:rPr>
              <a:t>('Week Number')</a:t>
            </a:r>
          </a:p>
          <a:p>
            <a:r>
              <a:rPr lang="en-IN" sz="1050" b="0" dirty="0" err="1">
                <a:effectLst/>
                <a:latin typeface="Consolas" panose="020B0609020204030204" pitchFamily="49" charset="0"/>
              </a:rPr>
              <a:t>plt.ylabel</a:t>
            </a:r>
            <a:r>
              <a:rPr lang="en-IN" sz="1050" b="0" dirty="0">
                <a:effectLst/>
                <a:latin typeface="Consolas" panose="020B0609020204030204" pitchFamily="49" charset="0"/>
              </a:rPr>
              <a:t>('Number of Bookings')</a:t>
            </a:r>
          </a:p>
          <a:p>
            <a:r>
              <a:rPr lang="en-IN" sz="1050" b="0" dirty="0" err="1">
                <a:effectLst/>
                <a:latin typeface="Consolas" panose="020B0609020204030204" pitchFamily="49" charset="0"/>
              </a:rPr>
              <a:t>plt.show</a:t>
            </a:r>
            <a:r>
              <a:rPr lang="en-IN" sz="1050" b="0" dirty="0">
                <a:effectLst/>
                <a:latin typeface="Consolas" panose="020B0609020204030204" pitchFamily="49" charset="0"/>
              </a:rPr>
              <a:t>()</a:t>
            </a:r>
          </a:p>
          <a:p>
            <a:endParaRPr lang="en-IN" sz="1050" dirty="0"/>
          </a:p>
        </p:txBody>
      </p:sp>
      <p:sp>
        <p:nvSpPr>
          <p:cNvPr id="4" name="Content Placeholder 3">
            <a:extLst>
              <a:ext uri="{FF2B5EF4-FFF2-40B4-BE49-F238E27FC236}">
                <a16:creationId xmlns:a16="http://schemas.microsoft.com/office/drawing/2014/main" id="{D8B4A6E4-D0ED-5BAF-132D-F9CE10317F67}"/>
              </a:ext>
            </a:extLst>
          </p:cNvPr>
          <p:cNvSpPr>
            <a:spLocks noGrp="1"/>
          </p:cNvSpPr>
          <p:nvPr>
            <p:ph sz="half" idx="2"/>
          </p:nvPr>
        </p:nvSpPr>
        <p:spPr>
          <a:xfrm>
            <a:off x="6172200" y="521110"/>
            <a:ext cx="5181600" cy="5655853"/>
          </a:xfrm>
        </p:spPr>
        <p:txBody>
          <a:bodyPr>
            <a:normAutofit/>
          </a:bodyPr>
          <a:lstStyle/>
          <a:p>
            <a:pPr marL="0" indent="0">
              <a:buNone/>
            </a:pPr>
            <a:r>
              <a:rPr lang="en-US" sz="1050" b="0" dirty="0">
                <a:effectLst/>
                <a:latin typeface="Consolas" panose="020B0609020204030204" pitchFamily="49" charset="0"/>
              </a:rPr>
              <a:t># Assuming you have already loaded your </a:t>
            </a:r>
            <a:r>
              <a:rPr lang="en-US" sz="1050" b="0" dirty="0" err="1">
                <a:effectLst/>
                <a:latin typeface="Consolas" panose="020B0609020204030204" pitchFamily="49" charset="0"/>
              </a:rPr>
              <a:t>DataFrame</a:t>
            </a:r>
            <a:r>
              <a:rPr lang="en-US" sz="1050" b="0" dirty="0">
                <a:effectLst/>
                <a:latin typeface="Consolas" panose="020B0609020204030204" pitchFamily="49" charset="0"/>
              </a:rPr>
              <a:t> as </a:t>
            </a:r>
            <a:r>
              <a:rPr lang="en-US" sz="1050" b="0" dirty="0" err="1">
                <a:effectLst/>
                <a:latin typeface="Consolas" panose="020B0609020204030204" pitchFamily="49" charset="0"/>
              </a:rPr>
              <a:t>df</a:t>
            </a:r>
            <a:endParaRPr lang="en-US" sz="1050" b="0" dirty="0">
              <a:effectLst/>
              <a:latin typeface="Consolas" panose="020B0609020204030204" pitchFamily="49" charset="0"/>
            </a:endParaRPr>
          </a:p>
          <a:p>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arrival_date</a:t>
            </a:r>
            <a:r>
              <a:rPr lang="en-US" sz="1050" b="0" dirty="0">
                <a:effectLst/>
                <a:latin typeface="Consolas" panose="020B0609020204030204" pitchFamily="49" charset="0"/>
              </a:rPr>
              <a:t>'] = </a:t>
            </a:r>
            <a:r>
              <a:rPr lang="en-US" sz="1050" b="0" dirty="0" err="1">
                <a:effectLst/>
                <a:latin typeface="Consolas" panose="020B0609020204030204" pitchFamily="49" charset="0"/>
              </a:rPr>
              <a:t>pd.to_datetime</a:t>
            </a:r>
            <a:r>
              <a:rPr lang="en-US" sz="1050" b="0" dirty="0">
                <a:effectLst/>
                <a:latin typeface="Consolas" panose="020B0609020204030204" pitchFamily="49" charset="0"/>
              </a:rPr>
              <a:t>(</a:t>
            </a:r>
          </a:p>
          <a:p>
            <a:r>
              <a:rPr lang="en-US" sz="1050" b="0" dirty="0">
                <a:effectLst/>
                <a:latin typeface="Consolas" panose="020B0609020204030204" pitchFamily="49" charset="0"/>
              </a:rPr>
              <a:t>    </a:t>
            </a:r>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arrival_date_year</a:t>
            </a:r>
            <a:r>
              <a:rPr lang="en-US" sz="1050" b="0" dirty="0">
                <a:effectLst/>
                <a:latin typeface="Consolas" panose="020B0609020204030204" pitchFamily="49" charset="0"/>
              </a:rPr>
              <a:t>'].</a:t>
            </a:r>
            <a:r>
              <a:rPr lang="en-US" sz="1050" b="0" dirty="0" err="1">
                <a:effectLst/>
                <a:latin typeface="Consolas" panose="020B0609020204030204" pitchFamily="49" charset="0"/>
              </a:rPr>
              <a:t>astype</a:t>
            </a:r>
            <a:r>
              <a:rPr lang="en-US" sz="1050" b="0" dirty="0">
                <a:effectLst/>
                <a:latin typeface="Consolas" panose="020B0609020204030204" pitchFamily="49" charset="0"/>
              </a:rPr>
              <a:t>(str) + '-' + </a:t>
            </a:r>
          </a:p>
          <a:p>
            <a:r>
              <a:rPr lang="en-US" sz="1050" b="0" dirty="0">
                <a:effectLst/>
                <a:latin typeface="Consolas" panose="020B0609020204030204" pitchFamily="49" charset="0"/>
              </a:rPr>
              <a:t>    </a:t>
            </a:r>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arrival_date_month</a:t>
            </a:r>
            <a:r>
              <a:rPr lang="en-US" sz="1050" b="0" dirty="0">
                <a:effectLst/>
                <a:latin typeface="Consolas" panose="020B0609020204030204" pitchFamily="49" charset="0"/>
              </a:rPr>
              <a:t>'].</a:t>
            </a:r>
            <a:r>
              <a:rPr lang="en-US" sz="1050" b="0" dirty="0" err="1">
                <a:effectLst/>
                <a:latin typeface="Consolas" panose="020B0609020204030204" pitchFamily="49" charset="0"/>
              </a:rPr>
              <a:t>astype</a:t>
            </a:r>
            <a:r>
              <a:rPr lang="en-US" sz="1050" b="0" dirty="0">
                <a:effectLst/>
                <a:latin typeface="Consolas" panose="020B0609020204030204" pitchFamily="49" charset="0"/>
              </a:rPr>
              <a:t>(str) + '-' + </a:t>
            </a:r>
          </a:p>
          <a:p>
            <a:r>
              <a:rPr lang="en-US" sz="1050" b="0" dirty="0">
                <a:effectLst/>
                <a:latin typeface="Consolas" panose="020B0609020204030204" pitchFamily="49" charset="0"/>
              </a:rPr>
              <a:t>    </a:t>
            </a:r>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arrival_date_day_of_month</a:t>
            </a:r>
            <a:r>
              <a:rPr lang="en-US" sz="1050" b="0" dirty="0">
                <a:effectLst/>
                <a:latin typeface="Consolas" panose="020B0609020204030204" pitchFamily="49" charset="0"/>
              </a:rPr>
              <a:t>'].</a:t>
            </a:r>
            <a:r>
              <a:rPr lang="en-US" sz="1050" b="0" dirty="0" err="1">
                <a:effectLst/>
                <a:latin typeface="Consolas" panose="020B0609020204030204" pitchFamily="49" charset="0"/>
              </a:rPr>
              <a:t>astype</a:t>
            </a:r>
            <a:r>
              <a:rPr lang="en-US" sz="1050" b="0" dirty="0">
                <a:effectLst/>
                <a:latin typeface="Consolas" panose="020B0609020204030204" pitchFamily="49" charset="0"/>
              </a:rPr>
              <a:t>(str))</a:t>
            </a:r>
          </a:p>
          <a:p>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day_of_week</a:t>
            </a:r>
            <a:r>
              <a:rPr lang="en-US" sz="1050" b="0" dirty="0">
                <a:effectLst/>
                <a:latin typeface="Consolas" panose="020B0609020204030204" pitchFamily="49" charset="0"/>
              </a:rPr>
              <a:t>'] = </a:t>
            </a:r>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arrival_date</a:t>
            </a:r>
            <a:r>
              <a:rPr lang="en-US" sz="1050" b="0" dirty="0">
                <a:effectLst/>
                <a:latin typeface="Consolas" panose="020B0609020204030204" pitchFamily="49" charset="0"/>
              </a:rPr>
              <a:t>'].</a:t>
            </a:r>
            <a:r>
              <a:rPr lang="en-US" sz="1050" b="0" dirty="0" err="1">
                <a:effectLst/>
                <a:latin typeface="Consolas" panose="020B0609020204030204" pitchFamily="49" charset="0"/>
              </a:rPr>
              <a:t>dt.day_name</a:t>
            </a:r>
            <a:r>
              <a:rPr lang="en-US" sz="1050" b="0" dirty="0">
                <a:effectLst/>
                <a:latin typeface="Consolas" panose="020B0609020204030204" pitchFamily="49" charset="0"/>
              </a:rPr>
              <a:t>()</a:t>
            </a:r>
          </a:p>
          <a:p>
            <a:r>
              <a:rPr lang="en-US" sz="1050" b="0" dirty="0" err="1">
                <a:effectLst/>
                <a:latin typeface="Consolas" panose="020B0609020204030204" pitchFamily="49" charset="0"/>
              </a:rPr>
              <a:t>day_of_week_bookings</a:t>
            </a:r>
            <a:r>
              <a:rPr lang="en-US" sz="1050" b="0" dirty="0">
                <a:effectLst/>
                <a:latin typeface="Consolas" panose="020B0609020204030204" pitchFamily="49" charset="0"/>
              </a:rPr>
              <a:t> = </a:t>
            </a:r>
            <a:r>
              <a:rPr lang="en-US" sz="1050" b="0" dirty="0" err="1">
                <a:effectLst/>
                <a:latin typeface="Consolas" panose="020B0609020204030204" pitchFamily="49" charset="0"/>
              </a:rPr>
              <a:t>df</a:t>
            </a:r>
            <a:r>
              <a:rPr lang="en-US" sz="1050" b="0" dirty="0">
                <a:effectLst/>
                <a:latin typeface="Consolas" panose="020B0609020204030204" pitchFamily="49" charset="0"/>
              </a:rPr>
              <a:t>['</a:t>
            </a:r>
            <a:r>
              <a:rPr lang="en-US" sz="1050" b="0" dirty="0" err="1">
                <a:effectLst/>
                <a:latin typeface="Consolas" panose="020B0609020204030204" pitchFamily="49" charset="0"/>
              </a:rPr>
              <a:t>day_of_week</a:t>
            </a:r>
            <a:r>
              <a:rPr lang="en-US" sz="1050" b="0" dirty="0">
                <a:effectLst/>
                <a:latin typeface="Consolas" panose="020B0609020204030204" pitchFamily="49" charset="0"/>
              </a:rPr>
              <a:t>'].</a:t>
            </a:r>
            <a:r>
              <a:rPr lang="en-US" sz="1050" b="0" dirty="0" err="1">
                <a:effectLst/>
                <a:latin typeface="Consolas" panose="020B0609020204030204" pitchFamily="49" charset="0"/>
              </a:rPr>
              <a:t>value_counts</a:t>
            </a:r>
            <a:r>
              <a:rPr lang="en-US" sz="1050" b="0" dirty="0">
                <a:effectLst/>
                <a:latin typeface="Consolas" panose="020B0609020204030204" pitchFamily="49" charset="0"/>
              </a:rPr>
              <a:t>().reindex(</a:t>
            </a:r>
          </a:p>
          <a:p>
            <a:r>
              <a:rPr lang="en-US" sz="1050" b="0" dirty="0">
                <a:effectLst/>
                <a:latin typeface="Consolas" panose="020B0609020204030204" pitchFamily="49" charset="0"/>
              </a:rPr>
              <a:t>    ['Monday', 'Tuesday', 'Wednesday', 'Thursday', 'Friday', 'Saturday', 'Sunday'])</a:t>
            </a:r>
          </a:p>
          <a:p>
            <a:r>
              <a:rPr lang="en-US" sz="1050" b="0" dirty="0">
                <a:effectLst/>
                <a:latin typeface="Consolas" panose="020B0609020204030204" pitchFamily="49" charset="0"/>
              </a:rPr>
              <a:t>print(</a:t>
            </a:r>
            <a:r>
              <a:rPr lang="en-US" sz="1050" b="0" dirty="0" err="1">
                <a:effectLst/>
                <a:latin typeface="Consolas" panose="020B0609020204030204" pitchFamily="49" charset="0"/>
              </a:rPr>
              <a:t>day_of_week_bookings</a:t>
            </a:r>
            <a:r>
              <a:rPr lang="en-US" sz="1050" b="0" dirty="0">
                <a:effectLst/>
                <a:latin typeface="Consolas" panose="020B0609020204030204" pitchFamily="49" charset="0"/>
              </a:rPr>
              <a:t>)</a:t>
            </a:r>
          </a:p>
        </p:txBody>
      </p:sp>
      <p:pic>
        <p:nvPicPr>
          <p:cNvPr id="6" name="Picture 5">
            <a:extLst>
              <a:ext uri="{FF2B5EF4-FFF2-40B4-BE49-F238E27FC236}">
                <a16:creationId xmlns:a16="http://schemas.microsoft.com/office/drawing/2014/main" id="{0D8C9804-7B13-948A-3C4D-B0E454EF74AD}"/>
              </a:ext>
            </a:extLst>
          </p:cNvPr>
          <p:cNvPicPr>
            <a:picLocks noChangeAspect="1"/>
          </p:cNvPicPr>
          <p:nvPr/>
        </p:nvPicPr>
        <p:blipFill>
          <a:blip r:embed="rId2"/>
          <a:stretch>
            <a:fillRect/>
          </a:stretch>
        </p:blipFill>
        <p:spPr>
          <a:xfrm>
            <a:off x="1358080" y="2930898"/>
            <a:ext cx="4141839" cy="3112714"/>
          </a:xfrm>
          <a:prstGeom prst="rect">
            <a:avLst/>
          </a:prstGeom>
        </p:spPr>
      </p:pic>
      <p:pic>
        <p:nvPicPr>
          <p:cNvPr id="8" name="Picture 7">
            <a:extLst>
              <a:ext uri="{FF2B5EF4-FFF2-40B4-BE49-F238E27FC236}">
                <a16:creationId xmlns:a16="http://schemas.microsoft.com/office/drawing/2014/main" id="{92934C2F-3F06-669C-C883-C1E92ECE481D}"/>
              </a:ext>
            </a:extLst>
          </p:cNvPr>
          <p:cNvPicPr>
            <a:picLocks noChangeAspect="1"/>
          </p:cNvPicPr>
          <p:nvPr/>
        </p:nvPicPr>
        <p:blipFill>
          <a:blip r:embed="rId3"/>
          <a:stretch>
            <a:fillRect/>
          </a:stretch>
        </p:blipFill>
        <p:spPr>
          <a:xfrm>
            <a:off x="7410958" y="3246082"/>
            <a:ext cx="2704083" cy="2659326"/>
          </a:xfrm>
          <a:prstGeom prst="rect">
            <a:avLst/>
          </a:prstGeom>
        </p:spPr>
      </p:pic>
    </p:spTree>
    <p:extLst>
      <p:ext uri="{BB962C8B-B14F-4D97-AF65-F5344CB8AC3E}">
        <p14:creationId xmlns:p14="http://schemas.microsoft.com/office/powerpoint/2010/main" val="34829581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4AA1-8A93-42AC-7335-AD70D563AB8B}"/>
              </a:ext>
            </a:extLst>
          </p:cNvPr>
          <p:cNvSpPr>
            <a:spLocks noGrp="1"/>
          </p:cNvSpPr>
          <p:nvPr>
            <p:ph type="title"/>
          </p:nvPr>
        </p:nvSpPr>
        <p:spPr/>
        <p:txBody>
          <a:bodyPr>
            <a:normAutofit fontScale="90000"/>
          </a:bodyPr>
          <a:lstStyle/>
          <a:p>
            <a:r>
              <a:rPr lang="en-US" sz="1800" b="1" dirty="0">
                <a:solidFill>
                  <a:srgbClr val="7030A0"/>
                </a:solidFill>
              </a:rPr>
              <a:t>Task 4:</a:t>
            </a:r>
            <a:br>
              <a:rPr lang="en-US" sz="1800" b="1" dirty="0"/>
            </a:br>
            <a:br>
              <a:rPr lang="en-US" sz="1800" b="1" dirty="0"/>
            </a:br>
            <a:r>
              <a:rPr lang="en-US" sz="1800" b="1" dirty="0">
                <a:solidFill>
                  <a:schemeClr val="accent2">
                    <a:lumMod val="50000"/>
                  </a:schemeClr>
                </a:solidFill>
              </a:rPr>
              <a:t>I. Are there distinct patterns in the lead time, special requests, or room preferences for different customer segments?</a:t>
            </a:r>
            <a:br>
              <a:rPr lang="en-US" sz="1800" b="1" dirty="0">
                <a:solidFill>
                  <a:schemeClr val="accent2">
                    <a:lumMod val="50000"/>
                  </a:schemeClr>
                </a:solidFill>
              </a:rPr>
            </a:br>
            <a:r>
              <a:rPr lang="en-US" sz="1800" b="1" dirty="0">
                <a:solidFill>
                  <a:schemeClr val="accent2">
                    <a:lumMod val="50000"/>
                  </a:schemeClr>
                </a:solidFill>
              </a:rPr>
              <a:t>II. Which marketing channels are the most effective for reaching specific customer segments?</a:t>
            </a:r>
            <a:br>
              <a:rPr lang="en-US" sz="1800" b="1" dirty="0">
                <a:solidFill>
                  <a:schemeClr val="accent2">
                    <a:lumMod val="50000"/>
                  </a:schemeClr>
                </a:solidFill>
              </a:rPr>
            </a:br>
            <a:r>
              <a:rPr lang="en-US" sz="1800" b="1" dirty="0">
                <a:solidFill>
                  <a:schemeClr val="accent2">
                    <a:lumMod val="50000"/>
                  </a:schemeClr>
                </a:solidFill>
              </a:rPr>
              <a:t>III. How can marketing strategies be customized to resonate with specific customer segments, considering factors such as previous cancellations, booking lead time, and special requests?</a:t>
            </a:r>
            <a:endParaRPr lang="en-IN" sz="1800" b="1" dirty="0">
              <a:solidFill>
                <a:schemeClr val="accent2">
                  <a:lumMod val="50000"/>
                </a:schemeClr>
              </a:solidFill>
            </a:endParaRPr>
          </a:p>
        </p:txBody>
      </p:sp>
      <p:sp>
        <p:nvSpPr>
          <p:cNvPr id="3" name="Content Placeholder 2">
            <a:extLst>
              <a:ext uri="{FF2B5EF4-FFF2-40B4-BE49-F238E27FC236}">
                <a16:creationId xmlns:a16="http://schemas.microsoft.com/office/drawing/2014/main" id="{B520855F-BFBD-1D27-F889-04869B34A9CF}"/>
              </a:ext>
            </a:extLst>
          </p:cNvPr>
          <p:cNvSpPr>
            <a:spLocks noGrp="1"/>
          </p:cNvSpPr>
          <p:nvPr>
            <p:ph sz="half" idx="1"/>
          </p:nvPr>
        </p:nvSpPr>
        <p:spPr/>
        <p:txBody>
          <a:bodyPr>
            <a:normAutofit/>
          </a:bodyPr>
          <a:lstStyle/>
          <a:p>
            <a:pPr marL="0" indent="0">
              <a:buNone/>
            </a:pPr>
            <a:r>
              <a:rPr lang="en-IN" sz="1000" b="0" dirty="0">
                <a:effectLst/>
                <a:latin typeface="Consolas" panose="020B0609020204030204" pitchFamily="49" charset="0"/>
              </a:rPr>
              <a:t># Lead Time by Market Segment</a:t>
            </a:r>
          </a:p>
          <a:p>
            <a:r>
              <a:rPr lang="en-IN" sz="1000" b="0" dirty="0" err="1">
                <a:effectLst/>
                <a:latin typeface="Consolas" panose="020B0609020204030204" pitchFamily="49" charset="0"/>
              </a:rPr>
              <a:t>plt.figure</a:t>
            </a:r>
            <a:r>
              <a:rPr lang="en-IN" sz="1000" b="0" dirty="0">
                <a:effectLst/>
                <a:latin typeface="Consolas" panose="020B0609020204030204" pitchFamily="49" charset="0"/>
              </a:rPr>
              <a:t>(</a:t>
            </a:r>
            <a:r>
              <a:rPr lang="en-IN" sz="1000" b="0" dirty="0" err="1">
                <a:effectLst/>
                <a:latin typeface="Consolas" panose="020B0609020204030204" pitchFamily="49" charset="0"/>
              </a:rPr>
              <a:t>figsize</a:t>
            </a:r>
            <a:r>
              <a:rPr lang="en-IN" sz="1000" b="0" dirty="0">
                <a:effectLst/>
                <a:latin typeface="Consolas" panose="020B0609020204030204" pitchFamily="49" charset="0"/>
              </a:rPr>
              <a:t>=(12, 6))</a:t>
            </a:r>
          </a:p>
          <a:p>
            <a:r>
              <a:rPr lang="en-IN" sz="1000" b="0" dirty="0" err="1">
                <a:effectLst/>
                <a:latin typeface="Consolas" panose="020B0609020204030204" pitchFamily="49" charset="0"/>
              </a:rPr>
              <a:t>sb.boxplot</a:t>
            </a:r>
            <a:r>
              <a:rPr lang="en-IN" sz="1000" b="0" dirty="0">
                <a:effectLst/>
                <a:latin typeface="Consolas" panose="020B0609020204030204" pitchFamily="49" charset="0"/>
              </a:rPr>
              <a:t>(x='</a:t>
            </a:r>
            <a:r>
              <a:rPr lang="en-IN" sz="1000" b="0" dirty="0" err="1">
                <a:effectLst/>
                <a:latin typeface="Consolas" panose="020B0609020204030204" pitchFamily="49" charset="0"/>
              </a:rPr>
              <a:t>market_segment</a:t>
            </a:r>
            <a:r>
              <a:rPr lang="en-IN" sz="1000" b="0" dirty="0">
                <a:effectLst/>
                <a:latin typeface="Consolas" panose="020B0609020204030204" pitchFamily="49" charset="0"/>
              </a:rPr>
              <a:t>', y='</a:t>
            </a:r>
            <a:r>
              <a:rPr lang="en-IN" sz="1000" b="0" dirty="0" err="1">
                <a:effectLst/>
                <a:latin typeface="Consolas" panose="020B0609020204030204" pitchFamily="49" charset="0"/>
              </a:rPr>
              <a:t>lead_time</a:t>
            </a:r>
            <a:r>
              <a:rPr lang="en-IN" sz="1000" b="0" dirty="0">
                <a:effectLst/>
                <a:latin typeface="Consolas" panose="020B0609020204030204" pitchFamily="49" charset="0"/>
              </a:rPr>
              <a:t>', data=</a:t>
            </a:r>
            <a:r>
              <a:rPr lang="en-IN" sz="1000" b="0" dirty="0" err="1">
                <a:effectLst/>
                <a:latin typeface="Consolas" panose="020B0609020204030204" pitchFamily="49" charset="0"/>
              </a:rPr>
              <a:t>df</a:t>
            </a:r>
            <a:r>
              <a:rPr lang="en-IN" sz="1000" b="0" dirty="0">
                <a:effectLst/>
                <a:latin typeface="Consolas" panose="020B0609020204030204" pitchFamily="49" charset="0"/>
              </a:rPr>
              <a:t>)</a:t>
            </a:r>
          </a:p>
          <a:p>
            <a:r>
              <a:rPr lang="en-IN" sz="1000" b="0" dirty="0" err="1">
                <a:effectLst/>
                <a:latin typeface="Consolas" panose="020B0609020204030204" pitchFamily="49" charset="0"/>
              </a:rPr>
              <a:t>plt.title</a:t>
            </a:r>
            <a:r>
              <a:rPr lang="en-IN" sz="1000" b="0" dirty="0">
                <a:effectLst/>
                <a:latin typeface="Consolas" panose="020B0609020204030204" pitchFamily="49" charset="0"/>
              </a:rPr>
              <a:t>('Lead Time by Market Segment')</a:t>
            </a:r>
          </a:p>
          <a:p>
            <a:r>
              <a:rPr lang="en-IN" sz="1000" b="0" dirty="0" err="1">
                <a:effectLst/>
                <a:latin typeface="Consolas" panose="020B0609020204030204" pitchFamily="49" charset="0"/>
              </a:rPr>
              <a:t>plt.xticks</a:t>
            </a:r>
            <a:r>
              <a:rPr lang="en-IN" sz="1000" b="0" dirty="0">
                <a:effectLst/>
                <a:latin typeface="Consolas" panose="020B0609020204030204" pitchFamily="49" charset="0"/>
              </a:rPr>
              <a:t>(rotation=45)</a:t>
            </a:r>
          </a:p>
          <a:p>
            <a:r>
              <a:rPr lang="en-IN" sz="1000" b="0" dirty="0" err="1">
                <a:effectLst/>
                <a:latin typeface="Consolas" panose="020B0609020204030204" pitchFamily="49" charset="0"/>
              </a:rPr>
              <a:t>plt.show</a:t>
            </a:r>
            <a:r>
              <a:rPr lang="en-IN" sz="1000" b="0" dirty="0">
                <a:effectLst/>
                <a:latin typeface="Consolas" panose="020B0609020204030204" pitchFamily="49" charset="0"/>
              </a:rPr>
              <a:t>()</a:t>
            </a:r>
          </a:p>
          <a:p>
            <a:pPr marL="0" indent="0">
              <a:buNone/>
            </a:pPr>
            <a:endParaRPr lang="en-IN" sz="1200" dirty="0"/>
          </a:p>
        </p:txBody>
      </p:sp>
      <p:sp>
        <p:nvSpPr>
          <p:cNvPr id="4" name="Content Placeholder 3">
            <a:extLst>
              <a:ext uri="{FF2B5EF4-FFF2-40B4-BE49-F238E27FC236}">
                <a16:creationId xmlns:a16="http://schemas.microsoft.com/office/drawing/2014/main" id="{F61DBBA8-9C74-41E6-0CBB-8BF41059881E}"/>
              </a:ext>
            </a:extLst>
          </p:cNvPr>
          <p:cNvSpPr>
            <a:spLocks noGrp="1"/>
          </p:cNvSpPr>
          <p:nvPr>
            <p:ph sz="half" idx="2"/>
          </p:nvPr>
        </p:nvSpPr>
        <p:spPr>
          <a:xfrm>
            <a:off x="6290187" y="1825625"/>
            <a:ext cx="5181600" cy="4351338"/>
          </a:xfrm>
        </p:spPr>
        <p:txBody>
          <a:bodyPr>
            <a:normAutofit/>
          </a:bodyPr>
          <a:lstStyle/>
          <a:p>
            <a:pPr marL="0" indent="0">
              <a:buNone/>
            </a:pPr>
            <a:r>
              <a:rPr lang="en-IN" sz="1050" b="0" dirty="0">
                <a:effectLst/>
                <a:latin typeface="Consolas" panose="020B0609020204030204" pitchFamily="49" charset="0"/>
              </a:rPr>
              <a:t># Special Requests by Market Segment</a:t>
            </a:r>
          </a:p>
          <a:p>
            <a:r>
              <a:rPr lang="en-IN" sz="1050" b="0" dirty="0" err="1">
                <a:effectLst/>
                <a:latin typeface="Consolas" panose="020B0609020204030204" pitchFamily="49" charset="0"/>
              </a:rPr>
              <a:t>plt.figure</a:t>
            </a:r>
            <a:r>
              <a:rPr lang="en-IN" sz="1050" b="0" dirty="0">
                <a:effectLst/>
                <a:latin typeface="Consolas" panose="020B0609020204030204" pitchFamily="49" charset="0"/>
              </a:rPr>
              <a:t>(</a:t>
            </a:r>
            <a:r>
              <a:rPr lang="en-IN" sz="1050" b="0" dirty="0" err="1">
                <a:effectLst/>
                <a:latin typeface="Consolas" panose="020B0609020204030204" pitchFamily="49" charset="0"/>
              </a:rPr>
              <a:t>figsize</a:t>
            </a:r>
            <a:r>
              <a:rPr lang="en-IN" sz="1050" b="0" dirty="0">
                <a:effectLst/>
                <a:latin typeface="Consolas" panose="020B0609020204030204" pitchFamily="49" charset="0"/>
              </a:rPr>
              <a:t>=(12, 6))</a:t>
            </a:r>
          </a:p>
          <a:p>
            <a:r>
              <a:rPr lang="en-IN" sz="1050" b="0" dirty="0" err="1">
                <a:effectLst/>
                <a:latin typeface="Consolas" panose="020B0609020204030204" pitchFamily="49" charset="0"/>
              </a:rPr>
              <a:t>sb.boxplot</a:t>
            </a:r>
            <a:r>
              <a:rPr lang="en-IN" sz="1050" b="0" dirty="0">
                <a:effectLst/>
                <a:latin typeface="Consolas" panose="020B0609020204030204" pitchFamily="49" charset="0"/>
              </a:rPr>
              <a:t>(x='</a:t>
            </a:r>
            <a:r>
              <a:rPr lang="en-IN" sz="1050" b="0" dirty="0" err="1">
                <a:effectLst/>
                <a:latin typeface="Consolas" panose="020B0609020204030204" pitchFamily="49" charset="0"/>
              </a:rPr>
              <a:t>market_segment</a:t>
            </a:r>
            <a:r>
              <a:rPr lang="en-IN" sz="1050" b="0" dirty="0">
                <a:effectLst/>
                <a:latin typeface="Consolas" panose="020B0609020204030204" pitchFamily="49" charset="0"/>
              </a:rPr>
              <a:t>', y='</a:t>
            </a:r>
            <a:r>
              <a:rPr lang="en-IN" sz="1050" b="0" dirty="0" err="1">
                <a:effectLst/>
                <a:latin typeface="Consolas" panose="020B0609020204030204" pitchFamily="49" charset="0"/>
              </a:rPr>
              <a:t>total_of_special_requests</a:t>
            </a:r>
            <a:r>
              <a:rPr lang="en-IN" sz="1050" b="0" dirty="0">
                <a:effectLst/>
                <a:latin typeface="Consolas" panose="020B0609020204030204" pitchFamily="49" charset="0"/>
              </a:rPr>
              <a:t>', data=</a:t>
            </a:r>
            <a:r>
              <a:rPr lang="en-IN" sz="1050" b="0" dirty="0" err="1">
                <a:effectLst/>
                <a:latin typeface="Consolas" panose="020B0609020204030204" pitchFamily="49" charset="0"/>
              </a:rPr>
              <a:t>df</a:t>
            </a:r>
            <a:r>
              <a:rPr lang="en-IN" sz="1050" b="0" dirty="0">
                <a:effectLst/>
                <a:latin typeface="Consolas" panose="020B0609020204030204" pitchFamily="49" charset="0"/>
              </a:rPr>
              <a:t>)</a:t>
            </a:r>
          </a:p>
          <a:p>
            <a:r>
              <a:rPr lang="en-IN" sz="1050" b="0" dirty="0" err="1">
                <a:effectLst/>
                <a:latin typeface="Consolas" panose="020B0609020204030204" pitchFamily="49" charset="0"/>
              </a:rPr>
              <a:t>plt.title</a:t>
            </a:r>
            <a:r>
              <a:rPr lang="en-IN" sz="1050" b="0" dirty="0">
                <a:effectLst/>
                <a:latin typeface="Consolas" panose="020B0609020204030204" pitchFamily="49" charset="0"/>
              </a:rPr>
              <a:t>('Special Requests by Market Segment')</a:t>
            </a:r>
          </a:p>
          <a:p>
            <a:r>
              <a:rPr lang="en-IN" sz="1050" b="0" dirty="0" err="1">
                <a:effectLst/>
                <a:latin typeface="Consolas" panose="020B0609020204030204" pitchFamily="49" charset="0"/>
              </a:rPr>
              <a:t>plt.xticks</a:t>
            </a:r>
            <a:r>
              <a:rPr lang="en-IN" sz="1050" b="0" dirty="0">
                <a:effectLst/>
                <a:latin typeface="Consolas" panose="020B0609020204030204" pitchFamily="49" charset="0"/>
              </a:rPr>
              <a:t>(rotation=45)</a:t>
            </a:r>
          </a:p>
          <a:p>
            <a:r>
              <a:rPr lang="en-IN" sz="1050" b="0" dirty="0" err="1">
                <a:effectLst/>
                <a:latin typeface="Consolas" panose="020B0609020204030204" pitchFamily="49" charset="0"/>
              </a:rPr>
              <a:t>plt.show</a:t>
            </a:r>
            <a:r>
              <a:rPr lang="en-IN" sz="1050" b="0" dirty="0">
                <a:effectLst/>
                <a:latin typeface="Consolas" panose="020B0609020204030204" pitchFamily="49" charset="0"/>
              </a:rPr>
              <a:t>()</a:t>
            </a:r>
          </a:p>
        </p:txBody>
      </p:sp>
      <p:pic>
        <p:nvPicPr>
          <p:cNvPr id="10" name="Picture 9">
            <a:extLst>
              <a:ext uri="{FF2B5EF4-FFF2-40B4-BE49-F238E27FC236}">
                <a16:creationId xmlns:a16="http://schemas.microsoft.com/office/drawing/2014/main" id="{5BBBB8CC-94F7-120F-8869-E591FBA244FF}"/>
              </a:ext>
            </a:extLst>
          </p:cNvPr>
          <p:cNvPicPr>
            <a:picLocks noChangeAspect="1"/>
          </p:cNvPicPr>
          <p:nvPr/>
        </p:nvPicPr>
        <p:blipFill>
          <a:blip r:embed="rId2"/>
          <a:stretch>
            <a:fillRect/>
          </a:stretch>
        </p:blipFill>
        <p:spPr>
          <a:xfrm>
            <a:off x="1247572" y="3563619"/>
            <a:ext cx="4037266" cy="2488176"/>
          </a:xfrm>
          <a:prstGeom prst="rect">
            <a:avLst/>
          </a:prstGeom>
        </p:spPr>
      </p:pic>
      <p:pic>
        <p:nvPicPr>
          <p:cNvPr id="12" name="Picture 11">
            <a:extLst>
              <a:ext uri="{FF2B5EF4-FFF2-40B4-BE49-F238E27FC236}">
                <a16:creationId xmlns:a16="http://schemas.microsoft.com/office/drawing/2014/main" id="{B1937ACE-65BF-4617-4E6D-F2E462976132}"/>
              </a:ext>
            </a:extLst>
          </p:cNvPr>
          <p:cNvPicPr>
            <a:picLocks noChangeAspect="1"/>
          </p:cNvPicPr>
          <p:nvPr/>
        </p:nvPicPr>
        <p:blipFill>
          <a:blip r:embed="rId3"/>
          <a:stretch>
            <a:fillRect/>
          </a:stretch>
        </p:blipFill>
        <p:spPr>
          <a:xfrm>
            <a:off x="6875437" y="3647554"/>
            <a:ext cx="4068991" cy="2553415"/>
          </a:xfrm>
          <a:prstGeom prst="rect">
            <a:avLst/>
          </a:prstGeom>
        </p:spPr>
      </p:pic>
    </p:spTree>
    <p:extLst>
      <p:ext uri="{BB962C8B-B14F-4D97-AF65-F5344CB8AC3E}">
        <p14:creationId xmlns:p14="http://schemas.microsoft.com/office/powerpoint/2010/main" val="2013867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5D80E-966F-E559-38ED-E20C6B600E65}"/>
              </a:ext>
            </a:extLst>
          </p:cNvPr>
          <p:cNvSpPr>
            <a:spLocks noGrp="1"/>
          </p:cNvSpPr>
          <p:nvPr>
            <p:ph sz="half" idx="1"/>
          </p:nvPr>
        </p:nvSpPr>
        <p:spPr>
          <a:xfrm>
            <a:off x="838200" y="639097"/>
            <a:ext cx="5181600" cy="5537866"/>
          </a:xfrm>
        </p:spPr>
        <p:txBody>
          <a:bodyPr>
            <a:normAutofit/>
          </a:bodyPr>
          <a:lstStyle/>
          <a:p>
            <a:pPr marL="0" indent="0">
              <a:buNone/>
            </a:pPr>
            <a:r>
              <a:rPr lang="en-IN" sz="1050" b="0" dirty="0">
                <a:effectLst/>
                <a:latin typeface="Consolas" panose="020B0609020204030204" pitchFamily="49" charset="0"/>
              </a:rPr>
              <a:t># Calculate conversion rates for each marketing channel</a:t>
            </a:r>
          </a:p>
          <a:p>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 = </a:t>
            </a:r>
            <a:r>
              <a:rPr lang="en-IN" sz="1050" b="0" dirty="0" err="1">
                <a:effectLst/>
                <a:latin typeface="Consolas" panose="020B0609020204030204" pitchFamily="49" charset="0"/>
              </a:rPr>
              <a:t>df.groupby</a:t>
            </a:r>
            <a:r>
              <a:rPr lang="en-IN" sz="1050" b="0" dirty="0">
                <a:effectLst/>
                <a:latin typeface="Consolas" panose="020B0609020204030204" pitchFamily="49" charset="0"/>
              </a:rPr>
              <a:t>('</a:t>
            </a:r>
            <a:r>
              <a:rPr lang="en-IN" sz="1050" b="0" dirty="0" err="1">
                <a:effectLst/>
                <a:latin typeface="Consolas" panose="020B0609020204030204" pitchFamily="49" charset="0"/>
              </a:rPr>
              <a:t>distribution_channel</a:t>
            </a:r>
            <a:r>
              <a:rPr lang="en-IN" sz="1050" b="0" dirty="0">
                <a:effectLst/>
                <a:latin typeface="Consolas" panose="020B0609020204030204" pitchFamily="49" charset="0"/>
              </a:rPr>
              <a:t>').</a:t>
            </a:r>
            <a:r>
              <a:rPr lang="en-IN" sz="1050" b="0" dirty="0" err="1">
                <a:effectLst/>
                <a:latin typeface="Consolas" panose="020B0609020204030204" pitchFamily="49" charset="0"/>
              </a:rPr>
              <a:t>agg</a:t>
            </a:r>
            <a:r>
              <a:rPr lang="en-IN" sz="1050" b="0" dirty="0">
                <a:effectLst/>
                <a:latin typeface="Consolas" panose="020B0609020204030204" pitchFamily="49" charset="0"/>
              </a:rPr>
              <a:t>({</a:t>
            </a:r>
          </a:p>
          <a:p>
            <a:r>
              <a:rPr lang="en-IN" sz="1050" b="0" dirty="0">
                <a:effectLst/>
                <a:latin typeface="Consolas" panose="020B0609020204030204" pitchFamily="49" charset="0"/>
              </a:rPr>
              <a:t>    '</a:t>
            </a:r>
            <a:r>
              <a:rPr lang="en-IN" sz="1050" b="0" dirty="0" err="1">
                <a:effectLst/>
                <a:latin typeface="Consolas" panose="020B0609020204030204" pitchFamily="49" charset="0"/>
              </a:rPr>
              <a:t>is_canceled</a:t>
            </a:r>
            <a:r>
              <a:rPr lang="en-IN" sz="1050" b="0" dirty="0">
                <a:effectLst/>
                <a:latin typeface="Consolas" panose="020B0609020204030204" pitchFamily="49" charset="0"/>
              </a:rPr>
              <a:t>': 'mean',  # Proportion of cancellations</a:t>
            </a:r>
          </a:p>
          <a:p>
            <a:r>
              <a:rPr lang="en-IN" sz="1050" b="0" dirty="0">
                <a:effectLst/>
                <a:latin typeface="Consolas" panose="020B0609020204030204" pitchFamily="49" charset="0"/>
              </a:rPr>
              <a:t>    'hotel': 'count'  # Total bookings}).</a:t>
            </a:r>
            <a:r>
              <a:rPr lang="en-IN" sz="1050" b="0" dirty="0" err="1">
                <a:effectLst/>
                <a:latin typeface="Consolas" panose="020B0609020204030204" pitchFamily="49" charset="0"/>
              </a:rPr>
              <a:t>reset_index</a:t>
            </a:r>
            <a:r>
              <a:rPr lang="en-IN" sz="1050" b="0" dirty="0">
                <a:effectLst/>
                <a:latin typeface="Consolas" panose="020B0609020204030204" pitchFamily="49" charset="0"/>
              </a:rPr>
              <a:t>()</a:t>
            </a:r>
          </a:p>
          <a:p>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a:t>
            </a:r>
            <a:r>
              <a:rPr lang="en-IN" sz="1050" b="0" dirty="0" err="1">
                <a:effectLst/>
                <a:latin typeface="Consolas" panose="020B0609020204030204" pitchFamily="49" charset="0"/>
              </a:rPr>
              <a:t>effective_bookings</a:t>
            </a:r>
            <a:r>
              <a:rPr lang="en-IN" sz="1050" b="0" dirty="0">
                <a:effectLst/>
                <a:latin typeface="Consolas" panose="020B0609020204030204" pitchFamily="49" charset="0"/>
              </a:rPr>
              <a:t>'] = </a:t>
            </a:r>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['hotel'] * (1 - </a:t>
            </a:r>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a:t>
            </a:r>
            <a:r>
              <a:rPr lang="en-IN" sz="1050" b="0" dirty="0" err="1">
                <a:effectLst/>
                <a:latin typeface="Consolas" panose="020B0609020204030204" pitchFamily="49" charset="0"/>
              </a:rPr>
              <a:t>is_canceled</a:t>
            </a:r>
            <a:r>
              <a:rPr lang="en-IN" sz="1050" b="0" dirty="0">
                <a:effectLst/>
                <a:latin typeface="Consolas" panose="020B0609020204030204" pitchFamily="49" charset="0"/>
              </a:rPr>
              <a:t>'])</a:t>
            </a:r>
          </a:p>
          <a:p>
            <a:r>
              <a:rPr lang="en-IN" sz="1050" b="0" dirty="0" err="1">
                <a:effectLst/>
                <a:latin typeface="Consolas" panose="020B0609020204030204" pitchFamily="49" charset="0"/>
              </a:rPr>
              <a:t>channel_analysis.sort_values</a:t>
            </a:r>
            <a:r>
              <a:rPr lang="en-IN" sz="1050" b="0" dirty="0">
                <a:effectLst/>
                <a:latin typeface="Consolas" panose="020B0609020204030204" pitchFamily="49" charset="0"/>
              </a:rPr>
              <a:t>(by='</a:t>
            </a:r>
            <a:r>
              <a:rPr lang="en-IN" sz="1050" b="0" dirty="0" err="1">
                <a:effectLst/>
                <a:latin typeface="Consolas" panose="020B0609020204030204" pitchFamily="49" charset="0"/>
              </a:rPr>
              <a:t>effective_bookings</a:t>
            </a:r>
            <a:r>
              <a:rPr lang="en-IN" sz="1050" b="0" dirty="0">
                <a:effectLst/>
                <a:latin typeface="Consolas" panose="020B0609020204030204" pitchFamily="49" charset="0"/>
              </a:rPr>
              <a:t>', ascending=False, </a:t>
            </a:r>
            <a:r>
              <a:rPr lang="en-IN" sz="1050" b="0" dirty="0" err="1">
                <a:effectLst/>
                <a:latin typeface="Consolas" panose="020B0609020204030204" pitchFamily="49" charset="0"/>
              </a:rPr>
              <a:t>inplace</a:t>
            </a:r>
            <a:r>
              <a:rPr lang="en-IN" sz="1050" b="0" dirty="0">
                <a:effectLst/>
                <a:latin typeface="Consolas" panose="020B0609020204030204" pitchFamily="49" charset="0"/>
              </a:rPr>
              <a:t>=True)</a:t>
            </a:r>
          </a:p>
          <a:p>
            <a:r>
              <a:rPr lang="en-IN" sz="1050" b="0" dirty="0">
                <a:effectLst/>
                <a:latin typeface="Consolas" panose="020B0609020204030204" pitchFamily="49" charset="0"/>
              </a:rPr>
              <a:t>print(</a:t>
            </a:r>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a:t>
            </a:r>
          </a:p>
          <a:p>
            <a:pPr marL="0" indent="0">
              <a:buNone/>
            </a:pPr>
            <a:endParaRPr lang="en-IN" sz="1050" dirty="0"/>
          </a:p>
        </p:txBody>
      </p:sp>
      <p:sp>
        <p:nvSpPr>
          <p:cNvPr id="4" name="Content Placeholder 3">
            <a:extLst>
              <a:ext uri="{FF2B5EF4-FFF2-40B4-BE49-F238E27FC236}">
                <a16:creationId xmlns:a16="http://schemas.microsoft.com/office/drawing/2014/main" id="{6867FAF3-C673-FFE7-D84E-E523ED13EFD6}"/>
              </a:ext>
            </a:extLst>
          </p:cNvPr>
          <p:cNvSpPr>
            <a:spLocks noGrp="1"/>
          </p:cNvSpPr>
          <p:nvPr>
            <p:ph sz="half" idx="2"/>
          </p:nvPr>
        </p:nvSpPr>
        <p:spPr>
          <a:xfrm>
            <a:off x="6172200" y="639097"/>
            <a:ext cx="5181600" cy="5537866"/>
          </a:xfrm>
        </p:spPr>
        <p:txBody>
          <a:bodyPr>
            <a:normAutofit/>
          </a:bodyPr>
          <a:lstStyle/>
          <a:p>
            <a:r>
              <a:rPr lang="en-IN" sz="1050" b="0" dirty="0" err="1">
                <a:effectLst/>
                <a:latin typeface="Consolas" panose="020B0609020204030204" pitchFamily="49" charset="0"/>
              </a:rPr>
              <a:t>sb.barplot</a:t>
            </a:r>
            <a:r>
              <a:rPr lang="en-IN" sz="1050" b="0" dirty="0">
                <a:effectLst/>
                <a:latin typeface="Consolas" panose="020B0609020204030204" pitchFamily="49" charset="0"/>
              </a:rPr>
              <a:t>(x='</a:t>
            </a:r>
            <a:r>
              <a:rPr lang="en-IN" sz="1050" b="0" dirty="0" err="1">
                <a:effectLst/>
                <a:latin typeface="Consolas" panose="020B0609020204030204" pitchFamily="49" charset="0"/>
              </a:rPr>
              <a:t>distribution_channel</a:t>
            </a:r>
            <a:r>
              <a:rPr lang="en-IN" sz="1050" b="0" dirty="0">
                <a:effectLst/>
                <a:latin typeface="Consolas" panose="020B0609020204030204" pitchFamily="49" charset="0"/>
              </a:rPr>
              <a:t>', y='</a:t>
            </a:r>
            <a:r>
              <a:rPr lang="en-IN" sz="1050" b="0" dirty="0" err="1">
                <a:effectLst/>
                <a:latin typeface="Consolas" panose="020B0609020204030204" pitchFamily="49" charset="0"/>
              </a:rPr>
              <a:t>effective_bookings</a:t>
            </a:r>
            <a:r>
              <a:rPr lang="en-IN" sz="1050" b="0" dirty="0">
                <a:effectLst/>
                <a:latin typeface="Consolas" panose="020B0609020204030204" pitchFamily="49" charset="0"/>
              </a:rPr>
              <a:t>', data=</a:t>
            </a:r>
            <a:r>
              <a:rPr lang="en-IN" sz="1050" b="0" dirty="0" err="1">
                <a:effectLst/>
                <a:latin typeface="Consolas" panose="020B0609020204030204" pitchFamily="49" charset="0"/>
              </a:rPr>
              <a:t>channel_analysis</a:t>
            </a:r>
            <a:r>
              <a:rPr lang="en-IN" sz="1050" b="0" dirty="0">
                <a:effectLst/>
                <a:latin typeface="Consolas" panose="020B0609020204030204" pitchFamily="49" charset="0"/>
              </a:rPr>
              <a:t>)</a:t>
            </a:r>
          </a:p>
          <a:p>
            <a:r>
              <a:rPr lang="en-IN" sz="1050" b="0" dirty="0" err="1">
                <a:effectLst/>
                <a:latin typeface="Consolas" panose="020B0609020204030204" pitchFamily="49" charset="0"/>
              </a:rPr>
              <a:t>plt.title</a:t>
            </a:r>
            <a:r>
              <a:rPr lang="en-IN" sz="1050" b="0" dirty="0">
                <a:effectLst/>
                <a:latin typeface="Consolas" panose="020B0609020204030204" pitchFamily="49" charset="0"/>
              </a:rPr>
              <a:t>('Effective Bookings by Distribution Channel')</a:t>
            </a:r>
          </a:p>
          <a:p>
            <a:r>
              <a:rPr lang="en-IN" sz="1050" b="0" dirty="0" err="1">
                <a:effectLst/>
                <a:latin typeface="Consolas" panose="020B0609020204030204" pitchFamily="49" charset="0"/>
              </a:rPr>
              <a:t>plt.xticks</a:t>
            </a:r>
            <a:r>
              <a:rPr lang="en-IN" sz="1050" b="0" dirty="0">
                <a:effectLst/>
                <a:latin typeface="Consolas" panose="020B0609020204030204" pitchFamily="49" charset="0"/>
              </a:rPr>
              <a:t>(rotation=45)</a:t>
            </a:r>
          </a:p>
          <a:p>
            <a:r>
              <a:rPr lang="en-IN" sz="1050" b="0" dirty="0" err="1">
                <a:effectLst/>
                <a:latin typeface="Consolas" panose="020B0609020204030204" pitchFamily="49" charset="0"/>
              </a:rPr>
              <a:t>plt.ylabel</a:t>
            </a:r>
            <a:r>
              <a:rPr lang="en-IN" sz="1050" b="0" dirty="0">
                <a:effectLst/>
                <a:latin typeface="Consolas" panose="020B0609020204030204" pitchFamily="49" charset="0"/>
              </a:rPr>
              <a:t>('Effective Bookings')</a:t>
            </a:r>
          </a:p>
          <a:p>
            <a:r>
              <a:rPr lang="en-IN" sz="1050" b="0" dirty="0" err="1">
                <a:effectLst/>
                <a:latin typeface="Consolas" panose="020B0609020204030204" pitchFamily="49" charset="0"/>
              </a:rPr>
              <a:t>plt.show</a:t>
            </a:r>
            <a:r>
              <a:rPr lang="en-IN" sz="1050" b="0" dirty="0">
                <a:effectLst/>
                <a:latin typeface="Consolas" panose="020B0609020204030204" pitchFamily="49" charset="0"/>
              </a:rPr>
              <a:t>()</a:t>
            </a:r>
          </a:p>
          <a:p>
            <a:endParaRPr lang="en-IN" sz="1050" dirty="0"/>
          </a:p>
        </p:txBody>
      </p:sp>
      <p:pic>
        <p:nvPicPr>
          <p:cNvPr id="8" name="Picture 7">
            <a:extLst>
              <a:ext uri="{FF2B5EF4-FFF2-40B4-BE49-F238E27FC236}">
                <a16:creationId xmlns:a16="http://schemas.microsoft.com/office/drawing/2014/main" id="{0DE309AD-C7DE-4A90-7717-55E74B49C8D3}"/>
              </a:ext>
            </a:extLst>
          </p:cNvPr>
          <p:cNvPicPr>
            <a:picLocks noChangeAspect="1"/>
          </p:cNvPicPr>
          <p:nvPr/>
        </p:nvPicPr>
        <p:blipFill>
          <a:blip r:embed="rId2"/>
          <a:stretch>
            <a:fillRect/>
          </a:stretch>
        </p:blipFill>
        <p:spPr>
          <a:xfrm>
            <a:off x="1058974" y="3408030"/>
            <a:ext cx="4740051" cy="1931473"/>
          </a:xfrm>
          <a:prstGeom prst="rect">
            <a:avLst/>
          </a:prstGeom>
        </p:spPr>
      </p:pic>
      <p:pic>
        <p:nvPicPr>
          <p:cNvPr id="10" name="Picture 9">
            <a:extLst>
              <a:ext uri="{FF2B5EF4-FFF2-40B4-BE49-F238E27FC236}">
                <a16:creationId xmlns:a16="http://schemas.microsoft.com/office/drawing/2014/main" id="{2B684A1B-577E-ABFE-7DF1-63843E5B139A}"/>
              </a:ext>
            </a:extLst>
          </p:cNvPr>
          <p:cNvPicPr>
            <a:picLocks noChangeAspect="1"/>
          </p:cNvPicPr>
          <p:nvPr/>
        </p:nvPicPr>
        <p:blipFill>
          <a:blip r:embed="rId3"/>
          <a:stretch>
            <a:fillRect/>
          </a:stretch>
        </p:blipFill>
        <p:spPr>
          <a:xfrm>
            <a:off x="6410882" y="2576050"/>
            <a:ext cx="4858746" cy="3165988"/>
          </a:xfrm>
          <a:prstGeom prst="rect">
            <a:avLst/>
          </a:prstGeom>
        </p:spPr>
      </p:pic>
    </p:spTree>
    <p:extLst>
      <p:ext uri="{BB962C8B-B14F-4D97-AF65-F5344CB8AC3E}">
        <p14:creationId xmlns:p14="http://schemas.microsoft.com/office/powerpoint/2010/main" val="3202095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4941-366A-5C57-6C18-3C872E250C7B}"/>
              </a:ext>
            </a:extLst>
          </p:cNvPr>
          <p:cNvSpPr>
            <a:spLocks noGrp="1"/>
          </p:cNvSpPr>
          <p:nvPr>
            <p:ph type="title"/>
          </p:nvPr>
        </p:nvSpPr>
        <p:spPr>
          <a:xfrm>
            <a:off x="838200" y="157317"/>
            <a:ext cx="10515600" cy="1533372"/>
          </a:xfrm>
        </p:spPr>
        <p:txBody>
          <a:bodyPr>
            <a:normAutofit fontScale="90000"/>
          </a:bodyPr>
          <a:lstStyle/>
          <a:p>
            <a:r>
              <a:rPr lang="en-US" sz="2000" b="1" dirty="0">
                <a:solidFill>
                  <a:srgbClr val="7030A0"/>
                </a:solidFill>
              </a:rPr>
              <a:t>                                               </a:t>
            </a:r>
            <a:r>
              <a:rPr lang="en-US" sz="2000" b="1" dirty="0">
                <a:solidFill>
                  <a:srgbClr val="FF0000"/>
                </a:solidFill>
                <a:latin typeface="Arial Rounded MT Bold" panose="020F0704030504030204" pitchFamily="34" charset="0"/>
              </a:rPr>
              <a:t>Hotel Booking Data Analysis Project - Part 2</a:t>
            </a:r>
            <a:br>
              <a:rPr lang="en-US" sz="2000" b="1" dirty="0">
                <a:solidFill>
                  <a:srgbClr val="7030A0"/>
                </a:solidFill>
              </a:rPr>
            </a:br>
            <a:br>
              <a:rPr lang="en-US" sz="2000" b="1" dirty="0">
                <a:solidFill>
                  <a:srgbClr val="7030A0"/>
                </a:solidFill>
              </a:rPr>
            </a:br>
            <a:r>
              <a:rPr lang="en-US" sz="2000" b="1" dirty="0">
                <a:solidFill>
                  <a:srgbClr val="7030A0"/>
                </a:solidFill>
              </a:rPr>
              <a:t>Task 1: </a:t>
            </a:r>
            <a:br>
              <a:rPr lang="en-US" sz="2000" b="1" dirty="0">
                <a:solidFill>
                  <a:srgbClr val="7030A0"/>
                </a:solidFill>
              </a:rPr>
            </a:br>
            <a:r>
              <a:rPr lang="en-US" sz="2000" b="1" dirty="0">
                <a:solidFill>
                  <a:schemeClr val="accent2">
                    <a:lumMod val="50000"/>
                  </a:schemeClr>
                </a:solidFill>
              </a:rPr>
              <a:t>1. What is the distribution of the number and types of special requests made by guests?</a:t>
            </a:r>
            <a:br>
              <a:rPr lang="en-US" sz="2000" b="1" dirty="0">
                <a:solidFill>
                  <a:schemeClr val="accent2">
                    <a:lumMod val="50000"/>
                  </a:schemeClr>
                </a:solidFill>
              </a:rPr>
            </a:br>
            <a:r>
              <a:rPr lang="en-US" sz="2000" b="1" dirty="0">
                <a:solidFill>
                  <a:schemeClr val="accent2">
                    <a:lumMod val="50000"/>
                  </a:schemeClr>
                </a:solidFill>
              </a:rPr>
              <a:t>2. Is there any relation between special requests made by customers and the average daily rate? Additionally, explore customer preferences and expectations for different room types.</a:t>
            </a:r>
            <a:endParaRPr lang="en-IN" sz="2000" b="1" dirty="0">
              <a:solidFill>
                <a:schemeClr val="accent2">
                  <a:lumMod val="50000"/>
                </a:schemeClr>
              </a:solidFill>
            </a:endParaRPr>
          </a:p>
        </p:txBody>
      </p:sp>
      <p:sp>
        <p:nvSpPr>
          <p:cNvPr id="3" name="Content Placeholder 2">
            <a:extLst>
              <a:ext uri="{FF2B5EF4-FFF2-40B4-BE49-F238E27FC236}">
                <a16:creationId xmlns:a16="http://schemas.microsoft.com/office/drawing/2014/main" id="{ACCB3DF3-2005-E72A-0407-A6B12E812ED6}"/>
              </a:ext>
            </a:extLst>
          </p:cNvPr>
          <p:cNvSpPr>
            <a:spLocks noGrp="1"/>
          </p:cNvSpPr>
          <p:nvPr>
            <p:ph sz="half" idx="1"/>
          </p:nvPr>
        </p:nvSpPr>
        <p:spPr/>
        <p:txBody>
          <a:bodyPr>
            <a:normAutofit/>
          </a:bodyPr>
          <a:lstStyle/>
          <a:p>
            <a:pPr marL="0" indent="0">
              <a:buNone/>
            </a:pPr>
            <a:r>
              <a:rPr lang="en-US" sz="1200" b="0" dirty="0">
                <a:effectLst/>
                <a:latin typeface="Consolas" panose="020B0609020204030204" pitchFamily="49" charset="0"/>
              </a:rPr>
              <a:t># Counting the number of special requests</a:t>
            </a:r>
          </a:p>
          <a:p>
            <a:r>
              <a:rPr lang="en-US" sz="1200" b="0" dirty="0" err="1">
                <a:effectLst/>
                <a:latin typeface="Consolas" panose="020B0609020204030204" pitchFamily="49" charset="0"/>
              </a:rPr>
              <a:t>special_requests_distribution</a:t>
            </a:r>
            <a:r>
              <a:rPr lang="en-US" sz="1200" b="0" dirty="0">
                <a:effectLst/>
                <a:latin typeface="Consolas" panose="020B0609020204030204" pitchFamily="49" charset="0"/>
              </a:rPr>
              <a:t> = </a:t>
            </a:r>
            <a:r>
              <a:rPr lang="en-US" sz="1200" b="0" dirty="0" err="1">
                <a:effectLst/>
                <a:latin typeface="Consolas" panose="020B0609020204030204" pitchFamily="49" charset="0"/>
              </a:rPr>
              <a:t>df</a:t>
            </a:r>
            <a:r>
              <a:rPr lang="en-US" sz="1200" b="0" dirty="0">
                <a:effectLst/>
                <a:latin typeface="Consolas" panose="020B0609020204030204" pitchFamily="49" charset="0"/>
              </a:rPr>
              <a:t>['</a:t>
            </a:r>
            <a:r>
              <a:rPr lang="en-US" sz="1200" b="0" dirty="0" err="1">
                <a:effectLst/>
                <a:latin typeface="Consolas" panose="020B0609020204030204" pitchFamily="49" charset="0"/>
              </a:rPr>
              <a:t>total_of_special_requests</a:t>
            </a:r>
            <a:r>
              <a:rPr lang="en-US" sz="1200" b="0" dirty="0">
                <a:effectLst/>
                <a:latin typeface="Consolas" panose="020B0609020204030204" pitchFamily="49" charset="0"/>
              </a:rPr>
              <a:t>'].</a:t>
            </a:r>
            <a:r>
              <a:rPr lang="en-US" sz="1200" b="0" dirty="0" err="1">
                <a:effectLst/>
                <a:latin typeface="Consolas" panose="020B0609020204030204" pitchFamily="49" charset="0"/>
              </a:rPr>
              <a:t>value_counts</a:t>
            </a:r>
            <a:r>
              <a:rPr lang="en-US" sz="1200" b="0" dirty="0">
                <a:effectLst/>
                <a:latin typeface="Consolas" panose="020B0609020204030204" pitchFamily="49" charset="0"/>
              </a:rPr>
              <a:t>().</a:t>
            </a:r>
            <a:r>
              <a:rPr lang="en-US" sz="1200" b="0" dirty="0" err="1">
                <a:effectLst/>
                <a:latin typeface="Consolas" panose="020B0609020204030204" pitchFamily="49" charset="0"/>
              </a:rPr>
              <a:t>reset_index</a:t>
            </a:r>
            <a:r>
              <a:rPr lang="en-US" sz="1200" b="0" dirty="0">
                <a:effectLst/>
                <a:latin typeface="Consolas" panose="020B0609020204030204" pitchFamily="49" charset="0"/>
              </a:rPr>
              <a:t>()</a:t>
            </a:r>
          </a:p>
          <a:p>
            <a:r>
              <a:rPr lang="en-US" sz="1200" b="0" dirty="0" err="1">
                <a:effectLst/>
                <a:latin typeface="Consolas" panose="020B0609020204030204" pitchFamily="49" charset="0"/>
              </a:rPr>
              <a:t>special_requests_distribution.columns</a:t>
            </a:r>
            <a:r>
              <a:rPr lang="en-US" sz="1200" b="0" dirty="0">
                <a:effectLst/>
                <a:latin typeface="Consolas" panose="020B0609020204030204" pitchFamily="49" charset="0"/>
              </a:rPr>
              <a:t> = ['Number of Special Requests', 'Frequency']</a:t>
            </a:r>
          </a:p>
          <a:p>
            <a:br>
              <a:rPr lang="en-US" sz="1200" b="0" dirty="0">
                <a:effectLst/>
                <a:latin typeface="Consolas" panose="020B0609020204030204" pitchFamily="49" charset="0"/>
              </a:rPr>
            </a:br>
            <a:r>
              <a:rPr lang="en-US" sz="1200" b="0" dirty="0" err="1">
                <a:effectLst/>
                <a:latin typeface="Consolas" panose="020B0609020204030204" pitchFamily="49" charset="0"/>
              </a:rPr>
              <a:t>sb.barplot</a:t>
            </a:r>
            <a:r>
              <a:rPr lang="en-US" sz="1200" b="0" dirty="0">
                <a:effectLst/>
                <a:latin typeface="Consolas" panose="020B0609020204030204" pitchFamily="49" charset="0"/>
              </a:rPr>
              <a:t>(x='Number of Special Requests', y='Frequency', data=</a:t>
            </a:r>
            <a:r>
              <a:rPr lang="en-US" sz="1200" b="0" dirty="0" err="1">
                <a:effectLst/>
                <a:latin typeface="Consolas" panose="020B0609020204030204" pitchFamily="49" charset="0"/>
              </a:rPr>
              <a:t>special_requests_distribution</a:t>
            </a:r>
            <a:r>
              <a:rPr lang="en-US" sz="1200" b="0" dirty="0">
                <a:effectLst/>
                <a:latin typeface="Consolas" panose="020B0609020204030204" pitchFamily="49" charset="0"/>
              </a:rPr>
              <a:t>)</a:t>
            </a:r>
          </a:p>
          <a:p>
            <a:r>
              <a:rPr lang="en-US" sz="1200" b="0" dirty="0" err="1">
                <a:effectLst/>
                <a:latin typeface="Consolas" panose="020B0609020204030204" pitchFamily="49" charset="0"/>
              </a:rPr>
              <a:t>plt.title</a:t>
            </a:r>
            <a:r>
              <a:rPr lang="en-US" sz="1200" b="0" dirty="0">
                <a:effectLst/>
                <a:latin typeface="Consolas" panose="020B0609020204030204" pitchFamily="49" charset="0"/>
              </a:rPr>
              <a:t>('Distribution of the Number of Special Requests Made by Guests')</a:t>
            </a:r>
          </a:p>
          <a:p>
            <a:r>
              <a:rPr lang="en-US" sz="1200" b="0" dirty="0" err="1">
                <a:effectLst/>
                <a:latin typeface="Consolas" panose="020B0609020204030204" pitchFamily="49" charset="0"/>
              </a:rPr>
              <a:t>plt.xlabel</a:t>
            </a:r>
            <a:r>
              <a:rPr lang="en-US" sz="1200" b="0" dirty="0">
                <a:effectLst/>
                <a:latin typeface="Consolas" panose="020B0609020204030204" pitchFamily="49" charset="0"/>
              </a:rPr>
              <a:t>('Number of Special Requests')</a:t>
            </a:r>
          </a:p>
          <a:p>
            <a:r>
              <a:rPr lang="en-US" sz="1200" b="0" dirty="0" err="1">
                <a:effectLst/>
                <a:latin typeface="Consolas" panose="020B0609020204030204" pitchFamily="49" charset="0"/>
              </a:rPr>
              <a:t>plt.ylabel</a:t>
            </a:r>
            <a:r>
              <a:rPr lang="en-US" sz="1200" b="0" dirty="0">
                <a:effectLst/>
                <a:latin typeface="Consolas" panose="020B0609020204030204" pitchFamily="49" charset="0"/>
              </a:rPr>
              <a:t>('Frequency')</a:t>
            </a:r>
          </a:p>
          <a:p>
            <a:r>
              <a:rPr lang="en-US" sz="1200" b="0" dirty="0" err="1">
                <a:effectLst/>
                <a:latin typeface="Consolas" panose="020B0609020204030204" pitchFamily="49" charset="0"/>
              </a:rPr>
              <a:t>plt.show</a:t>
            </a:r>
            <a:r>
              <a:rPr lang="en-US" sz="1200" b="0" dirty="0">
                <a:effectLst/>
                <a:latin typeface="Consolas" panose="020B0609020204030204" pitchFamily="49" charset="0"/>
              </a:rPr>
              <a:t>()</a:t>
            </a:r>
          </a:p>
          <a:p>
            <a:endParaRPr lang="en-IN" dirty="0"/>
          </a:p>
        </p:txBody>
      </p:sp>
      <p:pic>
        <p:nvPicPr>
          <p:cNvPr id="6" name="Content Placeholder 5">
            <a:extLst>
              <a:ext uri="{FF2B5EF4-FFF2-40B4-BE49-F238E27FC236}">
                <a16:creationId xmlns:a16="http://schemas.microsoft.com/office/drawing/2014/main" id="{F8BE8920-EB32-EB09-8B6A-42F836B3D434}"/>
              </a:ext>
            </a:extLst>
          </p:cNvPr>
          <p:cNvPicPr>
            <a:picLocks noGrp="1" noChangeAspect="1"/>
          </p:cNvPicPr>
          <p:nvPr>
            <p:ph sz="half" idx="2"/>
          </p:nvPr>
        </p:nvPicPr>
        <p:blipFill>
          <a:blip r:embed="rId2"/>
          <a:stretch>
            <a:fillRect/>
          </a:stretch>
        </p:blipFill>
        <p:spPr>
          <a:xfrm>
            <a:off x="6172200" y="2008709"/>
            <a:ext cx="5181600" cy="3985169"/>
          </a:xfrm>
        </p:spPr>
      </p:pic>
    </p:spTree>
    <p:extLst>
      <p:ext uri="{BB962C8B-B14F-4D97-AF65-F5344CB8AC3E}">
        <p14:creationId xmlns:p14="http://schemas.microsoft.com/office/powerpoint/2010/main" val="2547854775"/>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2128</Words>
  <Application>Microsoft Office PowerPoint</Application>
  <PresentationFormat>Widescreen</PresentationFormat>
  <Paragraphs>165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Rounded MT Bold</vt:lpstr>
      <vt:lpstr>Calibri</vt:lpstr>
      <vt:lpstr>Calibri Light</vt:lpstr>
      <vt:lpstr>Consolas</vt:lpstr>
      <vt:lpstr>Tw Cen MT (Body)</vt:lpstr>
      <vt:lpstr>Office Theme</vt:lpstr>
      <vt:lpstr>PowerPoint Presentation</vt:lpstr>
      <vt:lpstr>Introduction</vt:lpstr>
      <vt:lpstr>                                                        Hotel Booking Data Analysis Project - Part 1  Task 2:   I. What are the peak booking periods for the hotel? II. Is there a relationship between lead time and the likelihood of a booking being cancelled? III. How do booking patterns vary by month, week, and day of the week?</vt:lpstr>
      <vt:lpstr>PowerPoint Presentation</vt:lpstr>
      <vt:lpstr>PowerPoint Presentation</vt:lpstr>
      <vt:lpstr>PowerPoint Presentation</vt:lpstr>
      <vt:lpstr>Task 4:  I. Are there distinct patterns in the lead time, special requests, or room preferences for different customer segments? II. Which marketing channels are the most effective for reaching specific customer segments? III. How can marketing strategies be customized to resonate with specific customer segments, considering factors such as previous cancellations, booking lead time, and special requests?</vt:lpstr>
      <vt:lpstr>PowerPoint Presentation</vt:lpstr>
      <vt:lpstr>                                               Hotel Booking Data Analysis Project - Part 2  Task 1:  1. What is the distribution of the number and types of special requests made by guests? 2. Is there any relation between special requests made by customers and the average daily rate? Additionally, explore customer preferences and expectations for different room types.</vt:lpstr>
      <vt:lpstr>PowerPoint Presentation</vt:lpstr>
      <vt:lpstr>Task 2:   1. Which marketing channels and market segments contribute the most to successful bookings? 2. Which amenities or services have the highest impact on the average daily rate (ADR)? 3. What is the distribution of bookings across various distribution channels?</vt:lpstr>
      <vt:lpstr>PowerPoint Presentation</vt:lpstr>
      <vt:lpstr>Summary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Annamalai G</dc:creator>
  <cp:lastModifiedBy>Annamalai G</cp:lastModifiedBy>
  <cp:revision>2</cp:revision>
  <dcterms:created xsi:type="dcterms:W3CDTF">2024-10-26T10:27:13Z</dcterms:created>
  <dcterms:modified xsi:type="dcterms:W3CDTF">2024-10-26T12:19:05Z</dcterms:modified>
</cp:coreProperties>
</file>