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61" r:id="rId13"/>
    <p:sldId id="259" r:id="rId14"/>
    <p:sldId id="26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1308-D791-72ED-A58D-2EC73D43A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C122D-A7BC-73BE-5F70-3BB81618F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7A6BA-620F-36A1-ACFD-4DF6CEA8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374-3DBF-4A1F-BC5F-717C297D2D4C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37299-A53A-7546-EC0B-8EB10855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1556D-3064-FCA3-5366-56B2C84C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4AD-0A21-496F-B762-02A772EE4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32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9FDC-046A-0A1B-20B0-6B40A2C5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2F593-8A1E-18B1-38D1-CB7B21CC0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EADEB-D400-D4B0-2159-1E061E7D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374-3DBF-4A1F-BC5F-717C297D2D4C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FE253-A928-7519-B9DB-F7F973FE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E463B-CBD4-F283-3840-B54AB258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4AD-0A21-496F-B762-02A772EE4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39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5658A-2089-6139-2E44-45323CF76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C87A8-1238-3741-FC9A-A33D1BF9E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94A4A-8A77-0A89-B3EB-1B5DC74D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374-3DBF-4A1F-BC5F-717C297D2D4C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D18C5-8D06-F504-273F-B5941B5E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3DACB-39AE-69E4-6A9E-E84C4F37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4AD-0A21-496F-B762-02A772EE4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19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F2FA-5CC3-ECE0-7A7B-37184231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D440-D3A7-63DB-A152-A6D1ADA9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77725-58D4-8904-6F92-AFB6E7C0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374-3DBF-4A1F-BC5F-717C297D2D4C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F1C0B-3792-35C2-3284-242F3A1D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BD5D8-F8C6-BD49-E6CC-2D6C2348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4AD-0A21-496F-B762-02A772EE4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68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3271-E4FA-6864-287A-F9FC6B3F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3AD45-147E-F121-D708-73942542F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0D46A-4F4D-4BEF-E7AA-4E5CBD22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374-3DBF-4A1F-BC5F-717C297D2D4C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0C7DC-B076-5595-33BC-E12D6F11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3793E-5A1A-D4A5-0B42-291DB053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4AD-0A21-496F-B762-02A772EE4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36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5DEC-97F8-ED44-66F9-A03BE27F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CAEFD-54D5-30C6-1D95-76C4B7A4D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A4516-4A2F-F6DC-595F-EABE1EE58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A2769-58A0-D9CA-3E7B-7039FFC8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374-3DBF-4A1F-BC5F-717C297D2D4C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472C1-6215-1E25-4295-1919F897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92350-BB43-593C-F7E8-A46C5F73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4AD-0A21-496F-B762-02A772EE4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23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7AAD-9750-D5ED-B0D7-093CF934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63231-CA41-ACCE-D80B-17686DF70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1347E-DBA0-3DFA-5415-66F6B06D4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C4B33-2289-4384-6D68-5543964B0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BD59C4-7624-4756-9815-E4775DCB3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131A2-FE6A-CE2F-A016-B2C1D6DD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374-3DBF-4A1F-BC5F-717C297D2D4C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F72E4-913C-3AA6-2FAA-EBBDF247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AE398-E94A-07CD-5F94-C5A9C32C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4AD-0A21-496F-B762-02A772EE4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39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3F63-8330-D7C1-F52F-2AFA9A9D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325D3-F2AA-2BB6-AECD-3345D92F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374-3DBF-4A1F-BC5F-717C297D2D4C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ADB15-0A61-34F3-2E9A-5E175C7B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14D3B-A166-197F-BB9E-B6B7D3D5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4AD-0A21-496F-B762-02A772EE4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12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5B4E64-B4D9-10A0-4A39-C872A12E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374-3DBF-4A1F-BC5F-717C297D2D4C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D811D-6860-F729-0E8A-4CD43889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479D1-A9AC-2BDA-9F31-D9BCF7D1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4AD-0A21-496F-B762-02A772EE4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19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9C11-6573-88F8-E90E-269C3C8C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43106-0266-5DA6-928E-FDC47D6EE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42615-EB49-301B-3F8E-7A126AAF2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A0C2F-88CA-FC06-6833-53D54784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374-3DBF-4A1F-BC5F-717C297D2D4C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A6C80-274E-5A4C-893A-5A117AA4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C1452-7FB1-C23C-F2DF-788EC19F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4AD-0A21-496F-B762-02A772EE4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73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35E6-3419-D9D7-EA6C-35E8778A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98DCA1-30BC-8E65-9093-E6B749A1A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04EEE-044A-1B8D-11D4-31029FAC1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86977-7119-9B8B-AD5F-235AE745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8374-3DBF-4A1F-BC5F-717C297D2D4C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FBE5A-67E2-1CD3-6405-BB1C2AE6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31A84-68CF-2BA9-FCC0-988AA65F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4AD-0A21-496F-B762-02A772EE4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51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A7A6B-7F95-43A9-FF42-82A18370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F7C5C-E992-1C45-1B3F-0CE63F17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37EF-81EE-0D28-175A-EF975EDD6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8374-3DBF-4A1F-BC5F-717C297D2D4C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BEECE-8090-36C3-62B8-79BEA909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6E32A-7744-02FD-B143-C28BA3FE2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BE4AD-0A21-496F-B762-02A772EE4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9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7713CD-38EF-D777-0FF7-2F05FB32CF91}"/>
              </a:ext>
            </a:extLst>
          </p:cNvPr>
          <p:cNvSpPr txBox="1"/>
          <p:nvPr/>
        </p:nvSpPr>
        <p:spPr>
          <a:xfrm>
            <a:off x="1086463" y="419828"/>
            <a:ext cx="100190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Refining Computer Sales Strategy through Statistical Analysis Project - Part 1&amp;2</a:t>
            </a:r>
            <a:br>
              <a:rPr lang="en-IN" sz="3600" dirty="0">
                <a:latin typeface="Arial Rounded MT Bold" panose="020F0704030504030204" pitchFamily="34" charset="0"/>
              </a:rPr>
            </a:b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CAD07D-F20C-ECB0-9FC0-8C229C29D07C}"/>
              </a:ext>
            </a:extLst>
          </p:cNvPr>
          <p:cNvSpPr txBox="1"/>
          <p:nvPr/>
        </p:nvSpPr>
        <p:spPr>
          <a:xfrm>
            <a:off x="6725265" y="494926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ANNAMALAI G</a:t>
            </a:r>
          </a:p>
          <a:p>
            <a:pPr algn="ctr"/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Mentor: Mr. Munna Pandey</a:t>
            </a:r>
          </a:p>
        </p:txBody>
      </p:sp>
    </p:spTree>
    <p:extLst>
      <p:ext uri="{BB962C8B-B14F-4D97-AF65-F5344CB8AC3E}">
        <p14:creationId xmlns:p14="http://schemas.microsoft.com/office/powerpoint/2010/main" val="47004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807B-B160-27B5-25AF-8843A65C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99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7030A0"/>
                </a:solidFill>
                <a:latin typeface="Calibri (Body)"/>
              </a:rPr>
              <a:t>Data Summary</a:t>
            </a:r>
            <a:br>
              <a:rPr lang="en-US" dirty="0">
                <a:solidFill>
                  <a:srgbClr val="7030A0"/>
                </a:solidFill>
                <a:latin typeface="Calibri (Body)"/>
              </a:rPr>
            </a:br>
            <a:endParaRPr lang="en-IN" dirty="0">
              <a:solidFill>
                <a:srgbClr val="7030A0"/>
              </a:solidFill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599D-1B3E-79B5-CA13-A7DB8D8D7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026" y="2061599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Calibri (Body)"/>
              </a:rPr>
              <a:t>Provide a brief summary of the dataset used (e.g., Premium Computers Data).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Calibri (Body)"/>
              </a:rPr>
              <a:t>Key variables and their importance: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Calibri (Body)"/>
              </a:rPr>
              <a:t>Price, RAM size, Processor Speed, Screen Size, etc.</a:t>
            </a:r>
          </a:p>
          <a:p>
            <a:endParaRPr lang="en-IN" sz="36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73244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1A7A-2991-22B0-1804-56E164D8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alibri (Body)"/>
              </a:rPr>
              <a:t>Price and Specification Impact</a:t>
            </a:r>
            <a:br>
              <a:rPr lang="en-US" b="1" dirty="0">
                <a:solidFill>
                  <a:srgbClr val="7030A0"/>
                </a:solidFill>
                <a:latin typeface="Calibri (Body)"/>
              </a:rPr>
            </a:br>
            <a:endParaRPr lang="en-IN" dirty="0">
              <a:solidFill>
                <a:srgbClr val="7030A0"/>
              </a:solidFill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3F4CF-95F8-A219-6A04-A1C372A8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1" y="2141537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Findings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 </a:t>
            </a:r>
            <a:r>
              <a:rPr lang="en-US" sz="3600" dirty="0">
                <a:latin typeface="Calibri (Body)"/>
              </a:rPr>
              <a:t>Key correlations between specifications (e.g., RAM size, processor speed) and pricing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Insights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 </a:t>
            </a:r>
            <a:r>
              <a:rPr lang="en-US" sz="3600" dirty="0">
                <a:latin typeface="Calibri (Body)"/>
              </a:rPr>
              <a:t>How features affect pricing strategies and market segmentation.</a:t>
            </a:r>
          </a:p>
          <a:p>
            <a:endParaRPr lang="en-IN" sz="36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1616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AB4FAC-D915-4207-8883-175CC46B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99"/>
            <a:ext cx="10515600" cy="13255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7030A0"/>
                </a:solidFill>
                <a:latin typeface="Calibri (Body)"/>
              </a:rPr>
              <a:t>Limitations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4447A-1DBD-68CF-F5C2-83C93109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271"/>
            <a:ext cx="10515600" cy="5909187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 (Body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Limitations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 </a:t>
            </a:r>
            <a:r>
              <a:rPr lang="en-US" dirty="0">
                <a:latin typeface="Calibri (Body)"/>
              </a:rPr>
              <a:t>Any constraints in the data or assumptions made during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Future Work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 </a:t>
            </a:r>
            <a:r>
              <a:rPr lang="en-US" dirty="0">
                <a:latin typeface="Calibri (Body)"/>
              </a:rPr>
              <a:t>How future analysis could be expanded (e.g., analyzing more features or different product categories).</a:t>
            </a:r>
          </a:p>
          <a:p>
            <a:endParaRPr lang="en-IN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87021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8393-92F2-FD79-7B26-4F3D4110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60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alibri (Body)"/>
              </a:rPr>
              <a:t>Business Insights</a:t>
            </a:r>
            <a:br>
              <a:rPr lang="en-US" b="1" dirty="0">
                <a:solidFill>
                  <a:srgbClr val="7030A0"/>
                </a:solidFill>
                <a:latin typeface="Calibri (Body)"/>
              </a:rPr>
            </a:br>
            <a:endParaRPr lang="en-IN" dirty="0">
              <a:solidFill>
                <a:srgbClr val="7030A0"/>
              </a:solidFill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1811-BAF0-0668-9EBE-2510B23B0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116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Key Insights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 </a:t>
            </a:r>
            <a:r>
              <a:rPr lang="en-US" sz="3200" dirty="0">
                <a:latin typeface="Calibri (Body)"/>
              </a:rPr>
              <a:t>From all tests and probability analyses, summarize how different specifications affect pricing, customer preferences, and sales likelihood.</a:t>
            </a:r>
          </a:p>
          <a:p>
            <a:pPr marL="0" indent="0">
              <a:buNone/>
            </a:pPr>
            <a:endParaRPr lang="en-US" sz="3200" dirty="0">
              <a:solidFill>
                <a:schemeClr val="accent2">
                  <a:lumMod val="50000"/>
                </a:schemeClr>
              </a:solidFill>
              <a:latin typeface="Calibri (Body)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Actionable Insights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 </a:t>
            </a:r>
            <a:r>
              <a:rPr lang="en-US" sz="3200" dirty="0">
                <a:latin typeface="Calibri (Body)"/>
              </a:rPr>
              <a:t>Provide recommendations based on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 (Body)"/>
              </a:rPr>
              <a:t>Should premium computers be marketed based on certain specifications?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 (Body)"/>
              </a:rPr>
              <a:t>What pricing strategies can be applied to target specific customer segments?</a:t>
            </a:r>
          </a:p>
          <a:p>
            <a:endParaRPr lang="en-IN" sz="32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85137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796C-FBA3-122F-1C1E-E34E5538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alibri (Body)"/>
              </a:rPr>
              <a:t>Business Conclusions</a:t>
            </a:r>
            <a:br>
              <a:rPr lang="en-US" b="1" dirty="0">
                <a:solidFill>
                  <a:srgbClr val="7030A0"/>
                </a:solidFill>
                <a:latin typeface="Calibri (Body)"/>
              </a:rPr>
            </a:br>
            <a:endParaRPr lang="en-IN" dirty="0">
              <a:solidFill>
                <a:srgbClr val="7030A0"/>
              </a:solidFill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A947-59AF-6D9B-EF4F-0128AAF24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Summary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Premium computers are more likely to sell with higher specifications (e.g., RAM, screen size, processor speed).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The advertising budget increase aligns with the increased premium product demand.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Price discrepancies between premium and non-premium models suggest pricing adjustments are needed to optimize sales.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Recommendations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Reconsider pricing for premium models if they deviate from the expected market price.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(Body)"/>
              </a:rPr>
              <a:t>Focus on highlighting certain features (e.g., CD player, larger screen sizes) in marketing strategies.</a:t>
            </a:r>
          </a:p>
          <a:p>
            <a:endParaRPr lang="en-IN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626835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22F0-374E-DBBD-6FD6-1B18AFBE8812}"/>
              </a:ext>
            </a:extLst>
          </p:cNvPr>
          <p:cNvSpPr txBox="1">
            <a:spLocks/>
          </p:cNvSpPr>
          <p:nvPr/>
        </p:nvSpPr>
        <p:spPr>
          <a:xfrm>
            <a:off x="1056062" y="2333647"/>
            <a:ext cx="10515600" cy="18166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800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endParaRPr lang="en-IN" sz="8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09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7765-FE5A-4D8B-5804-CE373684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65351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7030A0"/>
                </a:solidFill>
                <a:latin typeface="Calibri (Body)"/>
              </a:rPr>
              <a:t>Project Overview</a:t>
            </a:r>
            <a:br>
              <a:rPr lang="en-IN" b="1" dirty="0">
                <a:solidFill>
                  <a:srgbClr val="7030A0"/>
                </a:solidFill>
                <a:latin typeface="Calibri (Body)"/>
              </a:rPr>
            </a:br>
            <a:endParaRPr lang="en-IN" b="1" dirty="0">
              <a:solidFill>
                <a:srgbClr val="7030A0"/>
              </a:solidFill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D9839-DE32-4BFC-57A3-D48005C76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130"/>
            <a:ext cx="10515600" cy="387391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Objective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 </a:t>
            </a:r>
            <a:r>
              <a:rPr lang="en-US" sz="3200" dirty="0">
                <a:latin typeface="Calibri (Body)"/>
              </a:rPr>
              <a:t>Explain the overall goal of the project, e.g., understanding pricing trends, customer preferences, and the effect of specifications on the likelihood of purchase.</a:t>
            </a:r>
          </a:p>
          <a:p>
            <a:pPr marL="0" indent="0">
              <a:buNone/>
            </a:pPr>
            <a:endParaRPr lang="en-US" sz="3200" dirty="0">
              <a:latin typeface="Calibri (Body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Scope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 </a:t>
            </a:r>
            <a:r>
              <a:rPr lang="en-US" sz="3200" dirty="0">
                <a:latin typeface="Calibri (Body)"/>
              </a:rPr>
              <a:t>Summarize the data analysis tasks undertaken during Sprints 5 and 6, including price analysis, probability calculations, and testing.</a:t>
            </a:r>
          </a:p>
          <a:p>
            <a:pPr marL="0" indent="0">
              <a:buNone/>
            </a:pPr>
            <a:endParaRPr lang="en-IN" sz="32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30205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C2B3-E0B1-ED2D-6441-7E388FD2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6798"/>
          </a:xfrm>
        </p:spPr>
        <p:txBody>
          <a:bodyPr>
            <a:normAutofit/>
          </a:bodyPr>
          <a:lstStyle/>
          <a:p>
            <a:pPr algn="ctr"/>
            <a:r>
              <a:rPr lang="en-US" sz="3100" dirty="0">
                <a:solidFill>
                  <a:srgbClr val="FF0000"/>
                </a:solidFill>
                <a:latin typeface="Calibri (Body)"/>
              </a:rPr>
              <a:t>Refining Computer Sales Strategy through Statistical Analysis Project - Part 1</a:t>
            </a:r>
            <a:br>
              <a:rPr lang="en-US" sz="3100" dirty="0">
                <a:solidFill>
                  <a:srgbClr val="FF0000"/>
                </a:solidFill>
                <a:latin typeface="Calibri (Body)"/>
              </a:rPr>
            </a:br>
            <a:br>
              <a:rPr lang="en-US" sz="3100" b="1" dirty="0">
                <a:latin typeface="Calibri (Body)"/>
              </a:rPr>
            </a:br>
            <a:r>
              <a:rPr lang="en-US" sz="3600" b="1" dirty="0">
                <a:solidFill>
                  <a:srgbClr val="7030A0"/>
                </a:solidFill>
                <a:latin typeface="Calibri (Body)"/>
              </a:rPr>
              <a:t>Task 1:Hypothesis Testing: Premium Computers</a:t>
            </a:r>
            <a:endParaRPr lang="en-IN" sz="3600" b="1" dirty="0">
              <a:solidFill>
                <a:srgbClr val="7030A0"/>
              </a:solidFill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8240E-C428-E366-C0DD-C5413FFCA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8735"/>
            <a:ext cx="10515600" cy="39450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Hypothesis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 </a:t>
            </a:r>
            <a:r>
              <a:rPr lang="en-US" dirty="0">
                <a:latin typeface="Calibri (Body)"/>
              </a:rPr>
              <a:t>The advertising budget for premium computers in 2023 is higher than in 2022.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Analysis Approach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 </a:t>
            </a:r>
            <a:r>
              <a:rPr lang="en-US" dirty="0">
                <a:latin typeface="Calibri (Body)"/>
              </a:rPr>
              <a:t>One-sample t-test using 40 premium computer samples.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Result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 </a:t>
            </a:r>
            <a:r>
              <a:rPr lang="en-US" dirty="0">
                <a:latin typeface="Calibri (Body)"/>
              </a:rPr>
              <a:t>Provide t-statistic, p-value, and the final decision (Reject or Fail to Reject the null hypothesis).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Conclusion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 </a:t>
            </a:r>
            <a:r>
              <a:rPr lang="en-US" dirty="0">
                <a:latin typeface="Calibri (Body)"/>
              </a:rPr>
              <a:t>What this result indicates about advertising budget trends.</a:t>
            </a:r>
          </a:p>
          <a:p>
            <a:endParaRPr lang="en-IN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86157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EEE3-9E07-12C4-6656-D8441515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Calibri (Body)"/>
              </a:rPr>
              <a:t>Task 2:Price Differences for CD Players </a:t>
            </a:r>
            <a:endParaRPr lang="en-IN" dirty="0">
              <a:solidFill>
                <a:srgbClr val="7030A0"/>
              </a:solidFill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2813-B6CA-6218-7D8D-85E9CB60E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latin typeface="Calibri (Body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Hypothesis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 </a:t>
            </a:r>
            <a:r>
              <a:rPr lang="en-US" dirty="0">
                <a:latin typeface="Calibri (Body)"/>
              </a:rPr>
              <a:t>There is a statistically significant difference in the average price of computers with and without CD players.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Analysis Approach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 </a:t>
            </a:r>
            <a:r>
              <a:rPr lang="en-US" dirty="0">
                <a:latin typeface="Calibri (Body)"/>
              </a:rPr>
              <a:t>Two-sample t-test.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Result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 </a:t>
            </a:r>
            <a:r>
              <a:rPr lang="en-US" dirty="0">
                <a:latin typeface="Calibri (Body)"/>
              </a:rPr>
              <a:t>Provide t-statistic, p-value, and decision.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Conclusion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 </a:t>
            </a:r>
            <a:r>
              <a:rPr lang="en-US" dirty="0">
                <a:latin typeface="Calibri (Body)"/>
              </a:rPr>
              <a:t>Does having a CD player influence the price of the computers?</a:t>
            </a:r>
          </a:p>
          <a:p>
            <a:endParaRPr lang="en-IN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337594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87CE-A723-5EDB-F966-94C51EED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alibri (Body)"/>
              </a:rPr>
              <a:t>Task 3: Price Discrepancy Analysis </a:t>
            </a:r>
            <a:endParaRPr lang="en-IN" dirty="0">
              <a:solidFill>
                <a:srgbClr val="7030A0"/>
              </a:solidFill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7E8D-0213-F75C-F30E-CE3C156C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latin typeface="Calibri (Body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Hypothesis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 </a:t>
            </a:r>
            <a:r>
              <a:rPr lang="en-US" dirty="0">
                <a:latin typeface="Calibri (Body)"/>
              </a:rPr>
              <a:t>The mean price of premium computers differs significantly from $2200.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Analysis Approach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 </a:t>
            </a:r>
            <a:r>
              <a:rPr lang="en-US" dirty="0">
                <a:latin typeface="Calibri (Body)"/>
              </a:rPr>
              <a:t>One-sample t-test with 25 randomly selected premium computers.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Result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 </a:t>
            </a:r>
            <a:r>
              <a:rPr lang="en-US" dirty="0">
                <a:latin typeface="Calibri (Body)"/>
              </a:rPr>
              <a:t>Provide t-statistic, p-value, and decision.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Conclusion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 </a:t>
            </a:r>
            <a:r>
              <a:rPr lang="en-US" dirty="0">
                <a:latin typeface="Calibri (Body)"/>
              </a:rPr>
              <a:t>Whether the mean price of premium computers is different from $2200 and what that suggests about market pricing.</a:t>
            </a:r>
          </a:p>
          <a:p>
            <a:endParaRPr lang="en-IN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416180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20A2-72C4-2ABD-A244-EAE7E853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640"/>
            <a:ext cx="10515600" cy="1986116"/>
          </a:xfrm>
        </p:spPr>
        <p:txBody>
          <a:bodyPr>
            <a:noAutofit/>
          </a:bodyPr>
          <a:lstStyle/>
          <a:p>
            <a:pPr algn="ctr"/>
            <a:br>
              <a:rPr lang="en-US" sz="2800" dirty="0">
                <a:solidFill>
                  <a:srgbClr val="FF0000"/>
                </a:solidFill>
                <a:latin typeface="Calibri (Body)"/>
              </a:rPr>
            </a:br>
            <a:r>
              <a:rPr lang="en-US" sz="2800" dirty="0">
                <a:solidFill>
                  <a:srgbClr val="FF0000"/>
                </a:solidFill>
                <a:latin typeface="Calibri (Body)"/>
              </a:rPr>
              <a:t>Refining Computer Sales Strategy through Statistical Analysis Project - Part 2</a:t>
            </a:r>
            <a:br>
              <a:rPr lang="en-US" sz="2800" dirty="0">
                <a:solidFill>
                  <a:srgbClr val="FF0000"/>
                </a:solidFill>
                <a:latin typeface="Calibri (Body)"/>
              </a:rPr>
            </a:br>
            <a:br>
              <a:rPr lang="en-US" sz="2800" dirty="0">
                <a:solidFill>
                  <a:srgbClr val="FF0000"/>
                </a:solidFill>
                <a:latin typeface="Calibri (Body)"/>
              </a:rPr>
            </a:br>
            <a:r>
              <a:rPr lang="en-US" sz="3200" b="1" dirty="0">
                <a:solidFill>
                  <a:srgbClr val="7030A0"/>
                </a:solidFill>
                <a:latin typeface="Calibri (Body)"/>
              </a:rPr>
              <a:t> Task 1:Probability of Purchase Based on Specifications </a:t>
            </a:r>
            <a:br>
              <a:rPr lang="en-US" sz="3200" b="1" dirty="0">
                <a:latin typeface="Calibri (Body)"/>
              </a:rPr>
            </a:br>
            <a:br>
              <a:rPr lang="en-US" sz="3200" b="1" dirty="0">
                <a:latin typeface="Calibri (Body)"/>
              </a:rPr>
            </a:br>
            <a:endParaRPr lang="en-IN" sz="3200" b="1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46BE4-AA3D-CF81-089A-B237B7BE2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399"/>
            <a:ext cx="10515600" cy="330594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Analysis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 </a:t>
            </a:r>
            <a:r>
              <a:rPr lang="en-US" dirty="0">
                <a:latin typeface="Calibri (Body)"/>
              </a:rPr>
              <a:t>Probability calculations for specific specifications (e.g., at least 8GB RAM, screen size &gt; 14 inches,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Findings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 </a:t>
            </a:r>
            <a:r>
              <a:rPr lang="en-US" dirty="0">
                <a:latin typeface="Calibri (Body)"/>
              </a:rPr>
              <a:t>What is the likelihood of customers buying computers with these specifications?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Conclusion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 </a:t>
            </a:r>
            <a:r>
              <a:rPr lang="en-US" dirty="0">
                <a:latin typeface="Calibri (Body)"/>
              </a:rPr>
              <a:t>Insights on customer preferences and potential for premium sales based on specifications.</a:t>
            </a:r>
          </a:p>
          <a:p>
            <a:endParaRPr lang="en-IN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730174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84A0-EBD0-A828-69CA-74F39956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7030A0"/>
                </a:solidFill>
                <a:latin typeface="Calibri (Body)"/>
              </a:rPr>
              <a:t>Premium Computer Sales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B731E-254A-1C3B-4FBE-127F44B88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5947"/>
            <a:ext cx="10515600" cy="418101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Analysis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 </a:t>
            </a:r>
            <a:r>
              <a:rPr lang="en-US" sz="3200" dirty="0">
                <a:latin typeface="Calibri (Body)"/>
              </a:rPr>
              <a:t>Probability of selling premium computers and the correlation with CD player availability.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Findings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 </a:t>
            </a:r>
            <a:r>
              <a:rPr lang="en-US" sz="3200" dirty="0">
                <a:latin typeface="Calibri (Body)"/>
              </a:rPr>
              <a:t>Probability of a premium computer having a CD player.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Conclusion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 </a:t>
            </a:r>
            <a:r>
              <a:rPr lang="en-US" sz="3200" dirty="0">
                <a:latin typeface="Calibri (Body)"/>
              </a:rPr>
              <a:t>Insights into the relationship between premium computers and their features.</a:t>
            </a:r>
          </a:p>
          <a:p>
            <a:pPr marL="0" indent="0">
              <a:buNone/>
            </a:pPr>
            <a:endParaRPr lang="en-IN" sz="32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3556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61B1-7B48-9385-F20B-C90ECDF6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Calibri (Body)"/>
              </a:rPr>
              <a:t>Task 2 :Sampling and Average Price Comparisons</a:t>
            </a:r>
            <a:endParaRPr lang="en-IN" sz="3600" b="1" dirty="0">
              <a:solidFill>
                <a:srgbClr val="7030A0"/>
              </a:solidFill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A4770-2DB2-C412-BE61-B4E458B96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1693"/>
            <a:ext cx="10515600" cy="417118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Analysis</a:t>
            </a:r>
            <a:r>
              <a:rPr lang="en-IN" sz="3200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 </a:t>
            </a:r>
            <a:r>
              <a:rPr lang="en-IN" sz="3200" dirty="0">
                <a:latin typeface="Calibri (Body)"/>
              </a:rPr>
              <a:t>Average prices of premium vs. non-premium computers using different sampling techniques (e.g., random sampling without replacement).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Conclusion</a:t>
            </a:r>
            <a:r>
              <a:rPr lang="en-IN" sz="3200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 </a:t>
            </a:r>
            <a:r>
              <a:rPr lang="en-IN" sz="3200" dirty="0">
                <a:latin typeface="Calibri (Body)"/>
              </a:rPr>
              <a:t>What does the comparison reveal about the pricing strategies for premium vs. non-premium computers?</a:t>
            </a:r>
          </a:p>
          <a:p>
            <a:endParaRPr lang="en-IN" sz="32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89077808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EFB-0AA4-CAEC-C20B-49F4F478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Calibri (Body)"/>
              </a:rPr>
              <a:t>Task 3</a:t>
            </a:r>
            <a:r>
              <a:rPr lang="en-IN" sz="3600" b="1" dirty="0">
                <a:solidFill>
                  <a:srgbClr val="7030A0"/>
                </a:solidFill>
                <a:latin typeface="Calibri (Body)"/>
              </a:rPr>
              <a:t>:</a:t>
            </a:r>
            <a:r>
              <a:rPr lang="en-US" sz="3600" b="1" dirty="0">
                <a:solidFill>
                  <a:srgbClr val="7030A0"/>
                </a:solidFill>
                <a:latin typeface="Calibri (Body)"/>
              </a:rPr>
              <a:t> Central Limit Theorem and Sample Sizes </a:t>
            </a:r>
            <a:endParaRPr lang="en-IN" sz="3600" b="1" dirty="0">
              <a:solidFill>
                <a:srgbClr val="7030A0"/>
              </a:solidFill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9ED9-00B3-83B0-1B37-18560ABD0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latin typeface="Calibri (Body)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Analysis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 </a:t>
            </a:r>
            <a:r>
              <a:rPr lang="en-US" dirty="0">
                <a:latin typeface="Calibri (Body)"/>
              </a:rPr>
              <a:t>How the distribution of sample means changes with sample size.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Findings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 </a:t>
            </a:r>
            <a:r>
              <a:rPr lang="en-US" dirty="0">
                <a:latin typeface="Calibri (Body)"/>
              </a:rPr>
              <a:t>Does the distribution approximate a normal distribution as sample size increases?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Conclusion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 (Body)"/>
              </a:rPr>
              <a:t>: </a:t>
            </a:r>
            <a:r>
              <a:rPr lang="en-US" dirty="0">
                <a:latin typeface="Calibri (Body)"/>
              </a:rPr>
              <a:t>This reinforces the reliability of using sample statistics for price analysis.</a:t>
            </a:r>
          </a:p>
          <a:p>
            <a:endParaRPr lang="en-IN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82647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71</TotalTime>
  <Words>774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Algerian</vt:lpstr>
      <vt:lpstr>Arial</vt:lpstr>
      <vt:lpstr>Arial Rounded MT Bold</vt:lpstr>
      <vt:lpstr>Calibri</vt:lpstr>
      <vt:lpstr>Calibri (Body)</vt:lpstr>
      <vt:lpstr>Calibri Light</vt:lpstr>
      <vt:lpstr>Office Theme</vt:lpstr>
      <vt:lpstr>PowerPoint Presentation</vt:lpstr>
      <vt:lpstr>Project Overview </vt:lpstr>
      <vt:lpstr>Refining Computer Sales Strategy through Statistical Analysis Project - Part 1  Task 1:Hypothesis Testing: Premium Computers</vt:lpstr>
      <vt:lpstr>Task 2:Price Differences for CD Players </vt:lpstr>
      <vt:lpstr>Task 3: Price Discrepancy Analysis </vt:lpstr>
      <vt:lpstr> Refining Computer Sales Strategy through Statistical Analysis Project - Part 2   Task 1:Probability of Purchase Based on Specifications   </vt:lpstr>
      <vt:lpstr>Premium Computer Sales Analysis</vt:lpstr>
      <vt:lpstr>Task 2 :Sampling and Average Price Comparisons</vt:lpstr>
      <vt:lpstr>Task 3: Central Limit Theorem and Sample Sizes </vt:lpstr>
      <vt:lpstr>Data Summary </vt:lpstr>
      <vt:lpstr>Price and Specification Impact </vt:lpstr>
      <vt:lpstr>Limitations and Future Work</vt:lpstr>
      <vt:lpstr>Business Insights </vt:lpstr>
      <vt:lpstr>Business Conclusions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Annamalai G</dc:creator>
  <cp:lastModifiedBy>Annamalai G</cp:lastModifiedBy>
  <cp:revision>2</cp:revision>
  <dcterms:created xsi:type="dcterms:W3CDTF">2024-12-03T05:54:13Z</dcterms:created>
  <dcterms:modified xsi:type="dcterms:W3CDTF">2025-03-02T16:23:15Z</dcterms:modified>
</cp:coreProperties>
</file>