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69" r:id="rId14"/>
    <p:sldId id="26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779CA-4DDC-4C8A-A748-E22C85EF676A}" v="53" dt="2025-01-03T08:18:4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2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2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4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95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1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60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9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B702C5-EE07-4942-A0EE-B78AD021CE01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A785A0-149A-4658-B10B-6927EF18D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7990DC-7950-7E1A-AA7C-62594039EA0D}"/>
              </a:ext>
            </a:extLst>
          </p:cNvPr>
          <p:cNvSpPr txBox="1"/>
          <p:nvPr/>
        </p:nvSpPr>
        <p:spPr>
          <a:xfrm>
            <a:off x="1086464" y="1222468"/>
            <a:ext cx="100190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Unveiling Automobile Sales Trends Part-1 and part-2</a:t>
            </a:r>
            <a:br>
              <a:rPr lang="en-IN" sz="4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4000" dirty="0">
                <a:latin typeface="Arial Rounded MT Bold" panose="020F0704030504030204" pitchFamily="34" charset="0"/>
              </a:rPr>
            </a:b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23D6A-4531-A096-A7C7-8231AC51A438}"/>
              </a:ext>
            </a:extLst>
          </p:cNvPr>
          <p:cNvSpPr txBox="1"/>
          <p:nvPr/>
        </p:nvSpPr>
        <p:spPr>
          <a:xfrm>
            <a:off x="6096000" y="50280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ANNAMALAI G</a:t>
            </a:r>
          </a:p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Mentor: Mr. Munna Pandey</a:t>
            </a:r>
          </a:p>
        </p:txBody>
      </p:sp>
    </p:spTree>
    <p:extLst>
      <p:ext uri="{BB962C8B-B14F-4D97-AF65-F5344CB8AC3E}">
        <p14:creationId xmlns:p14="http://schemas.microsoft.com/office/powerpoint/2010/main" val="41790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E04A-909A-5AF7-C441-D3D15F31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 (Body)"/>
              </a:rPr>
              <a:t>Order Fulfillment</a:t>
            </a: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296F-E747-1EF6-5451-626FABD7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157" y="1826766"/>
            <a:ext cx="10364452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>
              <a:latin typeface="Calibri (Body)"/>
            </a:endParaRPr>
          </a:p>
          <a:p>
            <a:r>
              <a:rPr lang="en-US" sz="3600" dirty="0">
                <a:latin typeface="Calibri (Body)"/>
              </a:rPr>
              <a:t>Majority of orders were shipped on time, but Q2 showed a slight delay pattern.</a:t>
            </a:r>
          </a:p>
          <a:p>
            <a:r>
              <a:rPr lang="en-US" sz="3600" dirty="0">
                <a:latin typeface="Calibri (Body)"/>
              </a:rPr>
              <a:t>Pending orders were more common during months with high order volumes.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35995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56E4-65BC-72DC-2E56-7C38CD2E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72" y="7018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(Body)"/>
              </a:rPr>
              <a:t>Pricing Strategy</a:t>
            </a:r>
            <a:r>
              <a:rPr lang="en-US" dirty="0">
                <a:latin typeface="Calibri (Body)"/>
              </a:rPr>
              <a:t>:</a:t>
            </a:r>
            <a:br>
              <a:rPr lang="en-US" dirty="0">
                <a:latin typeface="Calibri (Body)"/>
              </a:rPr>
            </a:b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818E-F9A8-87BA-6E95-F3853F56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 (Body)"/>
              </a:rPr>
              <a:t>Significant price discounts on “Vintage Cars” led to higher sales but lower profit margins.</a:t>
            </a:r>
          </a:p>
          <a:p>
            <a:r>
              <a:rPr lang="en-US" sz="3600" dirty="0">
                <a:latin typeface="Calibri (Body)"/>
              </a:rPr>
              <a:t>Deal size and region influenced the extent of pricing deviations from MSRP.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35389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A2A3-6558-DD56-7828-8D388F7F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 (Body)"/>
              </a:rPr>
              <a:t>Conclusions</a:t>
            </a:r>
            <a:br>
              <a:rPr lang="en-US" b="1" dirty="0">
                <a:latin typeface="Calibri (Body)"/>
              </a:rPr>
            </a:b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8D17-2605-AC05-7515-58EC642C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93719"/>
            <a:ext cx="10364452" cy="409748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 (Body)"/>
              </a:rPr>
              <a:t>Sales Growth Opportunities</a:t>
            </a:r>
            <a:r>
              <a:rPr lang="en-US" dirty="0">
                <a:latin typeface="Calibri (Body)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 (Body)"/>
              </a:rPr>
              <a:t>Focus marketing efforts on Q4 and high-demand product lines such as “Classic Cars” and “Motorcycles.”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 (Body)"/>
              </a:rPr>
              <a:t>Expand market reach in underperforming territories with tailored pricing strategies.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(Body)"/>
              </a:rPr>
              <a:t>Customer Engagement</a:t>
            </a:r>
            <a:r>
              <a:rPr lang="en-US" dirty="0">
                <a:latin typeface="Calibri (Body)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 (Body)"/>
              </a:rPr>
              <a:t>Enhance customer experiences in high-value regions (e.g., North America, Europe) with loyalty programs.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 (Body)"/>
              </a:rPr>
              <a:t>Improve service in regions with delayed order fulfillment.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 (Body)"/>
              </a:rPr>
              <a:t>Inventory Optimization</a:t>
            </a:r>
            <a:r>
              <a:rPr lang="en-US" dirty="0">
                <a:latin typeface="Calibri (Body)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 (Body)"/>
              </a:rPr>
              <a:t>Implement dynamic inventory management systems to adjust stock levels based on seasonal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 (Body)"/>
              </a:rPr>
              <a:t>Prioritize stock replenishment for high-demand products.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1785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C4C3-4F9C-E6D0-420C-43DD2E64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5118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 (Body)"/>
              </a:rPr>
              <a:t>4.Pricing Strategies</a:t>
            </a:r>
            <a:r>
              <a:rPr lang="en-US" sz="2200" dirty="0">
                <a:latin typeface="Calibri (Body)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Reassess discounts offered on “Vintage Cars” to maintain profitability.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Tailor pricing strategies to maximize revenue across deal sizes and territories.</a:t>
            </a:r>
          </a:p>
          <a:p>
            <a:pPr marL="0" indent="0">
              <a:buNone/>
            </a:pPr>
            <a:r>
              <a:rPr lang="en-US" sz="2200" b="1" dirty="0">
                <a:latin typeface="Calibri (Body)"/>
              </a:rPr>
              <a:t>5.Operational Efficiency</a:t>
            </a:r>
            <a:r>
              <a:rPr lang="en-US" sz="2200" dirty="0">
                <a:latin typeface="Calibri (Body)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Streamline order processing during high-demand periods to reduce delays.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Utilize forecasting insights to prepare for seasonal demand fluctuations.</a:t>
            </a:r>
          </a:p>
          <a:p>
            <a:endParaRPr lang="en-IN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37728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8215-E9A1-6D82-F854-BD8D08D7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 (Body)"/>
              </a:rPr>
              <a:t>Summary</a:t>
            </a:r>
            <a:br>
              <a:rPr lang="en-US" b="1" dirty="0">
                <a:latin typeface="Calibri (Body)"/>
              </a:rPr>
            </a:b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E6DF-76DF-DEE1-DD17-543A321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alibri (Body)"/>
              </a:rPr>
              <a:t>          This project aimed to provide actionable insights into key operational areas, utilizing data visualizations and advanced analytics through Tableau. The findings serve as a strategic guide to enhance decision-making and overall performance.</a:t>
            </a:r>
          </a:p>
          <a:p>
            <a:pPr marL="0" indent="0">
              <a:buNone/>
            </a:pPr>
            <a:endParaRPr lang="en-US" sz="3600" b="1" dirty="0">
              <a:latin typeface="Calibri (Body)"/>
            </a:endParaRP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1804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FDAF3-8E6B-2D3E-B08A-AAC7F496155B}"/>
              </a:ext>
            </a:extLst>
          </p:cNvPr>
          <p:cNvSpPr txBox="1">
            <a:spLocks/>
          </p:cNvSpPr>
          <p:nvPr/>
        </p:nvSpPr>
        <p:spPr>
          <a:xfrm>
            <a:off x="1056062" y="2333647"/>
            <a:ext cx="10515600" cy="18166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06FC-258F-675A-64C0-30F34F59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/>
          <a:lstStyle/>
          <a:p>
            <a:pPr algn="ctr"/>
            <a:r>
              <a:rPr lang="en-IN" b="1" dirty="0">
                <a:latin typeface="Calibri (Body)"/>
              </a:rPr>
              <a:t>Objectives</a:t>
            </a:r>
            <a:br>
              <a:rPr lang="en-IN" b="1" dirty="0">
                <a:latin typeface="Calibri (Body)"/>
              </a:rPr>
            </a:b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E41-F3F9-72A8-E654-B516D6D8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69006"/>
            <a:ext cx="10364452" cy="458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        The objective of this project was to perform a comprehensive analysis of the company's operations, focusing on:</a:t>
            </a:r>
          </a:p>
          <a:p>
            <a:pPr marL="0" indent="0">
              <a:buNone/>
            </a:pPr>
            <a:r>
              <a:rPr lang="en-US" b="1" dirty="0">
                <a:latin typeface="Calibri (Body)"/>
              </a:rPr>
              <a:t>Sales Performance: </a:t>
            </a:r>
            <a:r>
              <a:rPr lang="en-US" dirty="0">
                <a:latin typeface="Calibri (Body)"/>
              </a:rPr>
              <a:t>Identifying trends, product contributions, and seasonal patterns.</a:t>
            </a:r>
          </a:p>
          <a:p>
            <a:pPr marL="0" indent="0">
              <a:buNone/>
            </a:pPr>
            <a:r>
              <a:rPr lang="en-US" b="1" dirty="0">
                <a:latin typeface="Calibri (Body)"/>
              </a:rPr>
              <a:t>Customer Segmentation: </a:t>
            </a:r>
            <a:r>
              <a:rPr lang="en-US" dirty="0">
                <a:latin typeface="Calibri (Body)"/>
              </a:rPr>
              <a:t>Understanding regional sales variations and customer distribution.</a:t>
            </a:r>
          </a:p>
          <a:p>
            <a:pPr marL="0" indent="0">
              <a:buNone/>
            </a:pPr>
            <a:r>
              <a:rPr lang="en-US" b="1" dirty="0">
                <a:latin typeface="Calibri (Body)"/>
              </a:rPr>
              <a:t>Inventory Management: </a:t>
            </a:r>
            <a:r>
              <a:rPr lang="en-US" dirty="0">
                <a:latin typeface="Calibri (Body)"/>
              </a:rPr>
              <a:t>Optimizing stock levels based on demand patterns.</a:t>
            </a:r>
          </a:p>
          <a:p>
            <a:pPr marL="0" indent="0">
              <a:buNone/>
            </a:pPr>
            <a:r>
              <a:rPr lang="en-US" b="1" dirty="0">
                <a:latin typeface="Calibri (Body)"/>
              </a:rPr>
              <a:t>Pricing Strategies: </a:t>
            </a:r>
            <a:r>
              <a:rPr lang="en-US" dirty="0">
                <a:latin typeface="Calibri (Body)"/>
              </a:rPr>
              <a:t>Evaluating the effectiveness of pricing models and their impact on sales.</a:t>
            </a:r>
          </a:p>
          <a:p>
            <a:pPr marL="0" indent="0">
              <a:buNone/>
            </a:pPr>
            <a:r>
              <a:rPr lang="en-US" b="1" dirty="0">
                <a:latin typeface="Calibri (Body)"/>
              </a:rPr>
              <a:t>Order Fulfillment: </a:t>
            </a:r>
            <a:r>
              <a:rPr lang="en-US" dirty="0">
                <a:latin typeface="Calibri (Body)"/>
              </a:rPr>
              <a:t>Analyzing order statuses to improve operational efficiency.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9632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46E2-08E8-C326-7A0C-029317B6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0144"/>
            <a:ext cx="10364451" cy="1596177"/>
          </a:xfrm>
        </p:spPr>
        <p:txBody>
          <a:bodyPr/>
          <a:lstStyle/>
          <a:p>
            <a:pPr algn="ctr"/>
            <a:r>
              <a:rPr lang="en-IN" b="1" dirty="0">
                <a:latin typeface="Calibri (Body)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447B-3EC0-5C6B-A4CB-2AD4A057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07573"/>
            <a:ext cx="10364452" cy="4256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 (Body)"/>
              </a:rPr>
              <a:t>Tools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 (Body)"/>
              </a:rPr>
              <a:t>Tableau</a:t>
            </a:r>
            <a:r>
              <a:rPr lang="en-IN" dirty="0">
                <a:latin typeface="Calibri (Body)"/>
              </a:rPr>
              <a:t>: For creating interactive dashboards and visualizations to derive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 (Body)"/>
              </a:rPr>
              <a:t>Python</a:t>
            </a:r>
            <a:r>
              <a:rPr lang="en-IN" dirty="0">
                <a:latin typeface="Calibri (Body)"/>
              </a:rPr>
              <a:t>: For data preprocessing, statistical analysis, and exploratory data analysis (EDA). Key libraries included: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bri (Body)"/>
              </a:rPr>
              <a:t>Pandas</a:t>
            </a:r>
            <a:r>
              <a:rPr lang="en-IN" sz="2800" dirty="0">
                <a:latin typeface="Calibri (Body)"/>
              </a:rPr>
              <a:t>: For data manipulation and cleaning.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bri (Body)"/>
              </a:rPr>
              <a:t>NumPy</a:t>
            </a:r>
            <a:r>
              <a:rPr lang="en-IN" sz="2800" dirty="0">
                <a:latin typeface="Calibri (Body)"/>
              </a:rPr>
              <a:t>: For numerical computations.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bri (Body)"/>
              </a:rPr>
              <a:t>Matplotlib/Seaborn</a:t>
            </a:r>
            <a:r>
              <a:rPr lang="en-IN" sz="2800" dirty="0">
                <a:latin typeface="Calibri (Body)"/>
              </a:rPr>
              <a:t>: For detailed data visualizations.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10888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2A18-5F4C-0FD2-D975-289A03F8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Calibri (Body)"/>
              </a:rPr>
              <a:t>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C9E7-9D27-2F40-B543-56C27E3FB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Sales trends showed consistent growth in Q3 and Q4 across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Seasonal peaks during holidays, indicating strong consumer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Product lines such as “Classic Cars” and “Vintage Cars” contributed significantly to overall sales.</a:t>
            </a:r>
          </a:p>
          <a:p>
            <a:pPr marL="0" indent="0">
              <a:buNone/>
            </a:pPr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54863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5E6E-AE57-B337-6815-B2B4826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7" y="9089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Calibri (Body)"/>
              </a:rPr>
              <a:t>Customer Segmentation</a:t>
            </a:r>
            <a:r>
              <a:rPr lang="en-US" sz="4800" dirty="0">
                <a:latin typeface="Calibri (Body)"/>
              </a:rPr>
              <a:t>:</a:t>
            </a:r>
            <a:br>
              <a:rPr lang="en-US" sz="4800" dirty="0">
                <a:latin typeface="Calibri (Body)"/>
              </a:rPr>
            </a:br>
            <a:endParaRPr lang="en-IN" sz="48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F868-18DC-6B86-97E1-B22207E0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2400634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latin typeface="Calibri (Body)"/>
              </a:rPr>
              <a:t>Sales were highest in the USA and Europe, with noticeable variations across cities and states.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latin typeface="Calibri (Body)"/>
              </a:rPr>
              <a:t>Larger deal sizes were more prevalent in North America and Europe.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34479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EDE8-957D-6BC0-6DE4-1EE4052E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38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(Body)"/>
              </a:rPr>
              <a:t>Sales Forecasting</a:t>
            </a:r>
            <a:r>
              <a:rPr lang="en-US" dirty="0">
                <a:latin typeface="Calibri (Body)"/>
              </a:rPr>
              <a:t>:</a:t>
            </a:r>
            <a:br>
              <a:rPr lang="en-US" dirty="0">
                <a:latin typeface="Calibri (Body)"/>
              </a:rPr>
            </a:b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4EDC-DC6E-0A5D-7DA9-488EB3006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676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latin typeface="Calibri (Body)"/>
              </a:rPr>
              <a:t>Historical sales showed a clear seasonal pattern, with spikes during Q4.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latin typeface="Calibri (Body)"/>
              </a:rPr>
              <a:t>Predictive modeling suggested a 10-15% growth for the next fiscal year, assuming stable market conditions.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9090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9BD0-F00C-D9E6-C305-FA976819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83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(Body)"/>
              </a:rPr>
              <a:t>Product Performance</a:t>
            </a: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6026-F43D-3024-6947-8862BE34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2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alibri (Body)"/>
            </a:endParaRPr>
          </a:p>
          <a:p>
            <a:pPr marL="0" indent="0">
              <a:buNone/>
            </a:pPr>
            <a:endParaRPr lang="en-US" sz="3600" dirty="0">
              <a:latin typeface="Calibri 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latin typeface="Calibri (Body)"/>
              </a:rPr>
              <a:t>“Classic Cars” and “Motorcycles” had the highest quantities ordered.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latin typeface="Calibri (Body)"/>
              </a:rPr>
              <a:t>Underperforming products were mainly in the “Trucks and Buses” category.</a:t>
            </a:r>
            <a:endParaRPr lang="en-US" sz="3600" b="1" dirty="0">
              <a:latin typeface="Calibri (Body)"/>
            </a:endParaRP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11223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412-6727-C6A9-2696-7D6FDA2E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 (Body)"/>
              </a:rPr>
              <a:t>Inventory Management</a:t>
            </a: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3B5F-D15D-A98B-E6AC-A4E757646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05984"/>
            <a:ext cx="10364452" cy="3424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600" dirty="0">
              <a:latin typeface="Calibri (Body)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 (Body)"/>
              </a:rPr>
              <a:t>Products with high demand, such as “Classic Cars,” required better inventory management during peak seasons.</a:t>
            </a:r>
          </a:p>
          <a:p>
            <a:pPr marL="457200" lvl="1" indent="0">
              <a:buNone/>
            </a:pPr>
            <a:r>
              <a:rPr lang="en-US" sz="3600" dirty="0">
                <a:latin typeface="Calibri (Body)"/>
              </a:rPr>
              <a:t>Analyzing ordered quantities helped identify trends to prevent overstocking or stockouts.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94830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FF30-A3AF-B5C2-5FD0-4B96D6E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 (Body)"/>
              </a:rPr>
              <a:t>Order Fulfillment</a:t>
            </a: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D1E0-2D7D-FFFF-E46C-BC526A05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982629"/>
            <a:ext cx="10364452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>
              <a:latin typeface="Calibri (Body)"/>
            </a:endParaRPr>
          </a:p>
          <a:p>
            <a:r>
              <a:rPr lang="en-US" sz="3600" dirty="0">
                <a:latin typeface="Calibri (Body)"/>
              </a:rPr>
              <a:t>Majority of orders were shipped on time, but Q2 showed a slight delay pattern.</a:t>
            </a:r>
          </a:p>
          <a:p>
            <a:r>
              <a:rPr lang="en-US" sz="3600" dirty="0">
                <a:latin typeface="Calibri (Body)"/>
              </a:rPr>
              <a:t>Pending orders were more common during months with high order volumes.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4489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</TotalTime>
  <Words>614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Arial Rounded MT Bold</vt:lpstr>
      <vt:lpstr>Calibri (Body)</vt:lpstr>
      <vt:lpstr>Tw Cen MT</vt:lpstr>
      <vt:lpstr>Droplet</vt:lpstr>
      <vt:lpstr>PowerPoint Presentation</vt:lpstr>
      <vt:lpstr>Objectives </vt:lpstr>
      <vt:lpstr>Methodology</vt:lpstr>
      <vt:lpstr>Sales Analysis</vt:lpstr>
      <vt:lpstr>Customer Segmentation: </vt:lpstr>
      <vt:lpstr>Sales Forecasting: </vt:lpstr>
      <vt:lpstr>Product Performance</vt:lpstr>
      <vt:lpstr>Inventory Management</vt:lpstr>
      <vt:lpstr>Order Fulfillment</vt:lpstr>
      <vt:lpstr>Order Fulfillment</vt:lpstr>
      <vt:lpstr>Pricing Strategy: </vt:lpstr>
      <vt:lpstr>Conclusions </vt:lpstr>
      <vt:lpstr>PowerPoint Presentation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Annamalai G</dc:creator>
  <cp:lastModifiedBy>Annamalai G</cp:lastModifiedBy>
  <cp:revision>2</cp:revision>
  <dcterms:created xsi:type="dcterms:W3CDTF">2025-01-03T06:34:37Z</dcterms:created>
  <dcterms:modified xsi:type="dcterms:W3CDTF">2025-01-03T08:20:00Z</dcterms:modified>
</cp:coreProperties>
</file>