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7"/>
  </p:notesMasterIdLst>
  <p:sldIdLst>
    <p:sldId id="304" r:id="rId2"/>
    <p:sldId id="276" r:id="rId3"/>
    <p:sldId id="313" r:id="rId4"/>
    <p:sldId id="306" r:id="rId5"/>
    <p:sldId id="307" r:id="rId6"/>
    <p:sldId id="308" r:id="rId7"/>
    <p:sldId id="309" r:id="rId8"/>
    <p:sldId id="310" r:id="rId9"/>
    <p:sldId id="312" r:id="rId10"/>
    <p:sldId id="311" r:id="rId11"/>
    <p:sldId id="298" r:id="rId12"/>
    <p:sldId id="297" r:id="rId13"/>
    <p:sldId id="299" r:id="rId14"/>
    <p:sldId id="301" r:id="rId15"/>
    <p:sldId id="30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21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CD56-DE07-4D8C-B091-B5CCD41B95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82DE-0E7A-45AA-9AAD-053BC4845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1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A23B6-C09B-B39F-7E83-83ADA54CB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F92C50-0E10-A012-DCD7-C5D438E4E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FFED5-3149-4258-7CC7-5779FECB0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BBC29-567F-FDA6-01B4-6E2AE669F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7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C679D-AB0C-1BD1-D0F5-E778DFC01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B43ADA-3E6E-D9F1-C6B2-C96AFA10A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C834D-273C-53D6-D5F0-E8DFDF037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68CE-C981-D681-6529-28434F6C6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3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1F9C0-2640-1CBE-CB22-629662060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A6905B-0088-2EA0-E71A-AE73CC3F8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6721A-EB11-F976-79AE-793DA6F02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29D89-4BE1-0881-0DF4-5C7CD3A40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4AC75-AAC4-4DE9-DA59-466EFC44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04DDA4-B9FE-59F2-4074-1F1F5DBFE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4BB9F-6E8D-3A11-CAEF-F53371D26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5EDB5-173F-851A-1855-919EA9CE9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22D42-E3FB-9058-39CC-D1DE121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EC5353-EA1F-C438-8B51-279818475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F2DECD-8014-E52D-E33F-9D192504E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B485F-0644-ACD4-9E2F-97E6C0FC2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2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05765-9A60-CD65-5A4F-A53A4D4F4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1F2CF-6B26-B7A0-DFDA-D30448A9A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4A33BD-A488-8024-A0DB-16121BADC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29845-4B78-1454-3436-48E553A06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1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3C044-A113-560F-8378-EEDD8BFF1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1E2725-8150-E8D2-B198-AB0DB5FE1C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3CF7C-C325-E9E1-28A4-739CCE8BF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C0C1E-B7D4-08B6-1361-CC49E9E4E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7D324-8514-83FE-8B5B-FC9E89842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F0F382-C39B-DBC4-C31B-8A085233E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838557-08FC-1DCE-2279-76A00B12E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D4BC3-5572-AF29-71DC-2411E166A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FB3FB-6124-77AA-55DA-1D2CF954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EA6B6-A551-C0F5-2037-51A79A8685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616D1-3A94-2BC2-BE81-A7EC31301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32A88-0585-C342-7D23-5773704A3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86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913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551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67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2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51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98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5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2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47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77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6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14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08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0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2247A4-3A87-45BE-97B5-9F09E5E3745A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0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19FEDF-3E48-8C63-C2EC-0CA971061005}"/>
              </a:ext>
            </a:extLst>
          </p:cNvPr>
          <p:cNvSpPr txBox="1"/>
          <p:nvPr/>
        </p:nvSpPr>
        <p:spPr>
          <a:xfrm>
            <a:off x="8121445" y="5327255"/>
            <a:ext cx="3961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SUBMIT BY - ANNAMALAI 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- Mr. MUNNA PANDEY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C27DD-96DF-C98A-AB73-27615B2389AA}"/>
              </a:ext>
            </a:extLst>
          </p:cNvPr>
          <p:cNvSpPr txBox="1"/>
          <p:nvPr/>
        </p:nvSpPr>
        <p:spPr>
          <a:xfrm>
            <a:off x="1132332" y="814020"/>
            <a:ext cx="9317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Mitigating Bird Strikes in Aviation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F3DE8-E132-C7DE-C3DE-01240CD62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955" y="2015614"/>
            <a:ext cx="6794089" cy="305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0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05743-F0A2-66B3-DE8A-4CF225474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AA059F5-5BDA-F33C-5248-74B9D8E8B0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BE35CE-C42D-8A73-6B7E-F89E87875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4A5CB48-F65A-A9C0-1AA5-F46808457902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F2E5F4-F659-F6A0-FD17-1818C9447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C9A7FF-FAC7-FA8A-E5E9-DDF65E53B258}"/>
              </a:ext>
            </a:extLst>
          </p:cNvPr>
          <p:cNvSpPr txBox="1"/>
          <p:nvPr/>
        </p:nvSpPr>
        <p:spPr>
          <a:xfrm>
            <a:off x="256615" y="618679"/>
            <a:ext cx="11669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Specific routes or location where the risk of bird strikes is higher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313C0-AB1B-941B-FFFF-F14C9F0207A0}"/>
              </a:ext>
            </a:extLst>
          </p:cNvPr>
          <p:cNvSpPr txBox="1"/>
          <p:nvPr/>
        </p:nvSpPr>
        <p:spPr>
          <a:xfrm>
            <a:off x="256615" y="5357948"/>
            <a:ext cx="11894575" cy="1142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0" lvl="0" fontAlgn="base">
              <a:lnSpc>
                <a:spcPct val="130000"/>
              </a:lnSpc>
              <a:spcAft>
                <a:spcPts val="10"/>
              </a:spcAft>
              <a:buClr>
                <a:srgbClr val="000000"/>
              </a:buClr>
              <a:buSzPts val="12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This visualization shows the top states with the highest number of bird strikes, categorized by different wildlife species. </a:t>
            </a:r>
          </a:p>
          <a:p>
            <a:pPr marR="50800" lvl="0" fontAlgn="base">
              <a:lnSpc>
                <a:spcPct val="130000"/>
              </a:lnSpc>
              <a:spcAft>
                <a:spcPts val="10"/>
              </a:spcAft>
              <a:buClr>
                <a:srgbClr val="000000"/>
              </a:buClr>
              <a:buSzPts val="12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California stands out as the state with the highest number of bird strikes across various species. </a:t>
            </a:r>
          </a:p>
          <a:p>
            <a:pPr marR="50800" lvl="0" fontAlgn="base">
              <a:lnSpc>
                <a:spcPct val="130000"/>
              </a:lnSpc>
              <a:spcAft>
                <a:spcPts val="10"/>
              </a:spcAft>
              <a:buClr>
                <a:srgbClr val="000000"/>
              </a:buClr>
              <a:buSzPts val="12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Other states like Illinois, Missouri, and New York also have a significant number of bird strikes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0213-1ED0-45EF-B104-6AD0F3C1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30" b="3586"/>
          <a:stretch/>
        </p:blipFill>
        <p:spPr>
          <a:xfrm>
            <a:off x="336753" y="1455174"/>
            <a:ext cx="11589775" cy="33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60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102CD-9E0F-F35E-1074-0ADE714F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911C70D-2A62-557A-EA93-92C8DAC838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3F5A1-47FA-23B9-EFE9-1F03213B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51" t="1187" b="979"/>
          <a:stretch/>
        </p:blipFill>
        <p:spPr>
          <a:xfrm>
            <a:off x="471948" y="766916"/>
            <a:ext cx="10235381" cy="581281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294EF25-CF64-69DE-2DCA-B9B5B568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6" y="170779"/>
            <a:ext cx="12192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Mitigating Bird Strikes in Aviation</a:t>
            </a:r>
          </a:p>
        </p:txBody>
      </p:sp>
    </p:spTree>
    <p:extLst>
      <p:ext uri="{BB962C8B-B14F-4D97-AF65-F5344CB8AC3E}">
        <p14:creationId xmlns:p14="http://schemas.microsoft.com/office/powerpoint/2010/main" val="1942935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B7A4F-2DAA-4A2D-E7D3-EA91FA53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85"/>
          <a:stretch/>
        </p:blipFill>
        <p:spPr>
          <a:xfrm>
            <a:off x="486955" y="285135"/>
            <a:ext cx="10777155" cy="61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443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985F8-9AE3-D028-2276-82B8223A9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F9D02-8E62-CC89-B118-DD755F49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8" y="267394"/>
            <a:ext cx="10379720" cy="595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681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861D2-A794-9D3A-C6C7-255C8F9C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D06F98-9644-993E-70B9-36E90C4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7" y="241346"/>
            <a:ext cx="10806124" cy="50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99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A746F-0198-3D1A-1846-9695CC35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C800-8F69-6C68-8B68-CBBBC55327F2}"/>
              </a:ext>
            </a:extLst>
          </p:cNvPr>
          <p:cNvSpPr txBox="1">
            <a:spLocks/>
          </p:cNvSpPr>
          <p:nvPr/>
        </p:nvSpPr>
        <p:spPr>
          <a:xfrm>
            <a:off x="1056062" y="2333647"/>
            <a:ext cx="10515600" cy="18166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800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2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Improvement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E47ADD-9383-1BB2-CE2E-B76C6F79F5FD}"/>
              </a:ext>
            </a:extLst>
          </p:cNvPr>
          <p:cNvSpPr txBox="1"/>
          <p:nvPr/>
        </p:nvSpPr>
        <p:spPr>
          <a:xfrm>
            <a:off x="228600" y="724746"/>
            <a:ext cx="9676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which phases of flight are wildlife strikes most likely to occur?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B0921-111F-508E-C7A5-96B0ED21C418}"/>
              </a:ext>
            </a:extLst>
          </p:cNvPr>
          <p:cNvSpPr txBox="1"/>
          <p:nvPr/>
        </p:nvSpPr>
        <p:spPr>
          <a:xfrm>
            <a:off x="228600" y="5750552"/>
            <a:ext cx="11894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visualization shows that the approach phase of flight is most prone to wildlife strikes, followed by the landing roll phase.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take-off run and climb phases also have a significant number of incidents. Descent, taxi, and parked phases have considerably fewer incidents.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BF0211-2B35-6076-77F1-5D6024D8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95" y="1124856"/>
            <a:ext cx="8072947" cy="45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D0B91-1EA5-F496-D114-C3639BBA4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AD0C4783-38E7-DD47-7D36-6AC6DF5745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D040A-13AA-7F7F-D336-F1889089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D1D61-C360-DC50-56CC-79929E93374E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Improvement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0A62D6-7820-79EA-44E6-FF3D6EE7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1B74AF-3381-95F6-D546-8FD4171DE23D}"/>
              </a:ext>
            </a:extLst>
          </p:cNvPr>
          <p:cNvSpPr txBox="1"/>
          <p:nvPr/>
        </p:nvSpPr>
        <p:spPr>
          <a:xfrm>
            <a:off x="228600" y="724746"/>
            <a:ext cx="9676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were the sky conditions during hits?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F4675-4307-FB7D-E219-B1164E8CC44F}"/>
              </a:ext>
            </a:extLst>
          </p:cNvPr>
          <p:cNvSpPr txBox="1"/>
          <p:nvPr/>
        </p:nvSpPr>
        <p:spPr>
          <a:xfrm>
            <a:off x="228600" y="5750552"/>
            <a:ext cx="11894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pie chart illustrates the distribution of sky conditions during bird strikes.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majority of strikes (49.52%) occurred under No Cloud conditions, followed by Some Cloud (34.01%) and Overcast conditions (16.46%).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D1CD3-6AE7-FE39-CF34-B936F4717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98" y="1223199"/>
            <a:ext cx="3776534" cy="483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9BA42-EB70-F91A-030C-466B8D56A7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24"/>
          <a:stretch/>
        </p:blipFill>
        <p:spPr>
          <a:xfrm>
            <a:off x="3466733" y="1671498"/>
            <a:ext cx="5057835" cy="38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521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E66B-4390-ED3C-0558-F6A181F46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441EE21-5C26-276C-119F-C063E75DE8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3890AF-6A05-F809-E15A-B58C5C8AD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45F3228-DA4E-A751-43A5-FFFCF74B3269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Improvement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641C80-2358-B5A8-B40B-6C92A9D76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D6A1A6-20BC-72CF-FE0F-BDCA55378BC8}"/>
              </a:ext>
            </a:extLst>
          </p:cNvPr>
          <p:cNvSpPr txBox="1"/>
          <p:nvPr/>
        </p:nvSpPr>
        <p:spPr>
          <a:xfrm>
            <a:off x="228600" y="724746"/>
            <a:ext cx="9676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 strikes occurred in a state over the year 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51EC0-2C2B-2FAB-01CF-00346A4DF0A4}"/>
              </a:ext>
            </a:extLst>
          </p:cNvPr>
          <p:cNvSpPr txBox="1"/>
          <p:nvPr/>
        </p:nvSpPr>
        <p:spPr>
          <a:xfrm>
            <a:off x="228600" y="5750552"/>
            <a:ext cx="11894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visualization shows the trend of wildlife strikes across different states over the years 2007 to 2011.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Some states, like California, Alaska, and Florida, consistently have a high number of strikes throughout the years. Other states, such as Idaho, Illinois, and Indiana, have relatively fewer strikes.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B1100-587D-53C9-A9D6-84B5F3BD5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27" y="1120827"/>
            <a:ext cx="8563897" cy="461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04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B4252-45D7-9EE7-544C-17AC671AD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D317A2D-9AF9-851E-FD2B-91171813C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1AC791-D737-1E8A-3609-53877ABA3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3C6E15F-EAF9-08DF-DB4D-957E1474C3EE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7AF722-A036-B5A1-CEB6-456DE1FE6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270886-BCE0-03B4-5B38-A347EB494FBC}"/>
              </a:ext>
            </a:extLst>
          </p:cNvPr>
          <p:cNvSpPr txBox="1"/>
          <p:nvPr/>
        </p:nvSpPr>
        <p:spPr>
          <a:xfrm>
            <a:off x="256615" y="618679"/>
            <a:ext cx="116797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accurately &amp; promptly are bird strike incidents reported in compliance with aviation safety regulation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63588-B0BA-7120-3D34-A3F0866C7170}"/>
              </a:ext>
            </a:extLst>
          </p:cNvPr>
          <p:cNvSpPr txBox="1"/>
          <p:nvPr/>
        </p:nvSpPr>
        <p:spPr>
          <a:xfrm>
            <a:off x="228600" y="5750552"/>
            <a:ext cx="11894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visualization shows the number of bird strike incidents at various airports.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It's clear that Sacrament International Airport has the highest number of reported incidents, followed by Dallas International Airport.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5EFE9-DE5A-F13A-128E-FA173A18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031" y="1018789"/>
            <a:ext cx="8353505" cy="47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541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ACB37-C6E5-0E7D-E999-96A8D2FC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9D7124BE-57C0-B7AC-E5B9-FB46D1CEDB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779ADE-0742-67A9-A82A-DC1774E14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F49BF93-F094-DBF0-A19C-2E64A113BC02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743D8D-C108-FBB5-EBE4-9B55F7D9B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2BF768-E2DD-8980-5183-AB4C09BD8381}"/>
              </a:ext>
            </a:extLst>
          </p:cNvPr>
          <p:cNvSpPr txBox="1"/>
          <p:nvPr/>
        </p:nvSpPr>
        <p:spPr>
          <a:xfrm>
            <a:off x="256616" y="618679"/>
            <a:ext cx="10785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optimize fight schedules to minimize the impact of bird strikes on operations?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938F4-4B26-60E6-0C0E-39C224FF5EA2}"/>
              </a:ext>
            </a:extLst>
          </p:cNvPr>
          <p:cNvSpPr txBox="1"/>
          <p:nvPr/>
        </p:nvSpPr>
        <p:spPr>
          <a:xfrm>
            <a:off x="256616" y="5916155"/>
            <a:ext cx="11894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dirty="0"/>
              <a:t>The visualization shows the trend of bird strike incidents over the years, categorized by the damage caused.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dirty="0"/>
              <a:t>The majority of incidents resulted in no damage to the aircraft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BBCD0-8572-BC78-5A9D-9AE2DA4F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74" y="1018789"/>
            <a:ext cx="9975369" cy="47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2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EDB2-D5E5-B9ED-2036-372709367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41910A1-36E2-6621-9946-7CC2BEB5DB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971EE5-4D12-AC58-3173-7F1B2D41B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EAD6379-81D7-B6D0-8784-915BBEEFC36B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9CB53C-4264-E920-2944-8804645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4F4B40-D10A-51D0-9A9A-8C0128023C7F}"/>
              </a:ext>
            </a:extLst>
          </p:cNvPr>
          <p:cNvSpPr txBox="1"/>
          <p:nvPr/>
        </p:nvSpPr>
        <p:spPr>
          <a:xfrm>
            <a:off x="256616" y="618679"/>
            <a:ext cx="10785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cost associated with wildlife strikes, including damages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3E856-46E3-FBDD-AE98-F791455EC346}"/>
              </a:ext>
            </a:extLst>
          </p:cNvPr>
          <p:cNvSpPr txBox="1"/>
          <p:nvPr/>
        </p:nvSpPr>
        <p:spPr>
          <a:xfrm>
            <a:off x="256616" y="5823017"/>
            <a:ext cx="11894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dirty="0"/>
              <a:t>The visualization shows the total cost associated with different types of wildlife strikes.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GB" dirty="0"/>
              <a:t> The majority of the total cost is attributed to incidents with an unknown impact on flight operations, highlighting the need for improved data collection and reporting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D5339-0332-8069-739A-789B2F39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50" y="1034983"/>
            <a:ext cx="8385930" cy="47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77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59AAB-F87E-5F34-E558-30FEC8ECF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C3941EB-3673-1CA6-68CA-E6C9990B39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8D40F5-6C78-9C58-A1EB-07AFFC9DF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B276756-6D8D-2A0D-46CE-60574AC62F15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30A3F4-F1F4-EB10-50E4-86A91C69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F19314-D843-34DF-EDD1-E76458D3F924}"/>
              </a:ext>
            </a:extLst>
          </p:cNvPr>
          <p:cNvSpPr txBox="1"/>
          <p:nvPr/>
        </p:nvSpPr>
        <p:spPr>
          <a:xfrm>
            <a:off x="256615" y="618679"/>
            <a:ext cx="11669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cost-effective preventive mesure that can be implemented to reduce the economic impact of bird strikes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22852-F45E-0B36-5C35-A35599267EDE}"/>
              </a:ext>
            </a:extLst>
          </p:cNvPr>
          <p:cNvSpPr txBox="1"/>
          <p:nvPr/>
        </p:nvSpPr>
        <p:spPr>
          <a:xfrm>
            <a:off x="256615" y="5823017"/>
            <a:ext cx="11894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dirty="0"/>
              <a:t>This visualization shows the economic impact of bird strikes caused by different wildlife species over the years.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GB" dirty="0"/>
              <a:t> It reveals that Canada Geese and Unknown Birds (Large) have consistently caused the highest costs.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16EE11-5932-C0EF-5B7F-50D3FBD2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47" y="1018789"/>
            <a:ext cx="9163665" cy="47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67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27DD3-295F-30DE-9B55-4B2E72CCC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55D0FF2-7A75-585A-98B1-8A6826FF39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EE702E-CB43-35E8-FD3C-4B29DD4CE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3290" y="522898"/>
            <a:ext cx="417871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3D700D5-B710-AE89-4C79-1A6BA9F1D577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Training 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95E22-584D-9E9A-78C0-29B9AEADC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508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1CEC8F-39D1-EA9A-52EB-C4223B80833C}"/>
              </a:ext>
            </a:extLst>
          </p:cNvPr>
          <p:cNvSpPr txBox="1"/>
          <p:nvPr/>
        </p:nvSpPr>
        <p:spPr>
          <a:xfrm>
            <a:off x="256615" y="618679"/>
            <a:ext cx="11669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effective are current pilot training program in raising awareness about wildlife strikes?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85212-C534-1CCB-3B42-6820A61355B7}"/>
              </a:ext>
            </a:extLst>
          </p:cNvPr>
          <p:cNvSpPr txBox="1"/>
          <p:nvPr/>
        </p:nvSpPr>
        <p:spPr>
          <a:xfrm>
            <a:off x="256615" y="5823017"/>
            <a:ext cx="11894575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0" lvl="0" fontAlgn="base">
              <a:lnSpc>
                <a:spcPct val="130000"/>
              </a:lnSpc>
              <a:spcAft>
                <a:spcPts val="10"/>
              </a:spcAft>
              <a:buClr>
                <a:srgbClr val="000000"/>
              </a:buClr>
              <a:buSzPts val="12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The visualization shows the bird strike incidents categorized by pilot was warned of birds and the impact on the flight.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significant number of incidents occurred even when pilots were warned of birds, highlighting the challenges in preventing bird strikes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64C4F-508F-C249-3ECA-B1C7718E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08" y="1055791"/>
            <a:ext cx="8513809" cy="47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951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264</TotalTime>
  <Words>620</Words>
  <Application>Microsoft Office PowerPoint</Application>
  <PresentationFormat>Widescreen</PresentationFormat>
  <Paragraphs>61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Times New Roman</vt:lpstr>
      <vt:lpstr>Tw Cen MT</vt:lpstr>
      <vt:lpstr>Droplet</vt:lpstr>
      <vt:lpstr>PowerPoint Presentation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 MISTRY</dc:creator>
  <cp:lastModifiedBy>Annamalai G</cp:lastModifiedBy>
  <cp:revision>6</cp:revision>
  <dcterms:created xsi:type="dcterms:W3CDTF">2024-11-17T15:51:11Z</dcterms:created>
  <dcterms:modified xsi:type="dcterms:W3CDTF">2025-03-02T11:14:50Z</dcterms:modified>
</cp:coreProperties>
</file>