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86" r:id="rId3"/>
    <p:sldId id="257" r:id="rId4"/>
    <p:sldId id="258" r:id="rId5"/>
    <p:sldId id="263" r:id="rId6"/>
    <p:sldId id="262" r:id="rId7"/>
    <p:sldId id="288" r:id="rId8"/>
    <p:sldId id="265" r:id="rId9"/>
    <p:sldId id="290" r:id="rId10"/>
    <p:sldId id="289" r:id="rId11"/>
    <p:sldId id="291" r:id="rId12"/>
    <p:sldId id="295" r:id="rId13"/>
    <p:sldId id="298" r:id="rId14"/>
    <p:sldId id="294" r:id="rId15"/>
    <p:sldId id="299" r:id="rId16"/>
    <p:sldId id="293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08" r:id="rId25"/>
  </p:sldIdLst>
  <p:sldSz cx="9144000" cy="5143500" type="screen16x9"/>
  <p:notesSz cx="6858000" cy="9144000"/>
  <p:embeddedFontLst>
    <p:embeddedFont>
      <p:font typeface="Arial Armenian" pitchFamily="34" charset="0"/>
      <p:regular r:id="rId27"/>
      <p:bold r:id="rId28"/>
      <p:italic r:id="rId29"/>
      <p:boldItalic r:id="rId30"/>
    </p:embeddedFont>
    <p:embeddedFont>
      <p:font typeface="Nunito Sans" charset="0"/>
      <p:regular r:id="rId31"/>
      <p:bold r:id="rId32"/>
      <p:italic r:id="rId33"/>
      <p:boldItalic r:id="rId34"/>
    </p:embeddedFont>
    <p:embeddedFont>
      <p:font typeface="Georgia" pitchFamily="18" charset="0"/>
      <p:regular r:id="rId35"/>
      <p:bold r:id="rId36"/>
      <p:italic r:id="rId37"/>
      <p:boldItalic r:id="rId38"/>
    </p:embeddedFont>
    <p:embeddedFont>
      <p:font typeface="Sylfaen" pitchFamily="18" charset="0"/>
      <p:regular r:id="rId39"/>
    </p:embeddedFont>
    <p:embeddedFont>
      <p:font typeface="Cambria" pitchFamily="18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04002BA-8D59-49AB-B3FB-CD086117917F}">
  <a:tblStyle styleId="{604002BA-8D59-49AB-B3FB-CD08611791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7544" y="267494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êî²òÆàÜ²ð Ø²îðÆòÜºðÆ êºö²Î²Ü </a:t>
            </a:r>
            <a:r>
              <a:rPr lang="en-US" sz="2400" b="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ÂìºðÆ</a:t>
            </a:r>
            <a:r>
              <a:rPr lang="en-US" sz="24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 àðàÞØ²Ü ØÆ Þ²ðø ºÔ²Ü²ÎÜºðÆ Ð²ØºØ²î²Î²Ü </a:t>
            </a:r>
            <a:r>
              <a:rPr lang="en-US" sz="2400" b="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ìºðÈàôÌàôÂÚàôÜÀ</a:t>
            </a:r>
            <a:r>
              <a:rPr lang="en-US" sz="32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/>
            </a:r>
            <a:br>
              <a:rPr lang="en-US" sz="32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</a:b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4443958"/>
            <a:ext cx="464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ՄԵԼՔՈՆՅԱՆ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ԱՆՆԱ ՍԱՀԱԿԻ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915816" y="411510"/>
            <a:ext cx="5904656" cy="4392488"/>
          </a:xfrm>
        </p:spPr>
        <p:txBody>
          <a:bodyPr/>
          <a:lstStyle/>
          <a:p>
            <a:pPr>
              <a:buNone/>
            </a:pPr>
            <a:r>
              <a:rPr lang="en-US" i="1" dirty="0" err="1" smtClean="0"/>
              <a:t>Կամայական</a:t>
            </a:r>
            <a:r>
              <a:rPr lang="en-US" i="1" dirty="0" smtClean="0"/>
              <a:t> A </a:t>
            </a:r>
            <a:r>
              <a:rPr lang="en-US" i="1" dirty="0" err="1" smtClean="0"/>
              <a:t>սիմետրիկ</a:t>
            </a:r>
            <a:r>
              <a:rPr lang="en-US" i="1" dirty="0" smtClean="0"/>
              <a:t> </a:t>
            </a:r>
            <a:r>
              <a:rPr lang="en-US" i="1" dirty="0" err="1" smtClean="0"/>
              <a:t>մատրիցի</a:t>
            </a:r>
            <a:r>
              <a:rPr lang="en-US" i="1" dirty="0" smtClean="0"/>
              <a:t> </a:t>
            </a:r>
            <a:r>
              <a:rPr lang="en-US" i="1" dirty="0" err="1" smtClean="0"/>
              <a:t>համար</a:t>
            </a:r>
            <a:r>
              <a:rPr lang="en-US" i="1" dirty="0" smtClean="0"/>
              <a:t> </a:t>
            </a:r>
            <a:r>
              <a:rPr lang="en-US" i="1" dirty="0" err="1" smtClean="0"/>
              <a:t>գոյություն</a:t>
            </a:r>
            <a:r>
              <a:rPr lang="en-US" i="1" dirty="0" smtClean="0"/>
              <a:t> </a:t>
            </a:r>
            <a:r>
              <a:rPr lang="en-US" i="1" dirty="0" err="1" smtClean="0"/>
              <a:t>ունի</a:t>
            </a:r>
            <a:r>
              <a:rPr lang="en-US" i="1" dirty="0" smtClean="0"/>
              <a:t> </a:t>
            </a:r>
            <a:r>
              <a:rPr lang="en-US" i="1" dirty="0" err="1" smtClean="0"/>
              <a:t>այնպիսի</a:t>
            </a:r>
            <a:r>
              <a:rPr lang="en-US" i="1" dirty="0" smtClean="0"/>
              <a:t> C </a:t>
            </a:r>
            <a:r>
              <a:rPr lang="en-US" i="1" dirty="0" err="1" smtClean="0"/>
              <a:t>օրթոգոնալ</a:t>
            </a:r>
            <a:endParaRPr lang="ru-RU" i="1" dirty="0" smtClean="0"/>
          </a:p>
          <a:p>
            <a:pPr>
              <a:buNone/>
            </a:pPr>
            <a:r>
              <a:rPr lang="en-US" i="1" dirty="0" err="1" smtClean="0"/>
              <a:t>մատրից</a:t>
            </a:r>
            <a:r>
              <a:rPr lang="en-US" i="1" dirty="0" smtClean="0"/>
              <a:t>, </a:t>
            </a:r>
            <a:r>
              <a:rPr lang="en-US" i="1" dirty="0" err="1" smtClean="0"/>
              <a:t>որ</a:t>
            </a: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r>
              <a:rPr lang="ru-RU" i="1" dirty="0" smtClean="0"/>
              <a:t>մ</a:t>
            </a:r>
            <a:r>
              <a:rPr lang="en-US" i="1" dirty="0" err="1" smtClean="0"/>
              <a:t>ատրիցն</a:t>
            </a:r>
            <a:r>
              <a:rPr lang="en-US" i="1" dirty="0" smtClean="0"/>
              <a:t> </a:t>
            </a:r>
            <a:r>
              <a:rPr lang="en-US" i="1" dirty="0" err="1" smtClean="0"/>
              <a:t>անկյունագծային</a:t>
            </a:r>
            <a:r>
              <a:rPr lang="en-US" i="1" dirty="0" smtClean="0"/>
              <a:t> է: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Պտտման մատրիցը.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1059582"/>
            <a:ext cx="895350" cy="180975"/>
          </a:xfrm>
          <a:prstGeom prst="rect">
            <a:avLst/>
          </a:prstGeom>
          <a:noFill/>
        </p:spPr>
      </p:pic>
      <p:graphicFrame>
        <p:nvGraphicFramePr>
          <p:cNvPr id="89091" name="Object 100"/>
          <p:cNvGraphicFramePr>
            <a:graphicFrameLocks noChangeAspect="1"/>
          </p:cNvGraphicFramePr>
          <p:nvPr/>
        </p:nvGraphicFramePr>
        <p:xfrm>
          <a:off x="3707904" y="1995686"/>
          <a:ext cx="4201891" cy="2448272"/>
        </p:xfrm>
        <a:graphic>
          <a:graphicData uri="http://schemas.openxmlformats.org/presentationml/2006/ole">
            <p:oleObj spid="_x0000_s89091" name="Equation" r:id="rId4" imgW="4064000" imgH="2514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2987824" y="555526"/>
            <a:ext cx="5688632" cy="4176464"/>
          </a:xfrm>
        </p:spPr>
        <p:txBody>
          <a:bodyPr/>
          <a:lstStyle/>
          <a:p>
            <a:pPr>
              <a:buNone/>
            </a:pPr>
            <a:r>
              <a:rPr lang="ru-RU" i="1" dirty="0" smtClean="0"/>
              <a:t>իտերացիաների  </a:t>
            </a:r>
            <a:r>
              <a:rPr lang="en-US" i="1" dirty="0" err="1" smtClean="0"/>
              <a:t>քայլում</a:t>
            </a:r>
            <a:r>
              <a:rPr lang="en-US" i="1" dirty="0" smtClean="0"/>
              <a:t>  </a:t>
            </a:r>
            <a:r>
              <a:rPr lang="ru-RU" i="1" dirty="0" smtClean="0"/>
              <a:t>                 և                 -ի արժեքները կորոշվեն</a:t>
            </a:r>
            <a:endParaRPr lang="ru-RU" i="1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7554" y="734591"/>
            <a:ext cx="590550" cy="180975"/>
          </a:xfrm>
          <a:prstGeom prst="rect">
            <a:avLst/>
          </a:prstGeom>
          <a:noFill/>
        </p:spPr>
      </p:pic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734591"/>
            <a:ext cx="533400" cy="180975"/>
          </a:xfrm>
          <a:prstGeom prst="rect">
            <a:avLst/>
          </a:prstGeom>
          <a:noFill/>
        </p:spPr>
      </p:pic>
      <p:sp>
        <p:nvSpPr>
          <p:cNvPr id="11" name="Left Brace 10"/>
          <p:cNvSpPr/>
          <p:nvPr/>
        </p:nvSpPr>
        <p:spPr>
          <a:xfrm>
            <a:off x="3131840" y="1275606"/>
            <a:ext cx="288032" cy="2088232"/>
          </a:xfrm>
          <a:prstGeom prst="leftBrace">
            <a:avLst>
              <a:gd name="adj1" fmla="val 8333"/>
              <a:gd name="adj2" fmla="val 49575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1203598"/>
            <a:ext cx="2562225" cy="457200"/>
          </a:xfrm>
          <a:prstGeom prst="rect">
            <a:avLst/>
          </a:prstGeom>
          <a:noFill/>
        </p:spPr>
      </p:pic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1707654"/>
            <a:ext cx="2076450" cy="419100"/>
          </a:xfrm>
          <a:prstGeom prst="rect">
            <a:avLst/>
          </a:prstGeom>
          <a:noFill/>
        </p:spPr>
      </p:pic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211710"/>
            <a:ext cx="1895475" cy="542925"/>
          </a:xfrm>
          <a:prstGeom prst="rect">
            <a:avLst/>
          </a:prstGeom>
          <a:noFill/>
        </p:spPr>
      </p:pic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23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787774"/>
            <a:ext cx="1181100" cy="542925"/>
          </a:xfrm>
          <a:prstGeom prst="rect">
            <a:avLst/>
          </a:prstGeom>
          <a:noFill/>
        </p:spPr>
      </p:pic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25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0272" y="2067694"/>
            <a:ext cx="1333500" cy="276225"/>
          </a:xfrm>
          <a:prstGeom prst="rect">
            <a:avLst/>
          </a:prstGeom>
          <a:noFill/>
        </p:spPr>
      </p:pic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27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3651870"/>
            <a:ext cx="1762125" cy="381000"/>
          </a:xfrm>
          <a:prstGeom prst="rect">
            <a:avLst/>
          </a:prstGeom>
          <a:noFill/>
        </p:spPr>
      </p:pic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2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227934"/>
            <a:ext cx="714375" cy="381000"/>
          </a:xfrm>
          <a:prstGeom prst="rect">
            <a:avLst/>
          </a:prstGeom>
          <a:noFill/>
        </p:spPr>
      </p:pic>
      <p:sp>
        <p:nvSpPr>
          <p:cNvPr id="26" name="Left Brace 25"/>
          <p:cNvSpPr/>
          <p:nvPr/>
        </p:nvSpPr>
        <p:spPr>
          <a:xfrm>
            <a:off x="3275856" y="3723878"/>
            <a:ext cx="72008" cy="936104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0131" name="Picture 1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4011910"/>
            <a:ext cx="1333500" cy="276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35696" y="1275606"/>
            <a:ext cx="5449500" cy="2714700"/>
          </a:xfrm>
        </p:spPr>
        <p:txBody>
          <a:bodyPr/>
          <a:lstStyle/>
          <a:p>
            <a:pPr lvl="0"/>
            <a:endParaRPr lang="af-ZA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Armenian" pitchFamily="34" charset="0"/>
            </a:endParaRPr>
          </a:p>
          <a:p>
            <a:pPr lvl="0">
              <a:buNone/>
            </a:pPr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Q</a:t>
            </a:r>
            <a:r>
              <a:rPr lang="af-ZA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R -²È¶àðÆÂØÀ</a:t>
            </a:r>
          </a:p>
          <a:p>
            <a:pPr lvl="0">
              <a:buNone/>
            </a:pPr>
            <a:r>
              <a:rPr lang="af-ZA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ԲԼՈԿ-ՍԽԵՄԱՆ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Armenian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103426" name="Picture 2" descr="C:\Users\Admin\Desktop\porcnakan\verjnakan\diplomayin\algoritm_QR.PNG"/>
          <p:cNvPicPr>
            <a:picLocks noChangeAspect="1" noChangeArrowheads="1"/>
          </p:cNvPicPr>
          <p:nvPr/>
        </p:nvPicPr>
        <p:blipFill>
          <a:blip r:embed="rId2"/>
          <a:srcRect t="1587"/>
          <a:stretch>
            <a:fillRect/>
          </a:stretch>
        </p:blipFill>
        <p:spPr bwMode="auto">
          <a:xfrm>
            <a:off x="2771800" y="339502"/>
            <a:ext cx="4606385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35696" y="1275606"/>
            <a:ext cx="5449500" cy="2714700"/>
          </a:xfrm>
        </p:spPr>
        <p:txBody>
          <a:bodyPr/>
          <a:lstStyle/>
          <a:p>
            <a:pPr lvl="0"/>
            <a:endParaRPr lang="af-ZA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Armenian" pitchFamily="34" charset="0"/>
            </a:endParaRPr>
          </a:p>
          <a:p>
            <a:pPr lvl="0">
              <a:buNone/>
            </a:pPr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L</a:t>
            </a:r>
            <a:r>
              <a:rPr lang="af-ZA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R -²È¶àðÆÂØÀ</a:t>
            </a:r>
          </a:p>
          <a:p>
            <a:pPr lvl="0">
              <a:buNone/>
            </a:pPr>
            <a:r>
              <a:rPr lang="af-ZA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ԲԼՈԿ-ՍԽԵՄԱՆ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Armenian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104450" name="Picture 2" descr="C:\Users\Admin\Desktop\porcnakan\verjnakan\diplomayin\algoritm_L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92" y="123477"/>
            <a:ext cx="4191000" cy="5020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35696" y="1275606"/>
            <a:ext cx="5449500" cy="2714700"/>
          </a:xfrm>
        </p:spPr>
        <p:txBody>
          <a:bodyPr/>
          <a:lstStyle/>
          <a:p>
            <a:pPr lvl="0"/>
            <a:endParaRPr lang="af-ZA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Armenian" pitchFamily="34" charset="0"/>
            </a:endParaRPr>
          </a:p>
          <a:p>
            <a:pPr lvl="0">
              <a:buNone/>
            </a:pPr>
            <a:r>
              <a:rPr lang="ru-RU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ՅԱԿՈԲԻ</a:t>
            </a:r>
            <a:r>
              <a:rPr lang="af-ZA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 -²È¶àðÆÂØÀ</a:t>
            </a:r>
          </a:p>
          <a:p>
            <a:pPr lvl="0">
              <a:buNone/>
            </a:pPr>
            <a:r>
              <a:rPr lang="af-ZA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ԲԼՈԿ-ՍԽԵՄԱՆ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Armenian" pitchFamily="34" charset="0"/>
            </a:endParaRPr>
          </a:p>
          <a:p>
            <a:pPr lvl="0">
              <a:buNone/>
            </a:pPr>
            <a:endParaRPr lang="af-Z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105474" name="Picture 2" descr="C:\Users\Admin\Desktop\porcnakan\verjnakan\diplomayin\algoritm_yako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86072"/>
            <a:ext cx="4181475" cy="493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ՄՈԴԵԼԱՅԻՆ ՕՐԻՆԱԿ</a:t>
            </a:r>
          </a:p>
          <a:p>
            <a:pPr>
              <a:buNone/>
            </a:pPr>
            <a:r>
              <a:rPr lang="en-US" dirty="0" smtClean="0"/>
              <a:t>ԵՎ ՀԱՇՎԱՐԿՆԵՐԻ</a:t>
            </a:r>
          </a:p>
          <a:p>
            <a:pPr>
              <a:buNone/>
            </a:pPr>
            <a:r>
              <a:rPr lang="en-US" smtClean="0"/>
              <a:t>ԱՐԴՅՈՒՆՔՆԵՐ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Սկզբնական տվյալներ</a:t>
            </a:r>
            <a:r>
              <a:rPr lang="en-US" sz="20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 ա</a:t>
            </a:r>
            <a:r>
              <a:rPr lang="en-US" sz="1600" dirty="0" smtClean="0"/>
              <a:t>) </a:t>
            </a:r>
            <a:r>
              <a:rPr lang="ru-RU" sz="1600" dirty="0" smtClean="0"/>
              <a:t>ճշտությունը</a:t>
            </a:r>
            <a:r>
              <a:rPr lang="ru-RU" sz="1600" dirty="0" smtClean="0"/>
              <a:t> </a:t>
            </a:r>
            <a:r>
              <a:rPr lang="ru-RU" sz="1600" dirty="0" smtClean="0"/>
              <a:t>՝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l-GR" sz="1600" dirty="0" smtClean="0"/>
              <a:t>ε</a:t>
            </a:r>
            <a:r>
              <a:rPr lang="en-US" sz="1600" dirty="0" smtClean="0"/>
              <a:t> = 10</a:t>
            </a:r>
            <a:r>
              <a:rPr lang="en-US" sz="1600" baseline="30000" dirty="0" smtClean="0"/>
              <a:t>-3</a:t>
            </a:r>
            <a:br>
              <a:rPr lang="en-US" sz="1600" baseline="30000" dirty="0" smtClean="0"/>
            </a:br>
            <a:r>
              <a:rPr lang="ru-RU" sz="1600" dirty="0" smtClean="0"/>
              <a:t> բ</a:t>
            </a:r>
            <a:r>
              <a:rPr lang="en-US" sz="1600" dirty="0" smtClean="0"/>
              <a:t>) </a:t>
            </a:r>
            <a:r>
              <a:rPr lang="ru-RU" sz="1600" dirty="0" smtClean="0"/>
              <a:t>մատրիցը</a:t>
            </a:r>
            <a:r>
              <a:rPr lang="en-US" sz="1600" dirty="0" smtClean="0"/>
              <a:t>, </a:t>
            </a:r>
            <a:r>
              <a:rPr lang="ru-RU" sz="1600" dirty="0" smtClean="0"/>
              <a:t>որի սեփական թվերը պետք է </a:t>
            </a:r>
            <a:r>
              <a:rPr lang="ru-RU" sz="1600" dirty="0" smtClean="0"/>
              <a:t>որոշվեն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QR </a:t>
            </a:r>
            <a:r>
              <a:rPr lang="en-US" dirty="0" err="1" smtClean="0"/>
              <a:t>ալգորիթմի</a:t>
            </a:r>
            <a:r>
              <a:rPr lang="en-US" dirty="0" smtClean="0"/>
              <a:t> </a:t>
            </a:r>
            <a:r>
              <a:rPr lang="en-US" dirty="0" err="1" smtClean="0"/>
              <a:t>համաձայն</a:t>
            </a:r>
            <a:r>
              <a:rPr lang="en-US" dirty="0" smtClean="0"/>
              <a:t> </a:t>
            </a:r>
            <a:r>
              <a:rPr lang="en-US" dirty="0" err="1" smtClean="0"/>
              <a:t>խնդրի</a:t>
            </a:r>
            <a:r>
              <a:rPr lang="en-US" dirty="0" smtClean="0"/>
              <a:t> </a:t>
            </a:r>
            <a:r>
              <a:rPr lang="en-US" dirty="0" err="1" smtClean="0"/>
              <a:t>լուծման</a:t>
            </a:r>
            <a:r>
              <a:rPr lang="en-US" dirty="0" smtClean="0"/>
              <a:t> </a:t>
            </a:r>
            <a:r>
              <a:rPr lang="en-US" dirty="0" err="1" smtClean="0"/>
              <a:t>ընթացքում</a:t>
            </a:r>
            <a:r>
              <a:rPr lang="en-US" dirty="0" smtClean="0"/>
              <a:t> </a:t>
            </a:r>
            <a:r>
              <a:rPr lang="en-US" dirty="0" err="1" smtClean="0"/>
              <a:t>ստացված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մատրիցները</a:t>
            </a:r>
            <a:r>
              <a:rPr lang="en-US" dirty="0" smtClean="0"/>
              <a:t>՝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6506" name="Object 92"/>
          <p:cNvGraphicFramePr>
            <a:graphicFrameLocks noChangeAspect="1"/>
          </p:cNvGraphicFramePr>
          <p:nvPr/>
        </p:nvGraphicFramePr>
        <p:xfrm>
          <a:off x="395536" y="2859782"/>
          <a:ext cx="1903413" cy="1187450"/>
        </p:xfrm>
        <a:graphic>
          <a:graphicData uri="http://schemas.openxmlformats.org/presentationml/2006/ole">
            <p:oleObj spid="_x0000_s106506" name="Equation" r:id="rId3" imgW="1143000" imgH="711000" progId="Equation.3">
              <p:embed/>
            </p:oleObj>
          </a:graphicData>
        </a:graphic>
      </p:graphicFrame>
      <p:graphicFrame>
        <p:nvGraphicFramePr>
          <p:cNvPr id="106507" name="Object 94"/>
          <p:cNvGraphicFramePr>
            <a:graphicFrameLocks noChangeAspect="1"/>
          </p:cNvGraphicFramePr>
          <p:nvPr/>
        </p:nvGraphicFramePr>
        <p:xfrm>
          <a:off x="3131840" y="1419622"/>
          <a:ext cx="2808312" cy="1008112"/>
        </p:xfrm>
        <a:graphic>
          <a:graphicData uri="http://schemas.openxmlformats.org/presentationml/2006/ole">
            <p:oleObj spid="_x0000_s106507" name="Equation" r:id="rId4" imgW="2044440" imgH="711000" progId="Equation.3">
              <p:embed/>
            </p:oleObj>
          </a:graphicData>
        </a:graphic>
      </p:graphicFrame>
      <p:graphicFrame>
        <p:nvGraphicFramePr>
          <p:cNvPr id="106508" name="Object 96"/>
          <p:cNvGraphicFramePr>
            <a:graphicFrameLocks noChangeAspect="1"/>
          </p:cNvGraphicFramePr>
          <p:nvPr/>
        </p:nvGraphicFramePr>
        <p:xfrm>
          <a:off x="6012160" y="1419622"/>
          <a:ext cx="2952328" cy="1008112"/>
        </p:xfrm>
        <a:graphic>
          <a:graphicData uri="http://schemas.openxmlformats.org/presentationml/2006/ole">
            <p:oleObj spid="_x0000_s106508" name="Equation" r:id="rId5" imgW="2044440" imgH="711000" progId="Equation.3">
              <p:embed/>
            </p:oleObj>
          </a:graphicData>
        </a:graphic>
      </p:graphicFrame>
      <p:graphicFrame>
        <p:nvGraphicFramePr>
          <p:cNvPr id="106509" name="Object 98"/>
          <p:cNvGraphicFramePr>
            <a:graphicFrameLocks noChangeAspect="1"/>
          </p:cNvGraphicFramePr>
          <p:nvPr/>
        </p:nvGraphicFramePr>
        <p:xfrm>
          <a:off x="3131840" y="2427734"/>
          <a:ext cx="2808312" cy="1008112"/>
        </p:xfrm>
        <a:graphic>
          <a:graphicData uri="http://schemas.openxmlformats.org/presentationml/2006/ole">
            <p:oleObj spid="_x0000_s106509" name="Equation" r:id="rId6" imgW="1942920" imgH="711000" progId="Equation.3">
              <p:embed/>
            </p:oleObj>
          </a:graphicData>
        </a:graphic>
      </p:graphicFrame>
      <p:graphicFrame>
        <p:nvGraphicFramePr>
          <p:cNvPr id="106510" name="Object 100"/>
          <p:cNvGraphicFramePr>
            <a:graphicFrameLocks noChangeAspect="1"/>
          </p:cNvGraphicFramePr>
          <p:nvPr/>
        </p:nvGraphicFramePr>
        <p:xfrm>
          <a:off x="6012160" y="2427734"/>
          <a:ext cx="2880320" cy="1008112"/>
        </p:xfrm>
        <a:graphic>
          <a:graphicData uri="http://schemas.openxmlformats.org/presentationml/2006/ole">
            <p:oleObj spid="_x0000_s106510" name="Equation" r:id="rId7" imgW="1930320" imgH="711000" progId="Equation.3">
              <p:embed/>
            </p:oleObj>
          </a:graphicData>
        </a:graphic>
      </p:graphicFrame>
      <p:graphicFrame>
        <p:nvGraphicFramePr>
          <p:cNvPr id="106511" name="Object 3"/>
          <p:cNvGraphicFramePr>
            <a:graphicFrameLocks noChangeAspect="1"/>
          </p:cNvGraphicFramePr>
          <p:nvPr/>
        </p:nvGraphicFramePr>
        <p:xfrm>
          <a:off x="3131839" y="3579862"/>
          <a:ext cx="2841043" cy="1008112"/>
        </p:xfrm>
        <a:graphic>
          <a:graphicData uri="http://schemas.openxmlformats.org/presentationml/2006/ole">
            <p:oleObj spid="_x0000_s106511" name="Equation" r:id="rId8" imgW="1930320" imgH="711000" progId="Equation.3">
              <p:embed/>
            </p:oleObj>
          </a:graphicData>
        </a:graphic>
      </p:graphicFrame>
      <p:graphicFrame>
        <p:nvGraphicFramePr>
          <p:cNvPr id="106512" name="Object 7"/>
          <p:cNvGraphicFramePr>
            <a:graphicFrameLocks noChangeAspect="1"/>
          </p:cNvGraphicFramePr>
          <p:nvPr/>
        </p:nvGraphicFramePr>
        <p:xfrm>
          <a:off x="6084168" y="3579862"/>
          <a:ext cx="2880320" cy="1008112"/>
        </p:xfrm>
        <a:graphic>
          <a:graphicData uri="http://schemas.openxmlformats.org/presentationml/2006/ole">
            <p:oleObj spid="_x0000_s106512" name="Equation" r:id="rId9" imgW="194292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af-ZA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Ø²îðÆòÆ êºö²Î²Ü ÂìºðÆ àðàÞØ²Ü </a:t>
            </a:r>
            <a:r>
              <a:rPr lang="ru-RU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/>
            </a:r>
            <a:br>
              <a:rPr lang="ru-RU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</a:br>
            <a:r>
              <a:rPr lang="af-ZA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QR -²È¶àðÆÂØÀ</a:t>
            </a:r>
            <a:endParaRPr sz="3600"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625" y="1419622"/>
            <a:ext cx="5596200" cy="313687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Մատրիցի</a:t>
            </a:r>
            <a:r>
              <a:rPr lang="en-US" dirty="0" smtClean="0"/>
              <a:t> </a:t>
            </a:r>
            <a:r>
              <a:rPr lang="en-US" dirty="0" err="1" smtClean="0"/>
              <a:t>սեփական</a:t>
            </a:r>
            <a:r>
              <a:rPr lang="en-US" dirty="0" smtClean="0"/>
              <a:t> </a:t>
            </a:r>
            <a:r>
              <a:rPr lang="en-US" dirty="0" err="1" smtClean="0"/>
              <a:t>թվերը</a:t>
            </a:r>
            <a:r>
              <a:rPr lang="en-US" dirty="0" smtClean="0"/>
              <a:t>՝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Իտերացիաների</a:t>
            </a:r>
            <a:r>
              <a:rPr lang="en-US" dirty="0" smtClean="0"/>
              <a:t> </a:t>
            </a:r>
            <a:r>
              <a:rPr lang="en-US" dirty="0" err="1" smtClean="0"/>
              <a:t>քանակը</a:t>
            </a:r>
            <a:r>
              <a:rPr lang="en-US" dirty="0" smtClean="0"/>
              <a:t>՝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graphicFrame>
        <p:nvGraphicFramePr>
          <p:cNvPr id="115714" name="Object 13"/>
          <p:cNvGraphicFramePr>
            <a:graphicFrameLocks noChangeAspect="1"/>
          </p:cNvGraphicFramePr>
          <p:nvPr/>
        </p:nvGraphicFramePr>
        <p:xfrm>
          <a:off x="3059832" y="555526"/>
          <a:ext cx="2659319" cy="864096"/>
        </p:xfrm>
        <a:graphic>
          <a:graphicData uri="http://schemas.openxmlformats.org/presentationml/2006/ole">
            <p:oleObj spid="_x0000_s115714" name="Equation" r:id="rId3" imgW="2400120" imgH="711000" progId="Equation.3">
              <p:embed/>
            </p:oleObj>
          </a:graphicData>
        </a:graphic>
      </p:graphicFrame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7" y="1923678"/>
            <a:ext cx="3744416" cy="288032"/>
          </a:xfrm>
          <a:prstGeom prst="rect">
            <a:avLst/>
          </a:prstGeom>
          <a:noFill/>
        </p:spPr>
      </p:pic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2427734"/>
            <a:ext cx="576064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5816" y="339502"/>
            <a:ext cx="5596200" cy="3981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</a:t>
            </a:r>
            <a:r>
              <a:rPr lang="en-US" dirty="0" smtClean="0"/>
              <a:t>R </a:t>
            </a:r>
            <a:r>
              <a:rPr lang="en-US" dirty="0" err="1" smtClean="0"/>
              <a:t>ալգորիթմի</a:t>
            </a:r>
            <a:r>
              <a:rPr lang="en-US" dirty="0" smtClean="0"/>
              <a:t> </a:t>
            </a:r>
            <a:r>
              <a:rPr lang="en-US" dirty="0" err="1" smtClean="0"/>
              <a:t>համաձայն</a:t>
            </a:r>
            <a:r>
              <a:rPr lang="en-US" dirty="0" smtClean="0"/>
              <a:t> </a:t>
            </a:r>
            <a:r>
              <a:rPr lang="en-US" dirty="0" err="1" smtClean="0"/>
              <a:t>խնդրի</a:t>
            </a:r>
            <a:r>
              <a:rPr lang="en-US" dirty="0" smtClean="0"/>
              <a:t> </a:t>
            </a:r>
            <a:r>
              <a:rPr lang="en-US" dirty="0" err="1" smtClean="0"/>
              <a:t>լուծման</a:t>
            </a:r>
            <a:r>
              <a:rPr lang="en-US" dirty="0" smtClean="0"/>
              <a:t> </a:t>
            </a:r>
            <a:r>
              <a:rPr lang="en-US" dirty="0" err="1" smtClean="0"/>
              <a:t>ընթացքում</a:t>
            </a:r>
            <a:r>
              <a:rPr lang="en-US" dirty="0" smtClean="0"/>
              <a:t> </a:t>
            </a:r>
            <a:r>
              <a:rPr lang="en-US" dirty="0" err="1" smtClean="0"/>
              <a:t>ստացված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մատրիցները</a:t>
            </a:r>
            <a:r>
              <a:rPr lang="en-US" dirty="0" smtClean="0"/>
              <a:t>՝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6750" name="Object 3"/>
          <p:cNvGraphicFramePr>
            <a:graphicFrameLocks noChangeAspect="1"/>
          </p:cNvGraphicFramePr>
          <p:nvPr/>
        </p:nvGraphicFramePr>
        <p:xfrm>
          <a:off x="2924693" y="1042813"/>
          <a:ext cx="2726349" cy="1096889"/>
        </p:xfrm>
        <a:graphic>
          <a:graphicData uri="http://schemas.openxmlformats.org/presentationml/2006/ole">
            <p:oleObj spid="_x0000_s116750" name="Equation" r:id="rId3" imgW="1930320" imgH="711000" progId="Equation.3">
              <p:embed/>
            </p:oleObj>
          </a:graphicData>
        </a:graphic>
      </p:graphicFrame>
      <p:graphicFrame>
        <p:nvGraphicFramePr>
          <p:cNvPr id="116751" name="Object 4"/>
          <p:cNvGraphicFramePr>
            <a:graphicFrameLocks noChangeAspect="1"/>
          </p:cNvGraphicFramePr>
          <p:nvPr/>
        </p:nvGraphicFramePr>
        <p:xfrm>
          <a:off x="5940152" y="987574"/>
          <a:ext cx="2732410" cy="1224136"/>
        </p:xfrm>
        <a:graphic>
          <a:graphicData uri="http://schemas.openxmlformats.org/presentationml/2006/ole">
            <p:oleObj spid="_x0000_s116751" name="Equation" r:id="rId4" imgW="2044440" imgH="711000" progId="Equation.3">
              <p:embed/>
            </p:oleObj>
          </a:graphicData>
        </a:graphic>
      </p:graphicFrame>
      <p:graphicFrame>
        <p:nvGraphicFramePr>
          <p:cNvPr id="116752" name="Object 5"/>
          <p:cNvGraphicFramePr>
            <a:graphicFrameLocks noChangeAspect="1"/>
          </p:cNvGraphicFramePr>
          <p:nvPr/>
        </p:nvGraphicFramePr>
        <p:xfrm>
          <a:off x="2915816" y="2211710"/>
          <a:ext cx="2664296" cy="1224136"/>
        </p:xfrm>
        <a:graphic>
          <a:graphicData uri="http://schemas.openxmlformats.org/presentationml/2006/ole">
            <p:oleObj spid="_x0000_s116752" name="Equation" r:id="rId5" imgW="2171520" imgH="711000" progId="Equation.3">
              <p:embed/>
            </p:oleObj>
          </a:graphicData>
        </a:graphic>
      </p:graphicFrame>
      <p:graphicFrame>
        <p:nvGraphicFramePr>
          <p:cNvPr id="116753" name="Object 6"/>
          <p:cNvGraphicFramePr>
            <a:graphicFrameLocks noChangeAspect="1"/>
          </p:cNvGraphicFramePr>
          <p:nvPr/>
        </p:nvGraphicFramePr>
        <p:xfrm>
          <a:off x="5940152" y="2211710"/>
          <a:ext cx="2736304" cy="1224136"/>
        </p:xfrm>
        <a:graphic>
          <a:graphicData uri="http://schemas.openxmlformats.org/presentationml/2006/ole">
            <p:oleObj spid="_x0000_s116753" name="Equation" r:id="rId6" imgW="2019240" imgH="711000" progId="Equation.3">
              <p:embed/>
            </p:oleObj>
          </a:graphicData>
        </a:graphic>
      </p:graphicFrame>
      <p:graphicFrame>
        <p:nvGraphicFramePr>
          <p:cNvPr id="116754" name="Object 10"/>
          <p:cNvGraphicFramePr>
            <a:graphicFrameLocks noChangeAspect="1"/>
          </p:cNvGraphicFramePr>
          <p:nvPr/>
        </p:nvGraphicFramePr>
        <p:xfrm>
          <a:off x="2915816" y="3507854"/>
          <a:ext cx="2664296" cy="1224136"/>
        </p:xfrm>
        <a:graphic>
          <a:graphicData uri="http://schemas.openxmlformats.org/presentationml/2006/ole">
            <p:oleObj spid="_x0000_s116754" name="Equation" r:id="rId7" imgW="2197080" imgH="711000" progId="Equation.3">
              <p:embed/>
            </p:oleObj>
          </a:graphicData>
        </a:graphic>
      </p:graphicFrame>
      <p:graphicFrame>
        <p:nvGraphicFramePr>
          <p:cNvPr id="116755" name="Object 11"/>
          <p:cNvGraphicFramePr>
            <a:graphicFrameLocks noChangeAspect="1"/>
          </p:cNvGraphicFramePr>
          <p:nvPr/>
        </p:nvGraphicFramePr>
        <p:xfrm>
          <a:off x="6003478" y="3435846"/>
          <a:ext cx="2672978" cy="1296144"/>
        </p:xfrm>
        <a:graphic>
          <a:graphicData uri="http://schemas.openxmlformats.org/presentationml/2006/ole">
            <p:oleObj spid="_x0000_s116755" name="Equation" r:id="rId8" imgW="217152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625" y="1419622"/>
            <a:ext cx="5596200" cy="313687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Մատրիցի</a:t>
            </a:r>
            <a:r>
              <a:rPr lang="en-US" dirty="0" smtClean="0"/>
              <a:t> </a:t>
            </a:r>
            <a:r>
              <a:rPr lang="en-US" dirty="0" err="1" smtClean="0"/>
              <a:t>սեփական</a:t>
            </a:r>
            <a:r>
              <a:rPr lang="en-US" dirty="0" smtClean="0"/>
              <a:t> </a:t>
            </a:r>
            <a:r>
              <a:rPr lang="en-US" dirty="0" err="1" smtClean="0"/>
              <a:t>թվերը</a:t>
            </a:r>
            <a:r>
              <a:rPr lang="en-US" dirty="0" smtClean="0"/>
              <a:t>՝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Իտերացիաների</a:t>
            </a:r>
            <a:r>
              <a:rPr lang="en-US" dirty="0" smtClean="0"/>
              <a:t> </a:t>
            </a:r>
            <a:r>
              <a:rPr lang="en-US" dirty="0" err="1" smtClean="0"/>
              <a:t>քանակը</a:t>
            </a:r>
            <a:r>
              <a:rPr lang="en-US" dirty="0" smtClean="0"/>
              <a:t>՝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3059832" y="411510"/>
          <a:ext cx="2592288" cy="1008112"/>
        </p:xfrm>
        <a:graphic>
          <a:graphicData uri="http://schemas.openxmlformats.org/presentationml/2006/ole">
            <p:oleObj spid="_x0000_s117763" name="Equation" r:id="rId3" imgW="2336760" imgH="711000" progId="Equation.3">
              <p:embed/>
            </p:oleObj>
          </a:graphicData>
        </a:graphic>
      </p:graphicFrame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3" y="1923678"/>
            <a:ext cx="3888432" cy="288032"/>
          </a:xfrm>
          <a:prstGeom prst="rect">
            <a:avLst/>
          </a:prstGeom>
          <a:noFill/>
        </p:spPr>
      </p:pic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2571750"/>
            <a:ext cx="727660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5816" y="339502"/>
            <a:ext cx="5596200" cy="439248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Յակոբիի</a:t>
            </a:r>
            <a:r>
              <a:rPr lang="en-US" dirty="0" smtClean="0"/>
              <a:t> </a:t>
            </a:r>
            <a:r>
              <a:rPr lang="en-US" dirty="0" err="1" smtClean="0"/>
              <a:t>ալգորիթմի</a:t>
            </a:r>
            <a:r>
              <a:rPr lang="en-US" dirty="0" smtClean="0"/>
              <a:t> </a:t>
            </a:r>
            <a:r>
              <a:rPr lang="en-US" dirty="0" err="1" smtClean="0"/>
              <a:t>համաձայն</a:t>
            </a:r>
            <a:r>
              <a:rPr lang="en-US" dirty="0" smtClean="0"/>
              <a:t> </a:t>
            </a:r>
            <a:r>
              <a:rPr lang="en-US" dirty="0" err="1" smtClean="0"/>
              <a:t>խնդրի</a:t>
            </a:r>
            <a:r>
              <a:rPr lang="en-US" dirty="0" smtClean="0"/>
              <a:t> </a:t>
            </a:r>
            <a:r>
              <a:rPr lang="en-US" dirty="0" err="1" smtClean="0"/>
              <a:t>լուծման</a:t>
            </a:r>
            <a:r>
              <a:rPr lang="en-US" dirty="0" smtClean="0"/>
              <a:t> </a:t>
            </a:r>
            <a:r>
              <a:rPr lang="en-US" dirty="0" err="1" smtClean="0"/>
              <a:t>ընթացքում</a:t>
            </a:r>
            <a:r>
              <a:rPr lang="en-US" dirty="0" smtClean="0"/>
              <a:t> </a:t>
            </a:r>
            <a:r>
              <a:rPr lang="en-US" dirty="0" err="1" smtClean="0"/>
              <a:t>ստացված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մատրիցները</a:t>
            </a:r>
            <a:r>
              <a:rPr lang="en-US" dirty="0" smtClean="0"/>
              <a:t>՝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Մատրիցի</a:t>
            </a:r>
            <a:r>
              <a:rPr lang="en-US" dirty="0" smtClean="0"/>
              <a:t> </a:t>
            </a:r>
            <a:r>
              <a:rPr lang="en-US" dirty="0" err="1" smtClean="0"/>
              <a:t>սեփական</a:t>
            </a:r>
            <a:r>
              <a:rPr lang="en-US" dirty="0" smtClean="0"/>
              <a:t> </a:t>
            </a:r>
            <a:r>
              <a:rPr lang="en-US" dirty="0" err="1" smtClean="0"/>
              <a:t>թվերը</a:t>
            </a:r>
            <a:r>
              <a:rPr lang="en-US" dirty="0" smtClean="0"/>
              <a:t>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Իտերացիաների</a:t>
            </a:r>
            <a:r>
              <a:rPr lang="en-US" dirty="0" smtClean="0"/>
              <a:t> </a:t>
            </a:r>
            <a:r>
              <a:rPr lang="en-US" dirty="0" err="1" smtClean="0"/>
              <a:t>քանակը</a:t>
            </a:r>
            <a:r>
              <a:rPr lang="en-US" dirty="0" smtClean="0"/>
              <a:t>՝ </a:t>
            </a:r>
            <a:endParaRPr lang="ru-RU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8792" name="Object 3"/>
          <p:cNvGraphicFramePr>
            <a:graphicFrameLocks noChangeAspect="1"/>
          </p:cNvGraphicFramePr>
          <p:nvPr/>
        </p:nvGraphicFramePr>
        <p:xfrm>
          <a:off x="2846484" y="1203598"/>
          <a:ext cx="2321623" cy="864096"/>
        </p:xfrm>
        <a:graphic>
          <a:graphicData uri="http://schemas.openxmlformats.org/presentationml/2006/ole">
            <p:oleObj spid="_x0000_s118792" name="Equation" r:id="rId3" imgW="1917360" imgH="711000" progId="Equation.3">
              <p:embed/>
            </p:oleObj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6460489" y="1176610"/>
          <a:ext cx="2490630" cy="864096"/>
        </p:xfrm>
        <a:graphic>
          <a:graphicData uri="http://schemas.openxmlformats.org/presentationml/2006/ole">
            <p:oleObj spid="_x0000_s118793" name="Equation" r:id="rId4" imgW="2057400" imgH="711000" progId="Equation.3">
              <p:embed/>
            </p:oleObj>
          </a:graphicData>
        </a:graphic>
      </p:graphicFrame>
      <p:graphicFrame>
        <p:nvGraphicFramePr>
          <p:cNvPr id="118794" name="Object 4"/>
          <p:cNvGraphicFramePr>
            <a:graphicFrameLocks noChangeAspect="1"/>
          </p:cNvGraphicFramePr>
          <p:nvPr/>
        </p:nvGraphicFramePr>
        <p:xfrm>
          <a:off x="4499992" y="2211710"/>
          <a:ext cx="2612620" cy="864096"/>
        </p:xfrm>
        <a:graphic>
          <a:graphicData uri="http://schemas.openxmlformats.org/presentationml/2006/ole">
            <p:oleObj spid="_x0000_s118794" name="Equation" r:id="rId5" imgW="2158920" imgH="711000" progId="Equation.3">
              <p:embed/>
            </p:oleObj>
          </a:graphicData>
        </a:graphic>
      </p:graphicFrame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8795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3651870"/>
            <a:ext cx="3092554" cy="216024"/>
          </a:xfrm>
          <a:prstGeom prst="rect">
            <a:avLst/>
          </a:prstGeom>
          <a:noFill/>
        </p:spPr>
      </p:pic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87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3" y="4299942"/>
            <a:ext cx="648072" cy="315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625" y="1419622"/>
            <a:ext cx="5596200" cy="313687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Մատրիցի</a:t>
            </a:r>
            <a:r>
              <a:rPr lang="en-US" dirty="0" smtClean="0"/>
              <a:t> </a:t>
            </a:r>
            <a:r>
              <a:rPr lang="en-US" dirty="0" err="1" smtClean="0"/>
              <a:t>սեփական</a:t>
            </a:r>
            <a:r>
              <a:rPr lang="en-US" dirty="0" smtClean="0"/>
              <a:t> </a:t>
            </a:r>
            <a:r>
              <a:rPr lang="en-US" dirty="0" err="1" smtClean="0"/>
              <a:t>թվերը</a:t>
            </a:r>
            <a:r>
              <a:rPr lang="en-US" dirty="0" smtClean="0"/>
              <a:t>՝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Իտերացիաների</a:t>
            </a:r>
            <a:r>
              <a:rPr lang="en-US" dirty="0" smtClean="0"/>
              <a:t> </a:t>
            </a:r>
            <a:r>
              <a:rPr lang="en-US" dirty="0" err="1" smtClean="0"/>
              <a:t>քանակը</a:t>
            </a:r>
            <a:r>
              <a:rPr lang="en-US" dirty="0" smtClean="0"/>
              <a:t>՝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3059832" y="411510"/>
          <a:ext cx="2592288" cy="1008112"/>
        </p:xfrm>
        <a:graphic>
          <a:graphicData uri="http://schemas.openxmlformats.org/presentationml/2006/ole">
            <p:oleObj spid="_x0000_s119810" name="Equation" r:id="rId3" imgW="2336760" imgH="711000" progId="Equation.3">
              <p:embed/>
            </p:oleObj>
          </a:graphicData>
        </a:graphic>
      </p:graphicFrame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3" y="1923678"/>
            <a:ext cx="3888432" cy="288032"/>
          </a:xfrm>
          <a:prstGeom prst="rect">
            <a:avLst/>
          </a:prstGeom>
          <a:noFill/>
        </p:spPr>
      </p:pic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2571750"/>
            <a:ext cx="727660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090624" y="575500"/>
            <a:ext cx="5873863" cy="12041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ylfaen" pitchFamily="18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QR-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 ալգորիթմի միջոցով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A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ստացիոնար մատրիցը  իտերացոն գործընթացի յուրաքանչյուր քայլում ներկայացվում է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Q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և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մատրիցների արտադրյալի տեսքով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:</a:t>
            </a:r>
            <a:endParaRPr lang="ru-RU" sz="1200" dirty="0" smtClean="0">
              <a:solidFill>
                <a:schemeClr val="bg1">
                  <a:lumMod val="50000"/>
                </a:schemeClr>
              </a:solidFill>
              <a:latin typeface="Sylfaen" pitchFamily="18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Այն ալգորիթմը հիմնված է Հաուսհոլդերի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 ձևափոխության վրա:</a:t>
            </a:r>
            <a:endParaRPr lang="ru-RU" sz="1200" dirty="0" smtClean="0">
              <a:solidFill>
                <a:schemeClr val="bg1">
                  <a:lumMod val="50000"/>
                </a:schemeClr>
              </a:solidFill>
              <a:latin typeface="Sylfaen" pitchFamily="18" charset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idx="2"/>
          </p:nvPr>
        </p:nvSpPr>
        <p:spPr>
          <a:xfrm>
            <a:off x="3059832" y="2139702"/>
            <a:ext cx="5585831" cy="2552100"/>
          </a:xfrm>
        </p:spPr>
        <p:txBody>
          <a:bodyPr/>
          <a:lstStyle/>
          <a:p>
            <a:pPr>
              <a:buNone/>
            </a:pPr>
            <a:r>
              <a:rPr lang="ru-RU" i="1" dirty="0" smtClean="0"/>
              <a:t>	</a:t>
            </a:r>
            <a:r>
              <a:rPr lang="en-US" i="1" dirty="0" smtClean="0"/>
              <a:t>P </a:t>
            </a:r>
            <a:r>
              <a:rPr lang="ru-RU" i="1" dirty="0" smtClean="0"/>
              <a:t>մատրիցի կառուցման համար իրականացվում է գործողությունների հետևյալ հաջորդականությունը</a:t>
            </a:r>
            <a:r>
              <a:rPr lang="en-US" i="1" dirty="0" smtClean="0"/>
              <a:t>.</a:t>
            </a:r>
            <a:endParaRPr lang="ru-RU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Քայլ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None/>
            </a:pPr>
            <a:r>
              <a:rPr lang="ru-RU" sz="1200" dirty="0" smtClean="0"/>
              <a:t>Որոշվում </a:t>
            </a:r>
            <a:r>
              <a:rPr lang="ru-RU" sz="1200" dirty="0" smtClean="0"/>
              <a:t>են հետևյալ տարրերը</a:t>
            </a:r>
            <a:r>
              <a:rPr lang="en-US" sz="1200" dirty="0" smtClean="0"/>
              <a:t>.</a:t>
            </a:r>
            <a:endParaRPr lang="ru-RU" sz="1400" dirty="0" smtClean="0"/>
          </a:p>
          <a:p>
            <a:pPr>
              <a:buNone/>
            </a:pPr>
            <a:r>
              <a:rPr lang="ru-RU" sz="1400" b="1" dirty="0" smtClean="0"/>
              <a:t>	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	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Քայլ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2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</a:p>
          <a:p>
            <a:pPr>
              <a:buNone/>
            </a:pPr>
            <a:r>
              <a:rPr lang="en-US" sz="1200" dirty="0" err="1" smtClean="0"/>
              <a:t>Հաշվվում</a:t>
            </a:r>
            <a:r>
              <a:rPr lang="en-US" sz="1200" dirty="0" smtClean="0"/>
              <a:t> </a:t>
            </a:r>
            <a:r>
              <a:rPr lang="en-US" sz="1200" dirty="0" err="1" smtClean="0"/>
              <a:t>են</a:t>
            </a:r>
            <a:r>
              <a:rPr lang="en-US" sz="1200" dirty="0" smtClean="0"/>
              <a:t> </a:t>
            </a:r>
            <a:r>
              <a:rPr lang="en-US" sz="1200" dirty="0" err="1" smtClean="0"/>
              <a:t>տարրերը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>
              <a:buNone/>
            </a:pP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  <a:p>
            <a:pPr>
              <a:buNone/>
            </a:pPr>
            <a:endParaRPr lang="ru-RU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  <a:p>
            <a:pPr>
              <a:buNone/>
            </a:pPr>
            <a:endParaRPr lang="ru-RU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ru-RU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smtClean="0"/>
              <a:t>		</a:t>
            </a:r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23928" y="1923678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i="1" dirty="0">
              <a:latin typeface="Sylfaen" pitchFamily="18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9396" name="Object 84"/>
          <p:cNvGraphicFramePr>
            <a:graphicFrameLocks noChangeAspect="1"/>
          </p:cNvGraphicFramePr>
          <p:nvPr/>
        </p:nvGraphicFramePr>
        <p:xfrm>
          <a:off x="5364088" y="1851670"/>
          <a:ext cx="1371910" cy="360000"/>
        </p:xfrm>
        <a:graphic>
          <a:graphicData uri="http://schemas.openxmlformats.org/presentationml/2006/ole">
            <p:oleObj spid="_x0000_s59396" name="Equation" r:id="rId4" imgW="952200" imgH="203040" progId="Equation.3">
              <p:embed/>
            </p:oleObj>
          </a:graphicData>
        </a:graphic>
      </p:graphicFrame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2" y="3147814"/>
            <a:ext cx="2971800" cy="648072"/>
          </a:xfrm>
          <a:prstGeom prst="rect">
            <a:avLst/>
          </a:prstGeom>
          <a:noFill/>
        </p:spPr>
      </p:pic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2" y="4299942"/>
            <a:ext cx="2609850" cy="190500"/>
          </a:xfrm>
          <a:prstGeom prst="rect">
            <a:avLst/>
          </a:prstGeom>
          <a:noFill/>
        </p:spPr>
      </p:pic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2211710"/>
            <a:ext cx="3734400" cy="432000"/>
          </a:xfrm>
          <a:prstGeom prst="rect">
            <a:avLst/>
          </a:prstGeom>
          <a:noFill/>
        </p:spPr>
      </p:pic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69324" y="575500"/>
            <a:ext cx="5535123" cy="39810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Քայլ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3:</a:t>
            </a:r>
          </a:p>
          <a:p>
            <a:pPr>
              <a:buNone/>
            </a:pPr>
            <a:r>
              <a:rPr lang="en-US" sz="1200" dirty="0" err="1" smtClean="0"/>
              <a:t>Առանձնացվում</a:t>
            </a:r>
            <a:r>
              <a:rPr lang="en-US" sz="1200" dirty="0" smtClean="0"/>
              <a:t> </a:t>
            </a:r>
            <a:r>
              <a:rPr lang="en-US" sz="1200" dirty="0" err="1" smtClean="0"/>
              <a:t>են</a:t>
            </a:r>
            <a:r>
              <a:rPr lang="en-US" sz="1200" dirty="0" smtClean="0"/>
              <a:t> </a:t>
            </a:r>
            <a:r>
              <a:rPr lang="en-US" sz="1200" dirty="0" err="1" smtClean="0"/>
              <a:t>հետևյալ</a:t>
            </a:r>
            <a:r>
              <a:rPr lang="en-US" sz="1200" dirty="0" smtClean="0"/>
              <a:t> </a:t>
            </a:r>
            <a:r>
              <a:rPr lang="en-US" sz="1200" dirty="0" err="1" smtClean="0"/>
              <a:t>տարրերը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>
              <a:buNone/>
            </a:pP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Քայլ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None/>
            </a:pPr>
            <a:r>
              <a:rPr lang="ru-RU" sz="1200" dirty="0" smtClean="0"/>
              <a:t>Որոշվում են հետևյալ վեկտոր</a:t>
            </a:r>
            <a:r>
              <a:rPr lang="en-US" sz="1200" dirty="0" smtClean="0"/>
              <a:t>-</a:t>
            </a:r>
            <a:r>
              <a:rPr lang="ru-RU" sz="1200" dirty="0" smtClean="0"/>
              <a:t>սյունները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	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Քայլ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5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</a:p>
          <a:p>
            <a:pPr>
              <a:buNone/>
            </a:pPr>
            <a:r>
              <a:rPr lang="en-US" sz="1200" dirty="0" err="1" smtClean="0"/>
              <a:t>Առանձնացվում</a:t>
            </a:r>
            <a:r>
              <a:rPr lang="en-US" sz="1200" dirty="0" smtClean="0"/>
              <a:t> </a:t>
            </a:r>
            <a:r>
              <a:rPr lang="en-US" sz="1200" dirty="0" err="1" smtClean="0"/>
              <a:t>են</a:t>
            </a:r>
            <a:r>
              <a:rPr lang="en-US" sz="1200" dirty="0" smtClean="0"/>
              <a:t> </a:t>
            </a:r>
            <a:r>
              <a:rPr lang="en-US" sz="1200" dirty="0" err="1" smtClean="0"/>
              <a:t>վեկտոր-սյուները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>
              <a:buNone/>
            </a:pPr>
            <a:endParaRPr lang="ru-RU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  <a:p>
            <a:pPr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	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Քայլ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	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200" dirty="0" err="1" smtClean="0"/>
              <a:t>Կազմվում</a:t>
            </a:r>
            <a:r>
              <a:rPr lang="en-US" sz="1200" dirty="0" smtClean="0"/>
              <a:t> </a:t>
            </a:r>
            <a:r>
              <a:rPr lang="en-US" sz="1200" dirty="0" err="1" smtClean="0"/>
              <a:t>են</a:t>
            </a:r>
            <a:r>
              <a:rPr lang="en-US" sz="1200" dirty="0" smtClean="0"/>
              <a:t>  </a:t>
            </a:r>
            <a:r>
              <a:rPr lang="ru-RU" sz="1200" dirty="0" smtClean="0"/>
              <a:t>մատրիցները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>
              <a:buNone/>
            </a:pPr>
            <a:endParaRPr lang="ru-RU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sz="1400" dirty="0" smtClean="0"/>
              <a:t>			</a:t>
            </a:r>
          </a:p>
          <a:p>
            <a:pPr>
              <a:buNone/>
            </a:pPr>
            <a:endParaRPr lang="ru-RU" sz="1400" dirty="0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3291830"/>
            <a:ext cx="1952625" cy="180975"/>
          </a:xfrm>
          <a:prstGeom prst="rect">
            <a:avLst/>
          </a:prstGeom>
          <a:noFill/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4227934"/>
            <a:ext cx="2219325" cy="190500"/>
          </a:xfrm>
          <a:prstGeom prst="rect">
            <a:avLst/>
          </a:prstGeom>
          <a:noFill/>
        </p:spPr>
      </p:pic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1347614"/>
            <a:ext cx="1838325" cy="32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156" name="Shape 156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4084482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Քայլ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Քայլ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Քայլ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Քայլ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Ընդ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ուրում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այդ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հաջորդականությունը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հանգում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է 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վերին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եռանկյունաձև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մատրիցի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որի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անկյունագծային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տարրերը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հանդիսանում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են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մատրիցի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սեփական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թվերը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2381250"/>
            <a:ext cx="1704975" cy="190500"/>
          </a:xfrm>
          <a:prstGeom prst="rect">
            <a:avLst/>
          </a:prstGeom>
          <a:noFill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3003798"/>
            <a:ext cx="2343150" cy="180975"/>
          </a:xfrm>
          <a:prstGeom prst="rect">
            <a:avLst/>
          </a:prstGeom>
          <a:noFill/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4299942"/>
            <a:ext cx="1266825" cy="180975"/>
          </a:xfrm>
          <a:prstGeom prst="rect">
            <a:avLst/>
          </a:prstGeom>
          <a:noFill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1670695"/>
            <a:ext cx="2562225" cy="180975"/>
          </a:xfrm>
          <a:prstGeom prst="rect">
            <a:avLst/>
          </a:prstGeom>
          <a:noFill/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987574"/>
            <a:ext cx="2381250" cy="180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35696" y="1275606"/>
            <a:ext cx="5449500" cy="2714700"/>
          </a:xfrm>
        </p:spPr>
        <p:txBody>
          <a:bodyPr/>
          <a:lstStyle/>
          <a:p>
            <a:pPr lvl="0"/>
            <a:endParaRPr lang="af-ZA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Armenian" pitchFamily="34" charset="0"/>
            </a:endParaRPr>
          </a:p>
          <a:p>
            <a:pPr lvl="0">
              <a:buNone/>
            </a:pPr>
            <a:r>
              <a:rPr lang="af-ZA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Ø²îðÆòÆ êºö²Î²Ü ÂìºðÆ àðàÞØ²Ü </a:t>
            </a:r>
            <a:br>
              <a:rPr lang="af-ZA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</a:br>
            <a:r>
              <a:rPr lang="af-ZA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LR -²È¶àðÆÂØÀ</a:t>
            </a:r>
            <a:endParaRPr lang="af-Z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090624" y="627534"/>
            <a:ext cx="5873863" cy="3796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ylfaen" pitchFamily="18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LR-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 ալգորիթմի միջոցով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A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ստացիոնար մատրիցը  իտերացոն գործընթացի յուրաքանչյուր քայլում ներկայացվում է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և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մատրիցների արտադրյալի տեսքով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ylfaen" pitchFamily="18" charset="0"/>
              </a:rPr>
              <a:t>:</a:t>
            </a:r>
          </a:p>
          <a:p>
            <a:pPr>
              <a:spcBef>
                <a:spcPct val="50000"/>
              </a:spcBef>
              <a:buNone/>
            </a:pPr>
            <a:r>
              <a:rPr lang="en-US" sz="1200" dirty="0" smtClean="0"/>
              <a:t>	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Անհրաժեշտ է գտնել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 = 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ij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ներքին եռանկյունաձև մատրիցը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որի գլխավոր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անկյունագծում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մեկեր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են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և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R = 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ij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վերին եռանկյունաձև մատրիցն այնպես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որ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A = LR,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այսինքն՝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None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None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Քանի որ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lij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= 0,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երբ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&lt; j,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ij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= 0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, </a:t>
            </a:r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երբ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j &gt; k  (1)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հավասարման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գումարը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կլինի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՝</a:t>
            </a:r>
            <a:endParaRPr lang="ru-RU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None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211710"/>
            <a:ext cx="2466975" cy="514350"/>
          </a:xfrm>
          <a:prstGeom prst="rect">
            <a:avLst/>
          </a:prstGeom>
          <a:noFill/>
        </p:spPr>
      </p:pic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0623" y="3377927"/>
            <a:ext cx="2333625" cy="56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190" name="Shape 190"/>
          <p:cNvGrpSpPr/>
          <p:nvPr/>
        </p:nvGrpSpPr>
        <p:grpSpPr>
          <a:xfrm>
            <a:off x="3868697" y="2123332"/>
            <a:ext cx="394068" cy="325505"/>
            <a:chOff x="5268225" y="4341925"/>
            <a:chExt cx="468850" cy="387275"/>
          </a:xfrm>
        </p:grpSpPr>
        <p:sp>
          <p:nvSpPr>
            <p:cNvPr id="191" name="Shape 19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6687470" y="2223751"/>
            <a:ext cx="445255" cy="246182"/>
            <a:chOff x="531800" y="5071350"/>
            <a:chExt cx="529750" cy="292900"/>
          </a:xfrm>
        </p:grpSpPr>
        <p:sp>
          <p:nvSpPr>
            <p:cNvPr id="200" name="Shape 20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 Placeholder 30"/>
          <p:cNvSpPr>
            <a:spLocks noGrp="1"/>
          </p:cNvSpPr>
          <p:nvPr>
            <p:ph type="body" idx="2"/>
          </p:nvPr>
        </p:nvSpPr>
        <p:spPr>
          <a:xfrm>
            <a:off x="2987824" y="483518"/>
            <a:ext cx="5760640" cy="4176464"/>
          </a:xfrm>
        </p:spPr>
        <p:txBody>
          <a:bodyPr/>
          <a:lstStyle/>
          <a:p>
            <a:pPr>
              <a:buNone/>
            </a:pPr>
            <a:r>
              <a:rPr lang="en-US" i="1" dirty="0" err="1" smtClean="0"/>
              <a:t>կամ</a:t>
            </a:r>
            <a:r>
              <a:rPr lang="en-US" i="1" dirty="0" smtClean="0"/>
              <a:t> 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err="1" smtClean="0"/>
              <a:t>վերախմբավորենք</a:t>
            </a:r>
            <a:r>
              <a:rPr lang="en-US" i="1" dirty="0" smtClean="0"/>
              <a:t> </a:t>
            </a:r>
            <a:r>
              <a:rPr lang="en-US" i="1" dirty="0" err="1" smtClean="0"/>
              <a:t>հավասարումները</a:t>
            </a:r>
            <a:r>
              <a:rPr lang="en-US" i="1" dirty="0" smtClean="0"/>
              <a:t>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987574"/>
            <a:ext cx="3228975" cy="1104900"/>
          </a:xfrm>
          <a:prstGeom prst="rect">
            <a:avLst/>
          </a:prstGeom>
          <a:noFill/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2787774"/>
            <a:ext cx="31051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af-ZA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Ø²îðÆòÆ êºö²Î²Ü ÂìºðÆ àðàÞØ²Ü </a:t>
            </a:r>
            <a:r>
              <a:rPr lang="ru-RU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/>
            </a:r>
            <a:br>
              <a:rPr lang="ru-RU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</a:br>
            <a:r>
              <a:rPr lang="af-ZA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 </a:t>
            </a:r>
            <a:r>
              <a:rPr lang="ru-RU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ՅԱԿՈԲԻ </a:t>
            </a:r>
            <a:r>
              <a:rPr lang="af-ZA" sz="36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Armenian" pitchFamily="34" charset="0"/>
              </a:rPr>
              <a:t>²È¶àðÆÂØÀ</a:t>
            </a:r>
            <a:endParaRPr sz="3600"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193</Words>
  <Application>Microsoft Office PowerPoint</Application>
  <PresentationFormat>On-screen Show (16:9)</PresentationFormat>
  <Paragraphs>122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Armenian</vt:lpstr>
      <vt:lpstr>Nunito Sans</vt:lpstr>
      <vt:lpstr>Georgia</vt:lpstr>
      <vt:lpstr>Sylfaen</vt:lpstr>
      <vt:lpstr>Cambria</vt:lpstr>
      <vt:lpstr>Calibri</vt:lpstr>
      <vt:lpstr>Ulysses template</vt:lpstr>
      <vt:lpstr>Equation</vt:lpstr>
      <vt:lpstr>Microsoft Equation 3.0</vt:lpstr>
      <vt:lpstr>êî²òÆàÜ²ð Ø²îðÆòÜºðÆ êºö²Î²Ü ÂìºðÆ àðàÞØ²Ü ØÆ Þ²ðø ºÔ²Ü²ÎÜºðÆ Ð²ØºØ²î²Î²Ü ìºðÈàôÌàôÂÚàôÜÀ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Սկզբնական տվյալներ.  ա) ճշտությունը ՝   ε = 10-3  բ) մատրիցը, որի սեփական թվերը պետք է որոշվեն 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êî²òÆàÜ²ð Ø²îðÆòÜºðÆ êºö²Î²Ü ÂìºðÆ àðàÞØ²Ü ØÆ Þ²ðø ºÔ²Ü²ÎÜºðÆ Ð²ØºØ²î²Î²Ü ìºðÈàôÌàôÂÚàôÜÀ</dc:title>
  <dc:creator>Admin</dc:creator>
  <cp:lastModifiedBy>Admin</cp:lastModifiedBy>
  <cp:revision>20</cp:revision>
  <dcterms:modified xsi:type="dcterms:W3CDTF">2018-05-07T13:36:17Z</dcterms:modified>
</cp:coreProperties>
</file>