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elnyk" initials="AM" lastIdx="1" clrIdx="0">
    <p:extLst>
      <p:ext uri="{19B8F6BF-5375-455C-9EA6-DF929625EA0E}">
        <p15:presenceInfo xmlns:p15="http://schemas.microsoft.com/office/powerpoint/2012/main" userId="S::Anna_Melnyk@epam.com::9b4a1f7f-4892-449c-a16a-c5d08afcd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4C6C0-86A5-4CC1-9DB0-9B7C37DCFD53}" v="10" dt="2021-07-06T12:10:34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9C2A-0FC8-422F-92E4-B92935AAE5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775" y="1828800"/>
            <a:ext cx="6489700" cy="246221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8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Cover with </a:t>
            </a:r>
            <a:br>
              <a:rPr lang="en-US"/>
            </a:br>
            <a:r>
              <a:rPr lang="en-US"/>
              <a:t>text two lines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64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40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1507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16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755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CFCBC35-7511-3B44-AC9B-5B9307A0151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56764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99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461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63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1271379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3506A5C-D398-4F6C-BA3C-D23DAEA64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775" y="1828800"/>
            <a:ext cx="5519275" cy="203132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Cover with </a:t>
            </a:r>
            <a:br>
              <a:rPr lang="en-US"/>
            </a:br>
            <a:r>
              <a:rPr lang="en-US"/>
              <a:t>text two lines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7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92964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00200"/>
            <a:ext cx="2407920" cy="404905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9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92964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600200"/>
            <a:ext cx="2407920" cy="404905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1B80531-455D-F44C-BBA4-0E2C59E59700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8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DB6765-1C40-4A45-B82B-2BBBA678E63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85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840375"/>
            <a:ext cx="4784852" cy="321564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654A6C-1B66-1744-877B-30C358138AB7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E67041-E748-E444-9DA3-BC5EA9A1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880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5815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180263" y="0"/>
            <a:ext cx="501173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B0D4C7E-A0EF-49A7-A0BA-B21E63CD5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21564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180263" y="0"/>
            <a:ext cx="50117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D45F08-25E9-4235-B1BA-50ED1953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B0AA5F-5BA6-482B-86E3-703B0BC035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21564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1" y="0"/>
            <a:ext cx="598805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10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4044199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59C2A-0FC8-422F-92E4-B92935AAE5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775" y="1828800"/>
            <a:ext cx="6489700" cy="218008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ts val="8200"/>
              </a:lnSpc>
              <a:spcBef>
                <a:spcPts val="0"/>
              </a:spcBef>
              <a:defRPr lang="en-US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>
              <a:lnSpc>
                <a:spcPts val="8500"/>
              </a:lnSpc>
              <a:spcBef>
                <a:spcPts val="0"/>
              </a:spcBef>
            </a:pPr>
            <a:r>
              <a:rPr lang="en-US"/>
              <a:t>Cover with </a:t>
            </a:r>
            <a:br>
              <a:rPr lang="en-US"/>
            </a:br>
            <a:r>
              <a:rPr lang="en-US"/>
              <a:t>text two lines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6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6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CBFE6D-2574-4431-9DE8-59662CACB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144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CE0AB3-86E0-D246-A975-6499CF72B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5" y="1600200"/>
            <a:ext cx="3606926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2935798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83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94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26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306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03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246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1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315" y="4563070"/>
            <a:ext cx="3594735" cy="923330"/>
          </a:xfrm>
        </p:spPr>
        <p:txBody>
          <a:bodyPr wrap="square">
            <a:spAutoFit/>
          </a:bodyPr>
          <a:lstStyle>
            <a:lvl1pPr>
              <a:defRPr sz="6000" b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7972" y="151320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72" y="220627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7972" y="288918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7972" y="358224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7972" y="4265154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7972" y="494806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/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0263" y="151320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0263" y="220627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0263" y="288918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0263" y="358224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0263" y="4265154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0263" y="494806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3B0C2-E4DC-4BE9-AFE5-DACBEA9EC3A0}"/>
              </a:ext>
            </a:extLst>
          </p:cNvPr>
          <p:cNvCxnSpPr/>
          <p:nvPr userDrawn="1"/>
        </p:nvCxnSpPr>
        <p:spPr>
          <a:xfrm>
            <a:off x="6221413" y="1371600"/>
            <a:ext cx="0" cy="411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16143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2857155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4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33855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414421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al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33855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7783424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Blue - 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4584192" cy="6858000"/>
          </a:xfrm>
          <a:prstGeom prst="rect">
            <a:avLst/>
          </a:prstGeom>
          <a:solidFill>
            <a:srgbClr val="2638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C70D9-256D-4A27-85C0-7007304E7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490" y="305066"/>
            <a:ext cx="3838692" cy="67710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4E584-5D3B-4BC9-9A59-F0FB8A626192}"/>
              </a:ext>
            </a:extLst>
          </p:cNvPr>
          <p:cNvSpPr txBox="1"/>
          <p:nvPr userDrawn="1"/>
        </p:nvSpPr>
        <p:spPr>
          <a:xfrm>
            <a:off x="1143600" y="6552161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6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1189DF-145B-4A2B-88D2-3A76FC2BE0D4}"/>
              </a:ext>
            </a:extLst>
          </p:cNvPr>
          <p:cNvCxnSpPr/>
          <p:nvPr userDrawn="1"/>
        </p:nvCxnSpPr>
        <p:spPr>
          <a:xfrm>
            <a:off x="113767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21E9D2-DDE3-4114-BA17-44770A037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9" y="6498426"/>
            <a:ext cx="702720" cy="3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1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50">
          <p15:clr>
            <a:srgbClr val="FBAE40"/>
          </p15:clr>
        </p15:guide>
        <p15:guide id="2" orient="horz" pos="85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Blue_Righ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5C328B-6531-473D-91B6-0E2E34FFA343}"/>
              </a:ext>
            </a:extLst>
          </p:cNvPr>
          <p:cNvSpPr/>
          <p:nvPr userDrawn="1"/>
        </p:nvSpPr>
        <p:spPr>
          <a:xfrm>
            <a:off x="7569200" y="0"/>
            <a:ext cx="4622800" cy="6858000"/>
          </a:xfrm>
          <a:prstGeom prst="rect">
            <a:avLst/>
          </a:prstGeom>
          <a:solidFill>
            <a:srgbClr val="2638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368" y="304802"/>
            <a:ext cx="6610347" cy="67710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</a:t>
            </a:r>
            <a:br>
              <a:rPr lang="en-US"/>
            </a:br>
            <a:r>
              <a:rPr lang="en-US"/>
              <a:t>headline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300625-1991-4E00-9492-9BD58AF62FDB}"/>
              </a:ext>
            </a:extLst>
          </p:cNvPr>
          <p:cNvSpPr txBox="1">
            <a:spLocks/>
          </p:cNvSpPr>
          <p:nvPr userDrawn="1"/>
        </p:nvSpPr>
        <p:spPr>
          <a:xfrm>
            <a:off x="9780695" y="6537017"/>
            <a:ext cx="1962151" cy="243840"/>
          </a:xfrm>
          <a:prstGeom prst="rect">
            <a:avLst/>
          </a:prstGeom>
          <a:noFill/>
        </p:spPr>
        <p:txBody>
          <a:bodyPr wrap="square" lIns="91368" tIns="45719" rIns="91368" bIns="45719" rtlCol="0" anchor="ctr">
            <a:noAutofit/>
          </a:bodyPr>
          <a:lstStyle>
            <a:defPPr>
              <a:defRPr lang="en-US"/>
            </a:defPPr>
            <a:lvl1pPr marR="0" lvl="0" indent="0" defTabSz="34254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0" spc="15">
                <a:solidFill>
                  <a:srgbClr val="474648"/>
                </a:solidFill>
                <a:cs typeface="Trebuchet MS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07FA7470-6506-4B71-AD87-6F7FA0DD0168}" type="slidenum">
              <a:rPr lang="en-US" sz="1067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6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1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Grey_Lef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DBC29F-68B3-4805-9B0F-6C9F4A34CFEB}"/>
              </a:ext>
            </a:extLst>
          </p:cNvPr>
          <p:cNvSpPr/>
          <p:nvPr userDrawn="1"/>
        </p:nvSpPr>
        <p:spPr>
          <a:xfrm>
            <a:off x="1" y="1"/>
            <a:ext cx="457926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8" y="305066"/>
            <a:ext cx="3626701" cy="338554"/>
          </a:xfrm>
        </p:spPr>
        <p:txBody>
          <a:bodyPr vert="horz" wrap="square" lIns="0" tIns="0" rIns="9144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489A8-F456-4DF4-BAEB-A0A0A08E4E65}"/>
              </a:ext>
            </a:extLst>
          </p:cNvPr>
          <p:cNvSpPr txBox="1"/>
          <p:nvPr userDrawn="1"/>
        </p:nvSpPr>
        <p:spPr>
          <a:xfrm>
            <a:off x="1143600" y="6537017"/>
            <a:ext cx="1762160" cy="243840"/>
          </a:xfrm>
          <a:prstGeom prst="rect">
            <a:avLst/>
          </a:prstGeom>
          <a:noFill/>
        </p:spPr>
        <p:txBody>
          <a:bodyPr wrap="square" lIns="91368" tIns="45719" rIns="91368" bIns="45719" rtlCol="0" anchor="ctr">
            <a:noAutofit/>
          </a:bodyPr>
          <a:lstStyle/>
          <a:p>
            <a:pPr marL="0" marR="0" lvl="0" indent="0" algn="l" defTabSz="4566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tx2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>
              <a:solidFill>
                <a:schemeClr val="tx2"/>
              </a:solidFill>
              <a:cs typeface="Trebuchet M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0D941D-0D67-428B-8276-4014EF8891A3}"/>
              </a:ext>
            </a:extLst>
          </p:cNvPr>
          <p:cNvCxnSpPr/>
          <p:nvPr userDrawn="1"/>
        </p:nvCxnSpPr>
        <p:spPr>
          <a:xfrm>
            <a:off x="1140212" y="6565731"/>
            <a:ext cx="0" cy="164592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C1735-3037-4D46-8890-1009D469B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9" y="6498425"/>
            <a:ext cx="702720" cy="351955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780695" y="6537017"/>
            <a:ext cx="1962151" cy="243840"/>
          </a:xfrm>
          <a:prstGeom prst="rect">
            <a:avLst/>
          </a:prstGeom>
          <a:noFill/>
        </p:spPr>
        <p:txBody>
          <a:bodyPr wrap="square" lIns="68526" tIns="34289" rIns="68526" bIns="34289" rtlCol="0" anchor="ctr">
            <a:noAutofit/>
          </a:bodyPr>
          <a:lstStyle>
            <a:lvl1pPr>
              <a:defRPr lang="en-US" sz="1067" kern="0" spc="20" smtClean="0">
                <a:solidFill>
                  <a:schemeClr val="tx2"/>
                </a:solidFill>
                <a:cs typeface="Trebuchet MS"/>
              </a:defRPr>
            </a:lvl1pPr>
          </a:lstStyle>
          <a:p>
            <a:pPr algn="r" defTabSz="456699"/>
            <a:fld id="{04825EE3-D40C-4F67-95F2-2B3AD93195DA}" type="slidenum">
              <a:rPr lang="en-US" smtClean="0"/>
              <a:pPr algn="r" defTabSz="45669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315" y="4563070"/>
            <a:ext cx="3594735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7972" y="151320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72" y="220627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7972" y="288918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7972" y="358224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7972" y="4265154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7972" y="494806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0263" y="151320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0263" y="220627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0263" y="288918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0263" y="358224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0263" y="4265154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0263" y="494806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3B0C2-E4DC-4BE9-AFE5-DACBEA9EC3A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16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9CB20CD-4163-E347-A33E-D1C5D9C9F8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82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ale_Separator_01">
    <p:bg>
      <p:bgPr>
        <a:solidFill>
          <a:srgbClr val="675C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6C35C35-64AE-4632-B724-8339BC10B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7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47FD5-5C46-4A30-8CD2-29C2608031D1}"/>
              </a:ext>
            </a:extLst>
          </p:cNvPr>
          <p:cNvSpPr txBox="1"/>
          <p:nvPr userDrawn="1"/>
        </p:nvSpPr>
        <p:spPr>
          <a:xfrm>
            <a:off x="1143600" y="6552161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6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8526-4D93-4834-A8E9-E6B0F2816203}"/>
              </a:ext>
            </a:extLst>
          </p:cNvPr>
          <p:cNvCxnSpPr/>
          <p:nvPr userDrawn="1"/>
        </p:nvCxnSpPr>
        <p:spPr>
          <a:xfrm>
            <a:off x="113767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0C3B7AF-22C6-4865-AB58-0008D23E85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9" y="6498426"/>
            <a:ext cx="702720" cy="351956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66F07C-1E67-418B-82CD-9AAA2E5498A9}"/>
              </a:ext>
            </a:extLst>
          </p:cNvPr>
          <p:cNvSpPr txBox="1">
            <a:spLocks/>
          </p:cNvSpPr>
          <p:nvPr userDrawn="1"/>
        </p:nvSpPr>
        <p:spPr>
          <a:xfrm>
            <a:off x="9780695" y="6537017"/>
            <a:ext cx="1962151" cy="243840"/>
          </a:xfrm>
          <a:prstGeom prst="rect">
            <a:avLst/>
          </a:prstGeom>
          <a:noFill/>
        </p:spPr>
        <p:txBody>
          <a:bodyPr wrap="square" lIns="91368" tIns="45719" rIns="91368" bIns="45719" rtlCol="0" anchor="ctr">
            <a:noAutofit/>
          </a:bodyPr>
          <a:lstStyle>
            <a:defPPr>
              <a:defRPr lang="en-US"/>
            </a:defPPr>
            <a:lvl1pPr marR="0" lvl="0" indent="0" defTabSz="34254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0" spc="15">
                <a:solidFill>
                  <a:srgbClr val="474648"/>
                </a:solidFill>
                <a:cs typeface="Trebuchet MS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07FA7470-6506-4B71-AD87-6F7FA0DD0168}" type="slidenum">
              <a:rPr lang="en-US" sz="1067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26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Cover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D261E-F7DA-4C55-9142-5E8444BDE5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3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D03FE8-3D79-4275-87DA-219EF786F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621" y="1883223"/>
            <a:ext cx="5754624" cy="1313180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60C63-B08B-4AF1-AD2F-54076C4D2E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8941" y="681709"/>
            <a:ext cx="1188379" cy="421377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8621" y="4066334"/>
            <a:ext cx="5754624" cy="418577"/>
          </a:xfr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867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152CE1E-25A2-4071-AC90-56E8A3FE74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8623" y="5073393"/>
            <a:ext cx="1991036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buNone/>
              <a:defRPr sz="1600" i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r>
              <a:rPr lang="en-US"/>
              <a:t>Date or venue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4" hasCustomPrompt="1"/>
          </p:nvPr>
        </p:nvSpPr>
        <p:spPr>
          <a:xfrm>
            <a:off x="6761441" y="0"/>
            <a:ext cx="707136" cy="685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kumimoji="0" lang="en-US" sz="2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R="0" lvl="0" defTabSz="914354" fontAlgn="auto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27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ale_AGEND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EB67F5-C7A3-4F3B-8A34-5C6E35D79B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12000" y="0"/>
            <a:ext cx="5080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0488" y="300784"/>
            <a:ext cx="5920315" cy="33855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Please add slide headline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780695" y="6537017"/>
            <a:ext cx="1962151" cy="243840"/>
          </a:xfrm>
          <a:prstGeom prst="rect">
            <a:avLst/>
          </a:prstGeom>
          <a:noFill/>
        </p:spPr>
        <p:txBody>
          <a:bodyPr wrap="square" lIns="68526" tIns="34289" rIns="68526" bIns="34289" rtlCol="0" anchor="ctr">
            <a:noAutofit/>
          </a:bodyPr>
          <a:lstStyle>
            <a:lvl1pPr>
              <a:defRPr lang="en-US" sz="1067" kern="0" spc="20" smtClean="0">
                <a:solidFill>
                  <a:schemeClr val="tx2"/>
                </a:solidFill>
                <a:cs typeface="Trebuchet MS"/>
              </a:defRPr>
            </a:lvl1pPr>
          </a:lstStyle>
          <a:p>
            <a:pPr algn="r" defTabSz="456699"/>
            <a:fld id="{04825EE3-D40C-4F67-95F2-2B3AD93195DA}" type="slidenum">
              <a:rPr lang="en-US" smtClean="0"/>
              <a:pPr algn="r" defTabSz="45669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a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580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ale_Separator_04">
    <p:bg>
      <p:bgPr>
        <a:solidFill>
          <a:srgbClr val="1D7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5EFFC8-29D6-4535-B4E1-BBBB14713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4607" y="2404304"/>
            <a:ext cx="7442791" cy="1626909"/>
          </a:xfrm>
          <a:ln w="6350">
            <a:solidFill>
              <a:schemeClr val="bg1"/>
            </a:solidFill>
          </a:ln>
        </p:spPr>
        <p:txBody>
          <a:bodyPr lIns="182880" tIns="91440" rIns="182880" b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cap="all" spc="267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89CBD-81B6-4069-BF23-F8544ECA7FD9}"/>
              </a:ext>
            </a:extLst>
          </p:cNvPr>
          <p:cNvSpPr txBox="1"/>
          <p:nvPr userDrawn="1"/>
        </p:nvSpPr>
        <p:spPr>
          <a:xfrm>
            <a:off x="1143600" y="6552161"/>
            <a:ext cx="1762160" cy="215442"/>
          </a:xfrm>
          <a:prstGeom prst="rect">
            <a:avLst/>
          </a:prstGeom>
          <a:noFill/>
        </p:spPr>
        <p:txBody>
          <a:bodyPr wrap="square" lIns="91368" tIns="45719" rIns="91368" bIns="45719" rtlCol="0">
            <a:spAutoFit/>
          </a:bodyPr>
          <a:lstStyle/>
          <a:p>
            <a:pPr marL="0" marR="0" lvl="0" indent="0" algn="l" defTabSz="4566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spc="20">
                <a:solidFill>
                  <a:schemeClr val="bg1"/>
                </a:solidFill>
                <a:cs typeface="Trebuchet MS"/>
              </a:rPr>
              <a:t>CONFIDENTIAL. </a:t>
            </a:r>
            <a:r>
              <a:rPr lang="en-US"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2021</a:t>
            </a:r>
            <a:endParaRPr lang="en-US" sz="800" kern="0" spc="20">
              <a:solidFill>
                <a:schemeClr val="bg1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BEC341-40CC-4246-A22E-336358D85244}"/>
              </a:ext>
            </a:extLst>
          </p:cNvPr>
          <p:cNvCxnSpPr/>
          <p:nvPr userDrawn="1"/>
        </p:nvCxnSpPr>
        <p:spPr>
          <a:xfrm>
            <a:off x="1137672" y="6562344"/>
            <a:ext cx="0" cy="164592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B11CF-D220-43B5-A464-4055AE82C2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9" y="6498426"/>
            <a:ext cx="702720" cy="351956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ED4E2BB-3357-40F2-8691-D4AAF5C50B0E}"/>
              </a:ext>
            </a:extLst>
          </p:cNvPr>
          <p:cNvSpPr txBox="1">
            <a:spLocks/>
          </p:cNvSpPr>
          <p:nvPr userDrawn="1"/>
        </p:nvSpPr>
        <p:spPr>
          <a:xfrm>
            <a:off x="9780695" y="6537017"/>
            <a:ext cx="1962151" cy="243840"/>
          </a:xfrm>
          <a:prstGeom prst="rect">
            <a:avLst/>
          </a:prstGeom>
          <a:noFill/>
        </p:spPr>
        <p:txBody>
          <a:bodyPr wrap="square" lIns="91368" tIns="45719" rIns="91368" bIns="45719" rtlCol="0" anchor="ctr">
            <a:noAutofit/>
          </a:bodyPr>
          <a:lstStyle>
            <a:defPPr>
              <a:defRPr lang="en-US"/>
            </a:defPPr>
            <a:lvl1pPr marR="0" lvl="0" indent="0" defTabSz="34254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0" spc="15">
                <a:solidFill>
                  <a:srgbClr val="474648"/>
                </a:solidFill>
                <a:cs typeface="Trebuchet MS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07FA7470-6506-4B71-AD87-6F7FA0DD0168}" type="slidenum">
              <a:rPr lang="en-US" sz="1067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3315" y="4563070"/>
            <a:ext cx="3594735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0263" y="151320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0263" y="220627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0263" y="288918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0263" y="3582248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0263" y="4265154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0263" y="4948061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3B0C2-E4DC-4BE9-AFE5-DACBEA9EC3A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716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CB6D16-8BE1-CA48-8524-1A212620BCF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28FC7D0-F227-7B41-A3C1-C2912B358C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7972" y="151320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D427F8C-332F-B543-A89A-7D44BFD5CC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72" y="220627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92E57A5A-9915-5243-8FF5-C22175D2C5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7972" y="288918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567C6C84-3CB4-004C-88E9-F1F49658CA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7972" y="3582248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C20670F-F8B4-8E4B-B569-50C44C0CA8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7972" y="4265154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0071D73-76DA-514F-AEA4-9327D06209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7972" y="4948061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348547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999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047211"/>
            <a:ext cx="7450138" cy="1354217"/>
          </a:xfrm>
        </p:spPr>
        <p:txBody>
          <a:bodyPr wrap="square">
            <a:spAutoFit/>
          </a:bodyPr>
          <a:lstStyle>
            <a:lvl1pPr>
              <a:defRPr sz="8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2373ED0-200B-2D45-BAD8-2D05097E9A58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03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9970290-E241-42CC-B1E0-96C70B2E9D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3FDC604-B2D6-2B47-843A-B13611DD9D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69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288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233A841-6E7E-4DA4-B4B0-44C83EC575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775" y="5245390"/>
            <a:ext cx="5519275" cy="646331"/>
          </a:xfrm>
        </p:spPr>
        <p:txBody>
          <a:bodyPr/>
          <a:lstStyle/>
          <a:p>
            <a:r>
              <a:rPr lang="en-US" dirty="0"/>
              <a:t>15 July 2021</a:t>
            </a:r>
          </a:p>
          <a:p>
            <a:endParaRPr lang="en-US" dirty="0"/>
          </a:p>
          <a:p>
            <a:r>
              <a:rPr lang="en-US" dirty="0"/>
              <a:t>by Anna Melnyk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9B5DAF7-48B3-47EE-A5EC-809961DE94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18666"/>
          <a:stretch/>
        </p:blipFill>
        <p:spPr>
          <a:xfrm>
            <a:off x="6096000" y="0"/>
            <a:ext cx="6096001" cy="6857990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85AAB-A06D-4BC7-AA9D-260127232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775" y="1828800"/>
            <a:ext cx="5519275" cy="20313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React Hooks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31D98-5E00-4853-AF4F-7B4AF0B2BD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775" y="4426085"/>
            <a:ext cx="5519275" cy="819306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FFFFFF"/>
                </a:solidFill>
                <a:effectLst/>
                <a:latin typeface="Apercu"/>
              </a:rPr>
              <a:t>Learn how to use Hooks in React, a powerful feature of function component</a:t>
            </a:r>
            <a:r>
              <a:rPr lang="en-US" b="0" i="0" dirty="0">
                <a:solidFill>
                  <a:srgbClr val="FFFFFF"/>
                </a:solidFill>
                <a:effectLst/>
                <a:latin typeface="Apercu"/>
              </a:rPr>
              <a:t>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9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0773DA3-3D40-4B33-A33C-570B1209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54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463-CFDB-4DE4-A90F-FCF2AF20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609" y="233463"/>
            <a:ext cx="3759693" cy="680937"/>
          </a:xfrm>
        </p:spPr>
        <p:txBody>
          <a:bodyPr/>
          <a:lstStyle/>
          <a:p>
            <a:pPr algn="ctr"/>
            <a:r>
              <a:rPr lang="en-US" sz="4400" b="1" i="0" cap="all" dirty="0">
                <a:solidFill>
                  <a:srgbClr val="19191A"/>
                </a:solidFill>
                <a:effectLst/>
                <a:latin typeface="Apercu"/>
              </a:rPr>
              <a:t>KEY CONCEPTS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3600" b="1" i="0" cap="all" dirty="0">
              <a:solidFill>
                <a:srgbClr val="19191A"/>
              </a:solidFill>
              <a:effectLst/>
              <a:latin typeface="Apercu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8044A-5AC4-4FA1-AD54-90CDA665CA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7790" y="914400"/>
            <a:ext cx="6174332" cy="466927"/>
          </a:xfrm>
        </p:spPr>
        <p:txBody>
          <a:bodyPr/>
          <a:lstStyle/>
          <a:p>
            <a:pPr algn="ctr"/>
            <a:r>
              <a:rPr lang="en-US" sz="2400" b="1" i="0" dirty="0">
                <a:solidFill>
                  <a:srgbClr val="10162F"/>
                </a:solidFill>
                <a:effectLst/>
                <a:latin typeface="Apercu"/>
              </a:rPr>
              <a:t>Function Components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2FFC5-67D8-42A6-8C9E-04269A5FAB9E}"/>
              </a:ext>
            </a:extLst>
          </p:cNvPr>
          <p:cNvSpPr txBox="1"/>
          <p:nvPr/>
        </p:nvSpPr>
        <p:spPr>
          <a:xfrm>
            <a:off x="2627790" y="55929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200" dirty="0" err="1">
              <a:ea typeface="Human Sans" charset="0"/>
              <a:cs typeface="Human San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51301-58E4-4F9F-B570-957F104C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0" y="1546698"/>
            <a:ext cx="8029575" cy="273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5AE2D-4348-4C38-90DA-5AD2A3FC1052}"/>
              </a:ext>
            </a:extLst>
          </p:cNvPr>
          <p:cNvSpPr txBox="1"/>
          <p:nvPr/>
        </p:nvSpPr>
        <p:spPr>
          <a:xfrm>
            <a:off x="1511064" y="4611115"/>
            <a:ext cx="9169869" cy="16435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ea typeface="Human Sans" charset="0"/>
                <a:cs typeface="Human Sans" charset="0"/>
              </a:rPr>
              <a:t>In React, you can use function as a component instead of a class. Function components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ea typeface="Human Sans" charset="0"/>
                <a:cs typeface="Human Sans" charset="0"/>
              </a:rPr>
              <a:t>receive </a:t>
            </a:r>
            <a:r>
              <a:rPr lang="en-US" sz="2000" i="1" dirty="0">
                <a:ea typeface="Human Sans" charset="0"/>
                <a:cs typeface="Human Sans" charset="0"/>
              </a:rPr>
              <a:t>props</a:t>
            </a:r>
            <a:r>
              <a:rPr lang="en-US" sz="2000" dirty="0">
                <a:ea typeface="Human Sans" charset="0"/>
                <a:cs typeface="Human Sans" charset="0"/>
              </a:rPr>
              <a:t> as a parameter.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0" i="0" dirty="0">
                <a:solidFill>
                  <a:srgbClr val="10162F"/>
                </a:solidFill>
                <a:effectLst/>
                <a:latin typeface="Apercu"/>
              </a:rPr>
              <a:t>In the example code, we show two equivalent components: one as a class and one as a 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sz="2000" b="0" i="0" dirty="0">
                <a:solidFill>
                  <a:srgbClr val="10162F"/>
                </a:solidFill>
                <a:effectLst/>
                <a:latin typeface="Apercu"/>
              </a:rPr>
              <a:t>function.</a:t>
            </a:r>
            <a:r>
              <a:rPr lang="en-US" sz="2000" dirty="0">
                <a:ea typeface="Human Sans" charset="0"/>
                <a:cs typeface="Human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4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5AFA-6084-4A1A-965B-83FCB48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428551"/>
            <a:ext cx="4914157" cy="5799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3600" b="1" i="0">
                <a:effectLst/>
              </a:rPr>
              <a:t>Why Hooks?</a:t>
            </a:r>
            <a:endParaRPr lang="en-US" sz="3600" b="1" i="0" kern="12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DF8C91-C50A-42F6-9282-4A0A24C709E0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272374" y="1235413"/>
            <a:ext cx="6342435" cy="4980561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Hooks are functions that let us “hook into” state and lifecycle functionality in function components.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Hooks allow us to: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reuse stateful logic between components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simplify and organize our code to separate concerns, rather allowing unrelated data to get tangled up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together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avoid confusion around the behavior of the this 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keyword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avoid class constructors, binding methods, and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related advanced JavaScript techniques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1D7C-EF15-4D50-B411-3B56DAB11B68}"/>
              </a:ext>
            </a:extLst>
          </p:cNvPr>
          <p:cNvSpPr txBox="1"/>
          <p:nvPr/>
        </p:nvSpPr>
        <p:spPr>
          <a:xfrm>
            <a:off x="340468" y="1643974"/>
            <a:ext cx="11108987" cy="4205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57A78-E4CB-4027-A978-CFBDFC0890D0}"/>
              </a:ext>
            </a:extLst>
          </p:cNvPr>
          <p:cNvSpPr txBox="1"/>
          <p:nvPr/>
        </p:nvSpPr>
        <p:spPr>
          <a:xfrm>
            <a:off x="8064230" y="305448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200" dirty="0" err="1">
              <a:ea typeface="Human Sans" charset="0"/>
              <a:cs typeface="Human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3EF19-56CF-417E-A971-D970BACC666E}"/>
              </a:ext>
            </a:extLst>
          </p:cNvPr>
          <p:cNvSpPr txBox="1"/>
          <p:nvPr/>
        </p:nvSpPr>
        <p:spPr>
          <a:xfrm>
            <a:off x="7772400" y="1828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200" dirty="0" err="1">
              <a:ea typeface="Human Sans" charset="0"/>
              <a:cs typeface="Human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12FDE-E12E-4A5B-8354-510D5FE6A487}"/>
              </a:ext>
            </a:extLst>
          </p:cNvPr>
          <p:cNvSpPr txBox="1"/>
          <p:nvPr/>
        </p:nvSpPr>
        <p:spPr>
          <a:xfrm flipV="1">
            <a:off x="680936" y="3735418"/>
            <a:ext cx="45719" cy="68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200" dirty="0" err="1">
              <a:ea typeface="Human Sans" charset="0"/>
              <a:cs typeface="Human Sans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5F446C9-75DF-4B2F-86E9-B8D7BE4C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92" y="1"/>
            <a:ext cx="61876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8F86-1A9A-432F-B5C1-BB44A115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52918"/>
            <a:ext cx="11274552" cy="758757"/>
          </a:xfrm>
        </p:spPr>
        <p:txBody>
          <a:bodyPr/>
          <a:lstStyle/>
          <a:p>
            <a:pPr algn="ctr"/>
            <a:r>
              <a:rPr lang="en-US" sz="4400" b="1" i="0" dirty="0">
                <a:solidFill>
                  <a:srgbClr val="10162F"/>
                </a:solidFill>
                <a:effectLst/>
                <a:latin typeface="Apercu"/>
              </a:rPr>
              <a:t>Rules for Using Hooks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DFAE0-90F7-43CD-827F-5D75B208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90" y="1011675"/>
            <a:ext cx="8201025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6F91-0D90-4D10-95E8-0A42E873E0E4}"/>
              </a:ext>
            </a:extLst>
          </p:cNvPr>
          <p:cNvSpPr txBox="1"/>
          <p:nvPr/>
        </p:nvSpPr>
        <p:spPr>
          <a:xfrm>
            <a:off x="1464010" y="4837836"/>
            <a:ext cx="9630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There are two main rules to keep in mind when using Hooks:</a:t>
            </a:r>
          </a:p>
          <a:p>
            <a:pPr algn="l"/>
            <a:endParaRPr lang="en-US" b="0" i="0" dirty="0">
              <a:solidFill>
                <a:srgbClr val="10162F"/>
              </a:solidFill>
              <a:effectLst/>
              <a:latin typeface="Apercu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 Only call Hooks from React functions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 Only call Hooks at the top level, to be sure that Hooks are called in the same order each time a component renders.</a:t>
            </a:r>
          </a:p>
          <a:p>
            <a:pPr algn="l"/>
            <a:r>
              <a:rPr lang="en-US" b="0" i="0" dirty="0">
                <a:solidFill>
                  <a:srgbClr val="10162F"/>
                </a:solidFill>
                <a:effectLst/>
                <a:latin typeface="Apercu"/>
              </a:rPr>
              <a:t>Common mistakes to avoid are calling Hooks inside of loops, conditions, or nested functions.</a:t>
            </a:r>
          </a:p>
        </p:txBody>
      </p:sp>
    </p:spTree>
    <p:extLst>
      <p:ext uri="{BB962C8B-B14F-4D97-AF65-F5344CB8AC3E}">
        <p14:creationId xmlns:p14="http://schemas.microsoft.com/office/powerpoint/2010/main" val="414430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1F0-BB7B-4C2B-AE71-3B2D776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4" y="457200"/>
            <a:ext cx="11274552" cy="807396"/>
          </a:xfrm>
        </p:spPr>
        <p:txBody>
          <a:bodyPr/>
          <a:lstStyle/>
          <a:p>
            <a:pPr algn="ctr"/>
            <a:r>
              <a:rPr lang="en-US" sz="4400" b="1" i="0" dirty="0">
                <a:effectLst/>
                <a:latin typeface="Apercu"/>
              </a:rPr>
              <a:t>The State Hook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7B8F-5EAB-48D6-A7EF-B92C5253EDF0}"/>
              </a:ext>
            </a:extLst>
          </p:cNvPr>
          <p:cNvSpPr txBox="1"/>
          <p:nvPr/>
        </p:nvSpPr>
        <p:spPr>
          <a:xfrm>
            <a:off x="564203" y="2058238"/>
            <a:ext cx="11070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B3CCFF"/>
                </a:solidFill>
                <a:effectLst/>
                <a:latin typeface="Monaco"/>
              </a:rPr>
              <a:t>const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aco"/>
              </a:rPr>
              <a:t>[</a:t>
            </a:r>
            <a:r>
              <a:rPr lang="en-US" sz="2400" b="0" i="0" dirty="0" err="1">
                <a:solidFill>
                  <a:srgbClr val="FF8973"/>
                </a:solidFill>
                <a:effectLst/>
                <a:latin typeface="Monaco"/>
              </a:rPr>
              <a:t>currentState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sz="2400" b="0" i="0" dirty="0" err="1">
                <a:solidFill>
                  <a:srgbClr val="FF8973"/>
                </a:solidFill>
                <a:effectLst/>
                <a:latin typeface="Monaco"/>
              </a:rPr>
              <a:t>stateSetter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aco"/>
              </a:rPr>
              <a:t>] = </a:t>
            </a:r>
            <a:r>
              <a:rPr lang="en-US" sz="2400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lang="en-US" sz="2400" b="0" i="0" dirty="0" err="1">
                <a:solidFill>
                  <a:srgbClr val="FF8973"/>
                </a:solidFill>
                <a:effectLst/>
                <a:latin typeface="Monaco"/>
              </a:rPr>
              <a:t>initialState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Monaco"/>
              </a:rPr>
              <a:t>);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2D806-86F1-4C94-A384-C079DEF07A83}"/>
              </a:ext>
            </a:extLst>
          </p:cNvPr>
          <p:cNvSpPr txBox="1"/>
          <p:nvPr/>
        </p:nvSpPr>
        <p:spPr>
          <a:xfrm>
            <a:off x="564203" y="3775211"/>
            <a:ext cx="11274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useState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() Hook lets you add React state to function components. It should be called at the top level of a React function definition to manage its state.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ercu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initialState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 is an optional value that can be used to set the value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currentState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 for the first render.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stateSetter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 function is used to update the value of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currentState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 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rerender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 our component with the next state value.</a:t>
            </a:r>
          </a:p>
        </p:txBody>
      </p:sp>
    </p:spTree>
    <p:extLst>
      <p:ext uri="{BB962C8B-B14F-4D97-AF65-F5344CB8AC3E}">
        <p14:creationId xmlns:p14="http://schemas.microsoft.com/office/powerpoint/2010/main" val="158789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5DA6-CFC3-481D-AD37-C33CE454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4552" cy="758757"/>
          </a:xfrm>
        </p:spPr>
        <p:txBody>
          <a:bodyPr/>
          <a:lstStyle/>
          <a:p>
            <a:pPr algn="ctr"/>
            <a:r>
              <a:rPr lang="en-US" sz="4400" b="1" i="0" dirty="0">
                <a:solidFill>
                  <a:srgbClr val="10162F"/>
                </a:solidFill>
                <a:effectLst/>
                <a:latin typeface="Apercu"/>
              </a:rPr>
              <a:t>State Setter Callback Function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E1568-E371-4E06-9859-76583712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76" y="1215956"/>
            <a:ext cx="8153400" cy="2990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5BEE9-1C2B-4932-A993-44B88A31EA03}"/>
              </a:ext>
            </a:extLst>
          </p:cNvPr>
          <p:cNvSpPr txBox="1"/>
          <p:nvPr/>
        </p:nvSpPr>
        <p:spPr>
          <a:xfrm>
            <a:off x="496208" y="4351454"/>
            <a:ext cx="111965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When the previous state value is used to calculate the next state value, pass a function to the state setter. This function accepts the previous value as an argument and returns an updated value.</a:t>
            </a:r>
          </a:p>
          <a:p>
            <a:pPr algn="l"/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If the previous state is not used to compute the next state, just pass the next state value as the argument for the state setter.</a:t>
            </a:r>
          </a:p>
        </p:txBody>
      </p:sp>
    </p:spTree>
    <p:extLst>
      <p:ext uri="{BB962C8B-B14F-4D97-AF65-F5344CB8AC3E}">
        <p14:creationId xmlns:p14="http://schemas.microsoft.com/office/powerpoint/2010/main" val="387462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63D0-3DCA-4377-93C8-1E2DCB25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28" y="384244"/>
            <a:ext cx="10953344" cy="831714"/>
          </a:xfrm>
        </p:spPr>
        <p:txBody>
          <a:bodyPr/>
          <a:lstStyle/>
          <a:p>
            <a:pPr algn="ctr"/>
            <a:r>
              <a:rPr lang="en-US" sz="4400" b="1" i="0" dirty="0">
                <a:effectLst/>
                <a:latin typeface="Apercu"/>
              </a:rPr>
              <a:t>Multiple State Hooks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35157-8C03-420C-8442-2D66672F4B79}"/>
              </a:ext>
            </a:extLst>
          </p:cNvPr>
          <p:cNvSpPr txBox="1"/>
          <p:nvPr/>
        </p:nvSpPr>
        <p:spPr>
          <a:xfrm>
            <a:off x="3861881" y="1951672"/>
            <a:ext cx="55836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function App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const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[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sport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setSport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] =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'basketball’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const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[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points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setPoints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] =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31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const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[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hobbies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setHobbies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] =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([]);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A252B-A4C4-4A7D-A3EB-B568A565EDFD}"/>
              </a:ext>
            </a:extLst>
          </p:cNvPr>
          <p:cNvSpPr txBox="1"/>
          <p:nvPr/>
        </p:nvSpPr>
        <p:spPr>
          <a:xfrm>
            <a:off x="710120" y="4511721"/>
            <a:ext cx="10953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chemeClr val="bg1"/>
                </a:solidFill>
                <a:effectLst/>
                <a:latin typeface="Apercu"/>
              </a:rPr>
              <a:t>useState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percu"/>
              </a:rPr>
              <a:t>() may be called more than once in a component. This gives us the freedom to separate concerns, simplify our state setter logic, and organize our code in whatever way makes the most sense to us!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EAD0-E909-4ABA-9FF4-F738598C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4552" cy="817123"/>
          </a:xfrm>
        </p:spPr>
        <p:txBody>
          <a:bodyPr/>
          <a:lstStyle/>
          <a:p>
            <a:pPr algn="ctr"/>
            <a:r>
              <a:rPr lang="en-US" sz="4400" b="1" i="0" dirty="0">
                <a:solidFill>
                  <a:srgbClr val="10162F"/>
                </a:solidFill>
                <a:effectLst/>
                <a:latin typeface="Apercu"/>
              </a:rPr>
              <a:t>Side Effects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28C2-6A31-40E4-AD71-3DC7D4A22F6B}"/>
              </a:ext>
            </a:extLst>
          </p:cNvPr>
          <p:cNvSpPr txBox="1"/>
          <p:nvPr/>
        </p:nvSpPr>
        <p:spPr>
          <a:xfrm>
            <a:off x="603115" y="1767006"/>
            <a:ext cx="112745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The primary purpose of a React component is to return some JSX to be rendered. Often, it is helpful for a component to execute some code that performs side effects in addition to rendering JSX.</a:t>
            </a:r>
          </a:p>
          <a:p>
            <a:pPr algn="l"/>
            <a:endParaRPr lang="en-US" sz="2400" b="0" i="0" dirty="0">
              <a:solidFill>
                <a:srgbClr val="10162F"/>
              </a:solidFill>
              <a:effectLst/>
              <a:latin typeface="Apercu"/>
            </a:endParaRPr>
          </a:p>
          <a:p>
            <a:pPr algn="l"/>
            <a:r>
              <a:rPr lang="en-US" sz="2400" b="0" i="0" dirty="0">
                <a:solidFill>
                  <a:srgbClr val="10162F"/>
                </a:solidFill>
                <a:effectLst/>
                <a:latin typeface="Apercu"/>
              </a:rPr>
              <a:t>In class components, side effects are managed with lifecycle methods. In function components, we manage side effects with the Effect Hook. Some common side effects include: fetching data from a server, subscribing to a data stream, logging values to the console, interval timers, and directly interacting with the 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5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64D1-A28F-4EE8-B401-F9755F0E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87940"/>
          </a:xfrm>
        </p:spPr>
        <p:txBody>
          <a:bodyPr/>
          <a:lstStyle/>
          <a:p>
            <a:pPr algn="ctr"/>
            <a:r>
              <a:rPr lang="en-US" sz="4400" b="1" i="0" dirty="0">
                <a:effectLst/>
                <a:latin typeface="Apercu"/>
              </a:rPr>
              <a:t>The Effect Hook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C1551-E2D5-4C96-BFF1-22F5BF2C1C97}"/>
              </a:ext>
            </a:extLst>
          </p:cNvPr>
          <p:cNvSpPr txBox="1"/>
          <p:nvPr/>
        </p:nvSpPr>
        <p:spPr>
          <a:xfrm>
            <a:off x="933952" y="1245140"/>
            <a:ext cx="10321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import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React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{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useEffect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} 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'react'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function </a:t>
            </a:r>
            <a:r>
              <a:rPr lang="en-US" b="0" i="0" dirty="0" err="1">
                <a:solidFill>
                  <a:srgbClr val="B3CCFF"/>
                </a:solidFill>
                <a:effectLst/>
                <a:latin typeface="Monaco"/>
              </a:rPr>
              <a:t>TitleCount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</a:t>
            </a: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const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[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count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,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setCount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] =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useState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0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useEffect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(() =&gt; {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  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document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Monaco"/>
              </a:rPr>
              <a:t>.</a:t>
            </a:r>
            <a:r>
              <a:rPr lang="en-US" b="0" i="0" dirty="0" err="1">
                <a:solidFill>
                  <a:srgbClr val="83FFF5"/>
                </a:solidFill>
                <a:effectLst/>
                <a:latin typeface="Monaco"/>
              </a:rPr>
              <a:t>title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= 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`You clicked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${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count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 times`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});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  </a:t>
            </a: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return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E85D7F"/>
                </a:solidFill>
                <a:effectLst/>
                <a:latin typeface="Monaco"/>
              </a:rPr>
              <a:t>&lt;button </a:t>
            </a:r>
            <a:r>
              <a:rPr lang="en-US" b="0" i="0" dirty="0" err="1">
                <a:solidFill>
                  <a:srgbClr val="B4D353"/>
                </a:solidFill>
                <a:effectLst/>
                <a:latin typeface="Monaco"/>
              </a:rPr>
              <a:t>onClick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={(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prev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) =&gt; 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setCount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(</a:t>
            </a:r>
            <a:r>
              <a:rPr lang="en-US" b="0" i="0" dirty="0" err="1">
                <a:solidFill>
                  <a:srgbClr val="FF8973"/>
                </a:solidFill>
                <a:effectLst/>
                <a:latin typeface="Monaco"/>
              </a:rPr>
              <a:t>prev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+ 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1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)}</a:t>
            </a:r>
            <a:r>
              <a:rPr lang="en-US" b="0" i="0" dirty="0">
                <a:solidFill>
                  <a:srgbClr val="E85D7F"/>
                </a:solidFill>
                <a:effectLst/>
                <a:latin typeface="Monaco"/>
              </a:rPr>
              <a:t>&gt;+&lt;/button&gt;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}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65F21A-2830-4C4B-B329-F454825C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1148007" cy="276999"/>
          </a:xfrm>
          <a:prstGeom prst="rect">
            <a:avLst/>
          </a:prstGeom>
          <a:solidFill>
            <a:srgbClr val="EAE9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0162F"/>
                </a:solidFill>
                <a:effectLst/>
                <a:latin typeface="Apercu"/>
              </a:rPr>
              <a:t>After importing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0B9B0-8D04-466E-A503-CEA68FE44D63}"/>
              </a:ext>
            </a:extLst>
          </p:cNvPr>
          <p:cNvSpPr txBox="1"/>
          <p:nvPr/>
        </p:nvSpPr>
        <p:spPr>
          <a:xfrm>
            <a:off x="457201" y="4679642"/>
            <a:ext cx="114494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After importing 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useEffect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() from the 'react' library, we call this Hook at the top level of a React function definition to perform a side effect.</a:t>
            </a:r>
          </a:p>
          <a:p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The callback function that we pass as the first argument of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useEffect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ercu"/>
              </a:rPr>
              <a:t>() is where we write whatever JavaScript code that we’d like React to call after each render. </a:t>
            </a:r>
            <a:endParaRPr lang="en-US" sz="2200" dirty="0">
              <a:solidFill>
                <a:schemeClr val="bg1"/>
              </a:solidFill>
              <a:latin typeface="Apercu"/>
            </a:endParaRPr>
          </a:p>
        </p:txBody>
      </p:sp>
    </p:spTree>
    <p:extLst>
      <p:ext uri="{BB962C8B-B14F-4D97-AF65-F5344CB8AC3E}">
        <p14:creationId xmlns:p14="http://schemas.microsoft.com/office/powerpoint/2010/main" val="1505836266"/>
      </p:ext>
    </p:extLst>
  </p:cSld>
  <p:clrMapOvr>
    <a:masterClrMapping/>
  </p:clrMapOvr>
</p:sld>
</file>

<file path=ppt/theme/theme1.xml><?xml version="1.0" encoding="utf-8"?>
<a:theme xmlns:a="http://schemas.openxmlformats.org/drawingml/2006/main" name="1_EPAM Master 2021.1">
  <a:themeElements>
    <a:clrScheme name="Custom 10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000000"/>
      </a:hlink>
      <a:folHlink>
        <a:srgbClr val="00000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none" rtlCol="0" anchor="ctr"/>
      <a:lstStyle>
        <a:defPPr algn="ctr">
          <a:defRPr sz="2400" dirty="0" err="1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600"/>
          </a:spcBef>
          <a:defRPr sz="1200" dirty="0" err="1" smtClean="0">
            <a:ea typeface="Human Sans" charset="0"/>
            <a:cs typeface="Human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703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Apercu</vt:lpstr>
      <vt:lpstr>Arial</vt:lpstr>
      <vt:lpstr>Calibri</vt:lpstr>
      <vt:lpstr>Calibri Bold</vt:lpstr>
      <vt:lpstr>Calibri Light</vt:lpstr>
      <vt:lpstr>Monaco</vt:lpstr>
      <vt:lpstr>1_EPAM Master 2021.1</vt:lpstr>
      <vt:lpstr>PowerPoint Presentation</vt:lpstr>
      <vt:lpstr>KEY CONCEPTS   </vt:lpstr>
      <vt:lpstr>Why Hooks?</vt:lpstr>
      <vt:lpstr>Rules for Using Hooks</vt:lpstr>
      <vt:lpstr>The State Hook</vt:lpstr>
      <vt:lpstr>State Setter Callback Function</vt:lpstr>
      <vt:lpstr>Multiple State Hooks</vt:lpstr>
      <vt:lpstr>Side Effects</vt:lpstr>
      <vt:lpstr>The Effect Hook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Alena Vasiukhnevich</dc:creator>
  <cp:lastModifiedBy>Anna Melnyk</cp:lastModifiedBy>
  <cp:revision>18</cp:revision>
  <dcterms:created xsi:type="dcterms:W3CDTF">2021-07-05T18:09:39Z</dcterms:created>
  <dcterms:modified xsi:type="dcterms:W3CDTF">2021-07-15T13:12:25Z</dcterms:modified>
</cp:coreProperties>
</file>