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embeddedFontLst>
    <p:embeddedFont>
      <p:font typeface="Century Gothic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29EE20-9DAC-4EE3-939F-30C5B4DB2EC3}">
  <a:tblStyle styleId="{2329EE20-9DAC-4EE3-939F-30C5B4DB2EC3}" styleName="Table_0">
    <a:wholeTbl>
      <a:tcTxStyle b="off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Gothic-italic.fntdata"/><Relationship Id="rId30" Type="http://schemas.openxmlformats.org/officeDocument/2006/relationships/font" Target="fonts/CenturyGothic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CenturyGothic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4" name="Google Shape;94;p13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5" name="Google Shape;95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5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0" name="Google Shape;110;p15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1" name="Google Shape;111;p15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15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3" name="Google Shape;113;p15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4" name="Google Shape;114;p1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2" name="Google Shape;122;p16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4" name="Google Shape;124;p16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5" name="Google Shape;125;p16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7" name="Google Shape;127;p16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8" name="Google Shape;128;p16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30" name="Google Shape;130;p1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1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0" name="Google Shape;50;p6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1" name="Google Shape;51;p6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2.xml"/><Relationship Id="rId1" Type="http://schemas.openxmlformats.org/officeDocument/2006/relationships/image" Target="../media/image8.png"/><Relationship Id="rId2" Type="http://schemas.openxmlformats.org/officeDocument/2006/relationships/image" Target="../media/image13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ctrTitle"/>
          </p:nvPr>
        </p:nvSpPr>
        <p:spPr>
          <a:xfrm>
            <a:off x="1154955" y="1627683"/>
            <a:ext cx="882565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entury Gothic"/>
              <a:buNone/>
            </a:pPr>
            <a:br>
              <a:rPr lang="en-US" sz="4400"/>
            </a:br>
            <a:br>
              <a:rPr lang="en-US" sz="4400"/>
            </a:br>
            <a:r>
              <a:rPr lang="en-US" sz="4400"/>
              <a:t>Introduction </a:t>
            </a:r>
            <a:br>
              <a:rPr lang="en-US" sz="4400"/>
            </a:br>
            <a:r>
              <a:rPr lang="en-US" sz="4400"/>
              <a:t>to </a:t>
            </a:r>
            <a:br>
              <a:rPr lang="en-US" sz="4400"/>
            </a:br>
            <a:r>
              <a:rPr lang="en-US" sz="4400"/>
              <a:t>Machine Learning </a:t>
            </a:r>
            <a:endParaRPr/>
          </a:p>
        </p:txBody>
      </p:sp>
      <p:sp>
        <p:nvSpPr>
          <p:cNvPr id="152" name="Google Shape;152;p19"/>
          <p:cNvSpPr txBox="1"/>
          <p:nvPr>
            <p:ph idx="1" type="subTitle"/>
          </p:nvPr>
        </p:nvSpPr>
        <p:spPr>
          <a:xfrm>
            <a:off x="1222411" y="4032354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(SUPERVISED LEARNING)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Evaluation Metric</a:t>
            </a:r>
            <a:endParaRPr/>
          </a:p>
        </p:txBody>
      </p:sp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748" r="0" t="-87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 </a:t>
            </a:r>
            <a:endParaRPr/>
          </a:p>
        </p:txBody>
      </p:sp>
      <p:graphicFrame>
        <p:nvGraphicFramePr>
          <p:cNvPr id="247" name="Google Shape;247;p28"/>
          <p:cNvGraphicFramePr/>
          <p:nvPr/>
        </p:nvGraphicFramePr>
        <p:xfrm>
          <a:off x="3682584" y="28727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{2329EE20-9DAC-4EE3-939F-30C5B4DB2EC3}</a:tableStyleId>
              </a:tblPr>
              <a:tblGrid>
                <a:gridCol w="1608950"/>
                <a:gridCol w="1608950"/>
                <a:gridCol w="1608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C12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C13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C21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C22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C23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C31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C32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C33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48" name="Google Shape;248;p28"/>
          <p:cNvSpPr txBox="1"/>
          <p:nvPr/>
        </p:nvSpPr>
        <p:spPr>
          <a:xfrm rot="-5400000">
            <a:off x="2425427" y="3077458"/>
            <a:ext cx="16339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True label</a:t>
            </a:r>
            <a:endParaRPr/>
          </a:p>
        </p:txBody>
      </p:sp>
      <p:sp>
        <p:nvSpPr>
          <p:cNvPr id="249" name="Google Shape;249;p28"/>
          <p:cNvSpPr txBox="1"/>
          <p:nvPr/>
        </p:nvSpPr>
        <p:spPr>
          <a:xfrm>
            <a:off x="5209081" y="4184930"/>
            <a:ext cx="20161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Predicted label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Memory &amp; Runtime</a:t>
            </a:r>
            <a:endParaRPr/>
          </a:p>
        </p:txBody>
      </p:sp>
      <p:sp>
        <p:nvSpPr>
          <p:cNvPr id="255" name="Google Shape;255;p29"/>
          <p:cNvSpPr txBox="1"/>
          <p:nvPr>
            <p:ph idx="1" type="body"/>
          </p:nvPr>
        </p:nvSpPr>
        <p:spPr>
          <a:xfrm>
            <a:off x="1104293" y="1783095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Storing the complete training data.  So, the memory needs grow linearly with the number of data points you provide for training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All calculations happen during model inference. Hence, the scoring runtime scales linearly with the number of </a:t>
            </a:r>
            <a:r>
              <a:rPr b="1" lang="en-US"/>
              <a:t>data columns</a:t>
            </a:r>
            <a:r>
              <a:rPr lang="en-US"/>
              <a:t>  and the number of </a:t>
            </a:r>
            <a:r>
              <a:rPr b="1" lang="en-US"/>
              <a:t>training points</a:t>
            </a:r>
            <a:r>
              <a:rPr lang="en-US"/>
              <a:t>.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Very suitable for off-line tasks.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i="1" lang="en-US"/>
              <a:t>k</a:t>
            </a:r>
            <a:r>
              <a:rPr lang="en-US"/>
              <a:t>-NN </a:t>
            </a:r>
            <a:endParaRPr/>
          </a:p>
        </p:txBody>
      </p:sp>
      <p:sp>
        <p:nvSpPr>
          <p:cNvPr id="261" name="Google Shape;261;p30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Advantages: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❑"/>
            </a:pPr>
            <a:r>
              <a:rPr i="1" lang="en-US"/>
              <a:t>k</a:t>
            </a:r>
            <a:r>
              <a:rPr lang="en-US"/>
              <a:t>-NN is a simple but effective classification procedure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❑"/>
            </a:pPr>
            <a:r>
              <a:rPr lang="en-US"/>
              <a:t>Applies to multi-class classification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❑"/>
            </a:pPr>
            <a:r>
              <a:rPr lang="en-US"/>
              <a:t> Decision surfaces are non-linear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❑"/>
            </a:pPr>
            <a:r>
              <a:rPr lang="en-US"/>
              <a:t>Quality of predictions automatically improves with more training data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❑"/>
            </a:pPr>
            <a:r>
              <a:rPr lang="en-US"/>
              <a:t> Only a single parameter, K. easily tuned by cross-validation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US"/>
              <a:t>Disadvantages: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❑"/>
            </a:pPr>
            <a:r>
              <a:rPr lang="en-US"/>
              <a:t>May not scale well with the increase in data dimension (curse of dimensionality!)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Hands-on</a:t>
            </a:r>
            <a:endParaRPr/>
          </a:p>
        </p:txBody>
      </p:sp>
      <p:sp>
        <p:nvSpPr>
          <p:cNvPr id="267" name="Google Shape;267;p3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Iris dataset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Digit  classification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ctrTitle"/>
          </p:nvPr>
        </p:nvSpPr>
        <p:spPr>
          <a:xfrm>
            <a:off x="1154955" y="1447800"/>
            <a:ext cx="9338160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/>
              <a:t>Unsupervised Learning</a:t>
            </a:r>
            <a:endParaRPr/>
          </a:p>
        </p:txBody>
      </p:sp>
      <p:sp>
        <p:nvSpPr>
          <p:cNvPr id="273" name="Google Shape;273;p3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279" name="Google Shape;279;p33"/>
          <p:cNvSpPr txBox="1"/>
          <p:nvPr>
            <p:ph idx="1" type="body"/>
          </p:nvPr>
        </p:nvSpPr>
        <p:spPr>
          <a:xfrm>
            <a:off x="989352" y="1853248"/>
            <a:ext cx="9060502" cy="4395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Requires data, but no labels 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Detect patterns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Group emails or search results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Customer shopping patterns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Regions of images 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Useful when don’t know what you’re looking for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Basic idea: group together similar instances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K-Means</a:t>
            </a:r>
            <a:endParaRPr/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1104293" y="1348380"/>
            <a:ext cx="8946541" cy="4902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Given a set of examples (</a:t>
            </a:r>
            <a:r>
              <a:rPr b="1" lang="en-US"/>
              <a:t>x</a:t>
            </a:r>
            <a:r>
              <a:rPr baseline="-25000" lang="en-US"/>
              <a:t>1</a:t>
            </a:r>
            <a:r>
              <a:rPr lang="en-US"/>
              <a:t>, </a:t>
            </a:r>
            <a:r>
              <a:rPr b="1" lang="en-US"/>
              <a:t>x</a:t>
            </a:r>
            <a:r>
              <a:rPr baseline="-25000" lang="en-US"/>
              <a:t>2</a:t>
            </a:r>
            <a:r>
              <a:rPr lang="en-US"/>
              <a:t>, …, </a:t>
            </a:r>
            <a:r>
              <a:rPr b="1" lang="en-US"/>
              <a:t>x</a:t>
            </a:r>
            <a:r>
              <a:rPr baseline="-25000" i="1" lang="en-US"/>
              <a:t>n</a:t>
            </a:r>
            <a:r>
              <a:rPr lang="en-US"/>
              <a:t>), where each examples is a </a:t>
            </a:r>
            <a:r>
              <a:rPr i="1" lang="en-US"/>
              <a:t>d</a:t>
            </a:r>
            <a:r>
              <a:rPr lang="en-US"/>
              <a:t>-dimensional real vector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i="1" lang="en-US"/>
              <a:t>K</a:t>
            </a:r>
            <a:r>
              <a:rPr lang="en-US"/>
              <a:t>-means clustering aims to partition the </a:t>
            </a:r>
            <a:r>
              <a:rPr i="1" lang="en-US"/>
              <a:t>n</a:t>
            </a:r>
            <a:r>
              <a:rPr lang="en-US"/>
              <a:t> observations into </a:t>
            </a:r>
            <a:r>
              <a:rPr i="1" lang="en-US"/>
              <a:t>k</a:t>
            </a:r>
            <a:r>
              <a:rPr lang="en-US"/>
              <a:t> (≤ </a:t>
            </a:r>
            <a:r>
              <a:rPr i="1" lang="en-US"/>
              <a:t>n</a:t>
            </a:r>
            <a:r>
              <a:rPr lang="en-US"/>
              <a:t>) sets </a:t>
            </a:r>
            <a:r>
              <a:rPr b="1" lang="en-US"/>
              <a:t>S</a:t>
            </a:r>
            <a:r>
              <a:rPr lang="en-US"/>
              <a:t> = {</a:t>
            </a:r>
            <a:r>
              <a:rPr i="1" lang="en-US"/>
              <a:t>S</a:t>
            </a:r>
            <a:r>
              <a:rPr baseline="-25000" lang="en-US"/>
              <a:t>1</a:t>
            </a:r>
            <a:r>
              <a:rPr lang="en-US"/>
              <a:t>, </a:t>
            </a:r>
            <a:r>
              <a:rPr i="1" lang="en-US"/>
              <a:t>S</a:t>
            </a:r>
            <a:r>
              <a:rPr baseline="-25000" lang="en-US"/>
              <a:t>2</a:t>
            </a:r>
            <a:r>
              <a:rPr lang="en-US"/>
              <a:t>, …, </a:t>
            </a:r>
            <a:r>
              <a:rPr i="1" lang="en-US"/>
              <a:t>S</a:t>
            </a:r>
            <a:r>
              <a:rPr baseline="-25000" i="1" lang="en-US"/>
              <a:t>k</a:t>
            </a:r>
            <a:r>
              <a:rPr lang="en-US"/>
              <a:t>} so as to minimize the within-cluster sum of squares (WCSS)</a:t>
            </a:r>
            <a:endParaRPr/>
          </a:p>
          <a:p>
            <a:pPr indent="-2413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Minimize the WCSS (inter) and maximize (intra) BCSS (between-cluster sum of squares)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286" name="Google Shape;28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3317" y="3706385"/>
            <a:ext cx="6333345" cy="940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K-Means</a:t>
            </a:r>
            <a:endParaRPr/>
          </a:p>
        </p:txBody>
      </p:sp>
      <p:sp>
        <p:nvSpPr>
          <p:cNvPr id="292" name="Google Shape;292;p35"/>
          <p:cNvSpPr txBox="1"/>
          <p:nvPr>
            <p:ph idx="1" type="body"/>
          </p:nvPr>
        </p:nvSpPr>
        <p:spPr>
          <a:xfrm>
            <a:off x="1028361" y="1760610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lang="en-US" sz="2800"/>
              <a:t>An iterative clustering algorithm 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en-US"/>
              <a:t>Initialize: Pick K random points as cluster centers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en-US"/>
              <a:t>Alternate: </a:t>
            </a:r>
            <a:endParaRPr/>
          </a:p>
          <a:p>
            <a:pPr indent="-342900" lvl="1" marL="800100" rtl="0" algn="l">
              <a:spcBef>
                <a:spcPts val="100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Assign data points to closest cluster center </a:t>
            </a:r>
            <a:endParaRPr/>
          </a:p>
          <a:p>
            <a:pPr indent="-342900" lvl="1" marL="800100" rtl="0" algn="l">
              <a:spcBef>
                <a:spcPts val="100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Change the cluster center to the average of its assigned points </a:t>
            </a:r>
            <a:endParaRPr/>
          </a:p>
          <a:p>
            <a:pPr indent="-241300" lvl="0" marL="4000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/>
          </a:p>
          <a:p>
            <a:pPr indent="-342900" lvl="0" marL="4000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en-US"/>
              <a:t> Stop when no pointsʼ assignments change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K-Means (4)</a:t>
            </a:r>
            <a:endParaRPr/>
          </a:p>
        </p:txBody>
      </p:sp>
      <p:pic>
        <p:nvPicPr>
          <p:cNvPr id="298" name="Google Shape;298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1297" y="1932717"/>
            <a:ext cx="5594349" cy="4195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Evaluation Methods</a:t>
            </a:r>
            <a:endParaRPr/>
          </a:p>
        </p:txBody>
      </p:sp>
      <p:sp>
        <p:nvSpPr>
          <p:cNvPr id="304" name="Google Shape;304;p37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Clustering analysis doesn’t have a solid evaluation metric, as there is no ground truth data. 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Most popular evaluation methods: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❑"/>
            </a:pPr>
            <a:r>
              <a:rPr lang="en-US"/>
              <a:t>Elbow method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❑"/>
            </a:pPr>
            <a:r>
              <a:rPr lang="en-US"/>
              <a:t>Silhouette analysis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Types of Machine Learning</a:t>
            </a:r>
            <a:endParaRPr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1103312" y="2052918"/>
            <a:ext cx="9339290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4309" lvl="1" marL="74295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94309" lvl="1" marL="7429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57479" lvl="8" marL="388620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/>
          </a:p>
        </p:txBody>
      </p:sp>
      <p:cxnSp>
        <p:nvCxnSpPr>
          <p:cNvPr id="159" name="Google Shape;159;p20"/>
          <p:cNvCxnSpPr/>
          <p:nvPr/>
        </p:nvCxnSpPr>
        <p:spPr>
          <a:xfrm>
            <a:off x="2455634" y="2122072"/>
            <a:ext cx="6688366" cy="0"/>
          </a:xfrm>
          <a:prstGeom prst="straightConnector1">
            <a:avLst/>
          </a:prstGeom>
          <a:noFill/>
          <a:ln cap="rnd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sp>
        <p:nvSpPr>
          <p:cNvPr id="160" name="Google Shape;160;p20"/>
          <p:cNvSpPr txBox="1"/>
          <p:nvPr/>
        </p:nvSpPr>
        <p:spPr>
          <a:xfrm>
            <a:off x="1023970" y="2746880"/>
            <a:ext cx="494083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Supervised Learning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+  labels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E.g. Classification, Regression</a:t>
            </a:r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6928877" y="2671339"/>
            <a:ext cx="494083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Un-Supervised Learning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E.g. Clustering , Dimensionality Reduction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62" name="Google Shape;162;p20"/>
          <p:cNvCxnSpPr/>
          <p:nvPr/>
        </p:nvCxnSpPr>
        <p:spPr>
          <a:xfrm>
            <a:off x="2455634" y="2151527"/>
            <a:ext cx="0" cy="519813"/>
          </a:xfrm>
          <a:prstGeom prst="straightConnector1">
            <a:avLst/>
          </a:prstGeom>
          <a:noFill/>
          <a:ln cap="rnd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163" name="Google Shape;163;p20"/>
          <p:cNvCxnSpPr/>
          <p:nvPr/>
        </p:nvCxnSpPr>
        <p:spPr>
          <a:xfrm>
            <a:off x="9144000" y="2122072"/>
            <a:ext cx="0" cy="480113"/>
          </a:xfrm>
          <a:prstGeom prst="straightConnector1">
            <a:avLst/>
          </a:prstGeom>
          <a:noFill/>
          <a:ln cap="rnd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type="title"/>
          </p:nvPr>
        </p:nvSpPr>
        <p:spPr>
          <a:xfrm>
            <a:off x="706072" y="167905"/>
            <a:ext cx="9404723" cy="1181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Elbow method</a:t>
            </a:r>
            <a:endParaRPr/>
          </a:p>
        </p:txBody>
      </p:sp>
      <p:pic>
        <p:nvPicPr>
          <p:cNvPr id="310" name="Google Shape;310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8524" y="2412749"/>
            <a:ext cx="6228491" cy="3878388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8"/>
          <p:cNvSpPr txBox="1"/>
          <p:nvPr/>
        </p:nvSpPr>
        <p:spPr>
          <a:xfrm>
            <a:off x="786985" y="1349115"/>
            <a:ext cx="94812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Helps us to find what a good </a:t>
            </a:r>
            <a:r>
              <a:rPr i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bee based on the sum of squared distance (SSE) between data points and their assigned clusters’ centroids.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Silhouette analysis</a:t>
            </a:r>
            <a:endParaRPr/>
          </a:p>
        </p:txBody>
      </p:sp>
      <p:sp>
        <p:nvSpPr>
          <p:cNvPr id="317" name="Google Shape;317;p39"/>
          <p:cNvSpPr txBox="1"/>
          <p:nvPr>
            <p:ph idx="1" type="body"/>
          </p:nvPr>
        </p:nvSpPr>
        <p:spPr>
          <a:xfrm>
            <a:off x="719528" y="1768840"/>
            <a:ext cx="9473783" cy="44795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56" r="0" t="-67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 K-Means</a:t>
            </a:r>
            <a:endParaRPr/>
          </a:p>
        </p:txBody>
      </p:sp>
      <p:sp>
        <p:nvSpPr>
          <p:cNvPr id="323" name="Google Shape;323;p40"/>
          <p:cNvSpPr txBox="1"/>
          <p:nvPr>
            <p:ph idx="1" type="body"/>
          </p:nvPr>
        </p:nvSpPr>
        <p:spPr>
          <a:xfrm>
            <a:off x="1035856" y="1853248"/>
            <a:ext cx="8946541" cy="4615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40"/>
              <a:buChar char="►"/>
            </a:pPr>
            <a:r>
              <a:rPr lang="en-US" sz="1550"/>
              <a:t>Advantages</a:t>
            </a:r>
            <a:endParaRPr/>
          </a:p>
          <a:p>
            <a:pPr indent="-26416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40"/>
              <a:buNone/>
            </a:pPr>
            <a:r>
              <a:t/>
            </a:r>
            <a:endParaRPr sz="1550"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Font typeface="Noto Sans Symbols"/>
              <a:buChar char="❑"/>
            </a:pPr>
            <a:r>
              <a:rPr lang="en-US" sz="1395"/>
              <a:t>Easy to use</a:t>
            </a:r>
            <a:endParaRPr/>
          </a:p>
          <a:p>
            <a:pPr indent="-214883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Font typeface="Noto Sans Symbols"/>
              <a:buNone/>
            </a:pPr>
            <a:r>
              <a:t/>
            </a:r>
            <a:endParaRPr sz="1395"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Font typeface="Noto Sans Symbols"/>
              <a:buChar char="❑"/>
            </a:pPr>
            <a:r>
              <a:rPr lang="en-US" sz="1395"/>
              <a:t>Need to know K</a:t>
            </a:r>
            <a:endParaRPr/>
          </a:p>
          <a:p>
            <a:pPr indent="-214883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Font typeface="Noto Sans Symbols"/>
              <a:buNone/>
            </a:pPr>
            <a:r>
              <a:t/>
            </a:r>
            <a:endParaRPr sz="1395"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Font typeface="Noto Sans Symbols"/>
              <a:buChar char="❑"/>
            </a:pPr>
            <a:r>
              <a:rPr lang="en-US" sz="1395"/>
              <a:t>May need to scale data</a:t>
            </a:r>
            <a:endParaRPr/>
          </a:p>
          <a:p>
            <a:pPr indent="-214883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Font typeface="Noto Sans Symbols"/>
              <a:buNone/>
            </a:pPr>
            <a:r>
              <a:t/>
            </a:r>
            <a:endParaRPr sz="1395"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Font typeface="Noto Sans Symbols"/>
              <a:buChar char="❑"/>
            </a:pPr>
            <a:r>
              <a:rPr lang="en-US" sz="1395"/>
              <a:t>Good initial method</a:t>
            </a:r>
            <a:endParaRPr/>
          </a:p>
          <a:p>
            <a:pPr indent="-214883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r>
              <a:t/>
            </a:r>
            <a:endParaRPr sz="1395"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40"/>
              <a:buChar char="►"/>
            </a:pPr>
            <a:r>
              <a:rPr lang="en-US" sz="1550"/>
              <a:t>Local optima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40"/>
              <a:buNone/>
            </a:pPr>
            <a:r>
              <a:t/>
            </a:r>
            <a:endParaRPr sz="1550"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Font typeface="Noto Sans Symbols"/>
              <a:buChar char="❑"/>
            </a:pPr>
            <a:r>
              <a:rPr lang="en-US" sz="1395"/>
              <a:t>No guarantee of optimal solution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r>
              <a:t/>
            </a:r>
            <a:endParaRPr sz="1395"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Font typeface="Noto Sans Symbols"/>
              <a:buChar char="❑"/>
            </a:pPr>
            <a:r>
              <a:rPr lang="en-US" sz="1395"/>
              <a:t>Repeat with different starting values</a:t>
            </a:r>
            <a:endParaRPr/>
          </a:p>
          <a:p>
            <a:pPr indent="-214883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Font typeface="Noto Sans Symbols"/>
              <a:buNone/>
            </a:pPr>
            <a:r>
              <a:t/>
            </a:r>
            <a:endParaRPr sz="1395"/>
          </a:p>
          <a:p>
            <a:pPr indent="-26416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40"/>
              <a:buNone/>
            </a:pPr>
            <a:r>
              <a:t/>
            </a:r>
            <a:endParaRPr sz="155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Hands-on</a:t>
            </a:r>
            <a:endParaRPr/>
          </a:p>
        </p:txBody>
      </p:sp>
      <p:sp>
        <p:nvSpPr>
          <p:cNvPr id="329" name="Google Shape;329;p4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Iris dataset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Digit  dataset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Supervised Learning </a:t>
            </a:r>
            <a:endParaRPr/>
          </a:p>
        </p:txBody>
      </p:sp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1103312" y="2052918"/>
            <a:ext cx="8946541" cy="331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 dataset is provided  with </a:t>
            </a:r>
            <a:r>
              <a:rPr i="1" lang="en-US"/>
              <a:t>n</a:t>
            </a:r>
            <a:r>
              <a:rPr lang="en-US"/>
              <a:t> data points and corresponding labels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         {(X</a:t>
            </a:r>
            <a:r>
              <a:rPr baseline="-25000" lang="en-US"/>
              <a:t>1</a:t>
            </a:r>
            <a:r>
              <a:rPr lang="en-US"/>
              <a:t>, y</a:t>
            </a:r>
            <a:r>
              <a:rPr baseline="-25000" lang="en-US"/>
              <a:t>1</a:t>
            </a:r>
            <a:r>
              <a:rPr lang="en-US"/>
              <a:t>) (X</a:t>
            </a:r>
            <a:r>
              <a:rPr baseline="-25000" lang="en-US"/>
              <a:t>2</a:t>
            </a:r>
            <a:r>
              <a:rPr lang="en-US"/>
              <a:t>, y</a:t>
            </a:r>
            <a:r>
              <a:rPr baseline="-25000" lang="en-US"/>
              <a:t>2</a:t>
            </a:r>
            <a:r>
              <a:rPr lang="en-US"/>
              <a:t>), ……, (X</a:t>
            </a:r>
            <a:r>
              <a:rPr baseline="-25000" lang="en-US"/>
              <a:t>n</a:t>
            </a:r>
            <a:r>
              <a:rPr lang="en-US"/>
              <a:t>, y</a:t>
            </a:r>
            <a:r>
              <a:rPr baseline="-25000" lang="en-US"/>
              <a:t>n</a:t>
            </a:r>
            <a:r>
              <a:rPr lang="en-US"/>
              <a:t>)}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The goal here is to find a function , </a:t>
            </a:r>
            <a:r>
              <a:rPr i="1" lang="en-US"/>
              <a:t>f  </a:t>
            </a:r>
            <a:r>
              <a:rPr lang="en-US"/>
              <a:t>which can give an ouput for an new example: </a:t>
            </a:r>
            <a:r>
              <a:rPr i="1" lang="en-US"/>
              <a:t>f</a:t>
            </a:r>
            <a:r>
              <a:rPr lang="en-US"/>
              <a:t>(y|X)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470964" y="144367"/>
            <a:ext cx="9404723" cy="655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600"/>
              <a:t>Supervised Learning Pipeline</a:t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1155227" y="1320469"/>
            <a:ext cx="1336430" cy="526235"/>
          </a:xfrm>
          <a:prstGeom prst="rect">
            <a:avLst/>
          </a:prstGeom>
          <a:solidFill>
            <a:schemeClr val="accent3"/>
          </a:solidFill>
          <a:ln cap="rnd" cmpd="sng" w="19050">
            <a:solidFill>
              <a:srgbClr val="A785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Training Data</a:t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2991101" y="1185734"/>
            <a:ext cx="1661746" cy="795704"/>
          </a:xfrm>
          <a:prstGeom prst="rect">
            <a:avLst/>
          </a:prstGeom>
          <a:solidFill>
            <a:schemeClr val="accent3"/>
          </a:solidFill>
          <a:ln cap="rnd" cmpd="sng" w="19050">
            <a:solidFill>
              <a:srgbClr val="A785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 Engineering</a:t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155227" y="2175812"/>
            <a:ext cx="1199188" cy="465163"/>
          </a:xfrm>
          <a:prstGeom prst="rect">
            <a:avLst/>
          </a:prstGeom>
          <a:solidFill>
            <a:schemeClr val="accent3"/>
          </a:solidFill>
          <a:ln cap="rnd" cmpd="sng" w="19050">
            <a:solidFill>
              <a:srgbClr val="A785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Labels</a:t>
            </a:r>
            <a:endParaRPr/>
          </a:p>
        </p:txBody>
      </p:sp>
      <p:cxnSp>
        <p:nvCxnSpPr>
          <p:cNvPr id="179" name="Google Shape;179;p22"/>
          <p:cNvCxnSpPr/>
          <p:nvPr/>
        </p:nvCxnSpPr>
        <p:spPr>
          <a:xfrm>
            <a:off x="805258" y="4053762"/>
            <a:ext cx="9991696" cy="4377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80" name="Google Shape;180;p22"/>
          <p:cNvSpPr/>
          <p:nvPr/>
        </p:nvSpPr>
        <p:spPr>
          <a:xfrm>
            <a:off x="2693470" y="4803788"/>
            <a:ext cx="1440414" cy="480102"/>
          </a:xfrm>
          <a:prstGeom prst="rect">
            <a:avLst/>
          </a:prstGeom>
          <a:solidFill>
            <a:schemeClr val="accent3"/>
          </a:solidFill>
          <a:ln cap="rnd" cmpd="sng" w="19050">
            <a:solidFill>
              <a:srgbClr val="A785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Example</a:t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4652847" y="4652800"/>
            <a:ext cx="1732084" cy="795704"/>
          </a:xfrm>
          <a:prstGeom prst="rect">
            <a:avLst/>
          </a:prstGeom>
          <a:solidFill>
            <a:schemeClr val="accent3"/>
          </a:solidFill>
          <a:ln cap="rnd" cmpd="sng" w="19050">
            <a:solidFill>
              <a:srgbClr val="A785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 Engineering</a:t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5152293" y="1022130"/>
            <a:ext cx="1925516" cy="1604543"/>
          </a:xfrm>
          <a:prstGeom prst="rect">
            <a:avLst/>
          </a:prstGeom>
          <a:solidFill>
            <a:schemeClr val="accent3"/>
          </a:solidFill>
          <a:ln cap="rnd" cmpd="sng" w="19050">
            <a:solidFill>
              <a:srgbClr val="A785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Supervised ML Algorithm</a:t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8027776" y="1470513"/>
            <a:ext cx="1847911" cy="677008"/>
          </a:xfrm>
          <a:prstGeom prst="rect">
            <a:avLst/>
          </a:prstGeom>
          <a:solidFill>
            <a:schemeClr val="accent3"/>
          </a:solidFill>
          <a:ln cap="rnd" cmpd="sng" w="19050">
            <a:solidFill>
              <a:srgbClr val="A785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Evaluate Classifier on Validation Data</a:t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8064408" y="2580497"/>
            <a:ext cx="1847911" cy="1141521"/>
          </a:xfrm>
          <a:prstGeom prst="flowChartDecision">
            <a:avLst/>
          </a:prstGeom>
          <a:solidFill>
            <a:schemeClr val="accent3"/>
          </a:solidFill>
          <a:ln cap="rnd" cmpd="sng" w="19050">
            <a:solidFill>
              <a:srgbClr val="A785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accuracy achieved or Best Model</a:t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7285585" y="4429276"/>
            <a:ext cx="2036885" cy="1266967"/>
          </a:xfrm>
          <a:prstGeom prst="rect">
            <a:avLst/>
          </a:prstGeom>
          <a:solidFill>
            <a:schemeClr val="accent3"/>
          </a:solidFill>
          <a:ln cap="rnd" cmpd="sng" w="19050">
            <a:solidFill>
              <a:srgbClr val="A785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Final Classification Model</a:t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395654" y="4299048"/>
            <a:ext cx="13115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Prediction</a:t>
            </a:r>
            <a:endParaRPr/>
          </a:p>
        </p:txBody>
      </p:sp>
      <p:sp>
        <p:nvSpPr>
          <p:cNvPr id="187" name="Google Shape;187;p22"/>
          <p:cNvSpPr txBox="1"/>
          <p:nvPr/>
        </p:nvSpPr>
        <p:spPr>
          <a:xfrm>
            <a:off x="531909" y="769191"/>
            <a:ext cx="10390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Training</a:t>
            </a: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9671538" y="4729820"/>
            <a:ext cx="1537967" cy="480102"/>
          </a:xfrm>
          <a:prstGeom prst="rect">
            <a:avLst/>
          </a:prstGeom>
          <a:solidFill>
            <a:schemeClr val="accent3"/>
          </a:solidFill>
          <a:ln cap="rnd" cmpd="sng" w="19050">
            <a:solidFill>
              <a:srgbClr val="A785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label and Score</a:t>
            </a:r>
            <a:endParaRPr/>
          </a:p>
        </p:txBody>
      </p:sp>
      <p:cxnSp>
        <p:nvCxnSpPr>
          <p:cNvPr id="189" name="Google Shape;189;p22"/>
          <p:cNvCxnSpPr>
            <a:stCxn id="176" idx="3"/>
            <a:endCxn id="177" idx="1"/>
          </p:cNvCxnSpPr>
          <p:nvPr/>
        </p:nvCxnSpPr>
        <p:spPr>
          <a:xfrm>
            <a:off x="2491657" y="1583587"/>
            <a:ext cx="499500" cy="0"/>
          </a:xfrm>
          <a:prstGeom prst="straightConnector1">
            <a:avLst/>
          </a:prstGeom>
          <a:noFill/>
          <a:ln cap="rnd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190" name="Google Shape;190;p22"/>
          <p:cNvCxnSpPr/>
          <p:nvPr/>
        </p:nvCxnSpPr>
        <p:spPr>
          <a:xfrm flipH="1" rot="10800000">
            <a:off x="4652847" y="1583586"/>
            <a:ext cx="499444" cy="1"/>
          </a:xfrm>
          <a:prstGeom prst="straightConnector1">
            <a:avLst/>
          </a:prstGeom>
          <a:noFill/>
          <a:ln cap="rnd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191" name="Google Shape;191;p22"/>
          <p:cNvCxnSpPr>
            <a:endCxn id="183" idx="1"/>
          </p:cNvCxnSpPr>
          <p:nvPr/>
        </p:nvCxnSpPr>
        <p:spPr>
          <a:xfrm>
            <a:off x="7077676" y="1809017"/>
            <a:ext cx="950100" cy="0"/>
          </a:xfrm>
          <a:prstGeom prst="straightConnector1">
            <a:avLst/>
          </a:prstGeom>
          <a:noFill/>
          <a:ln cap="rnd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192" name="Google Shape;192;p22"/>
          <p:cNvCxnSpPr>
            <a:stCxn id="178" idx="3"/>
          </p:cNvCxnSpPr>
          <p:nvPr/>
        </p:nvCxnSpPr>
        <p:spPr>
          <a:xfrm>
            <a:off x="2354415" y="2408393"/>
            <a:ext cx="2797800" cy="10200"/>
          </a:xfrm>
          <a:prstGeom prst="straightConnector1">
            <a:avLst/>
          </a:prstGeom>
          <a:noFill/>
          <a:ln cap="rnd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193" name="Google Shape;193;p22"/>
          <p:cNvCxnSpPr/>
          <p:nvPr/>
        </p:nvCxnSpPr>
        <p:spPr>
          <a:xfrm flipH="1" rot="10800000">
            <a:off x="4153403" y="5074919"/>
            <a:ext cx="499444" cy="1"/>
          </a:xfrm>
          <a:prstGeom prst="straightConnector1">
            <a:avLst/>
          </a:prstGeom>
          <a:noFill/>
          <a:ln cap="rnd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194" name="Google Shape;194;p22"/>
          <p:cNvCxnSpPr>
            <a:stCxn id="181" idx="3"/>
            <a:endCxn id="185" idx="1"/>
          </p:cNvCxnSpPr>
          <p:nvPr/>
        </p:nvCxnSpPr>
        <p:spPr>
          <a:xfrm>
            <a:off x="6384931" y="5050652"/>
            <a:ext cx="900600" cy="12000"/>
          </a:xfrm>
          <a:prstGeom prst="straightConnector1">
            <a:avLst/>
          </a:prstGeom>
          <a:noFill/>
          <a:ln cap="rnd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195" name="Google Shape;195;p22"/>
          <p:cNvCxnSpPr/>
          <p:nvPr/>
        </p:nvCxnSpPr>
        <p:spPr>
          <a:xfrm>
            <a:off x="9319844" y="5069316"/>
            <a:ext cx="351694" cy="5603"/>
          </a:xfrm>
          <a:prstGeom prst="straightConnector1">
            <a:avLst/>
          </a:prstGeom>
          <a:noFill/>
          <a:ln cap="rnd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196" name="Google Shape;196;p22"/>
          <p:cNvCxnSpPr>
            <a:stCxn id="184" idx="1"/>
            <a:endCxn id="177" idx="2"/>
          </p:cNvCxnSpPr>
          <p:nvPr/>
        </p:nvCxnSpPr>
        <p:spPr>
          <a:xfrm rot="10800000">
            <a:off x="3822108" y="1981558"/>
            <a:ext cx="4242300" cy="1169700"/>
          </a:xfrm>
          <a:prstGeom prst="bentConnector2">
            <a:avLst/>
          </a:prstGeom>
          <a:noFill/>
          <a:ln cap="rnd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sp>
        <p:nvSpPr>
          <p:cNvPr id="197" name="Google Shape;197;p22"/>
          <p:cNvSpPr/>
          <p:nvPr/>
        </p:nvSpPr>
        <p:spPr>
          <a:xfrm>
            <a:off x="5235484" y="2781625"/>
            <a:ext cx="1608992" cy="874286"/>
          </a:xfrm>
          <a:prstGeom prst="rect">
            <a:avLst/>
          </a:prstGeom>
          <a:solidFill>
            <a:schemeClr val="accent3"/>
          </a:solidFill>
          <a:ln cap="rnd" cmpd="sng" w="19050">
            <a:solidFill>
              <a:srgbClr val="A785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Change the config of feature generation and model parameters </a:t>
            </a:r>
            <a:endParaRPr/>
          </a:p>
        </p:txBody>
      </p:sp>
      <p:cxnSp>
        <p:nvCxnSpPr>
          <p:cNvPr id="198" name="Google Shape;198;p22"/>
          <p:cNvCxnSpPr>
            <a:endCxn id="184" idx="0"/>
          </p:cNvCxnSpPr>
          <p:nvPr/>
        </p:nvCxnSpPr>
        <p:spPr>
          <a:xfrm>
            <a:off x="8976963" y="2175797"/>
            <a:ext cx="11400" cy="404700"/>
          </a:xfrm>
          <a:prstGeom prst="straightConnector1">
            <a:avLst/>
          </a:prstGeom>
          <a:noFill/>
          <a:ln cap="rnd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199" name="Google Shape;199;p22"/>
          <p:cNvCxnSpPr>
            <a:stCxn id="184" idx="3"/>
            <a:endCxn id="185" idx="0"/>
          </p:cNvCxnSpPr>
          <p:nvPr/>
        </p:nvCxnSpPr>
        <p:spPr>
          <a:xfrm flipH="1">
            <a:off x="8304019" y="3151258"/>
            <a:ext cx="1608300" cy="1278000"/>
          </a:xfrm>
          <a:prstGeom prst="bentConnector4">
            <a:avLst>
              <a:gd fmla="val -14214" name="adj1"/>
              <a:gd fmla="val 55820" name="adj2"/>
            </a:avLst>
          </a:prstGeom>
          <a:noFill/>
          <a:ln cap="rnd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sp>
        <p:nvSpPr>
          <p:cNvPr id="200" name="Google Shape;200;p22"/>
          <p:cNvSpPr txBox="1"/>
          <p:nvPr/>
        </p:nvSpPr>
        <p:spPr>
          <a:xfrm>
            <a:off x="10151939" y="3129593"/>
            <a:ext cx="4892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Yes</a:t>
            </a:r>
            <a:endParaRPr/>
          </a:p>
        </p:txBody>
      </p:sp>
      <p:sp>
        <p:nvSpPr>
          <p:cNvPr id="201" name="Google Shape;201;p22"/>
          <p:cNvSpPr txBox="1"/>
          <p:nvPr/>
        </p:nvSpPr>
        <p:spPr>
          <a:xfrm>
            <a:off x="7297034" y="2850622"/>
            <a:ext cx="4331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i="1" lang="en-US"/>
              <a:t>k</a:t>
            </a:r>
            <a:r>
              <a:rPr lang="en-US"/>
              <a:t>-NN</a:t>
            </a:r>
            <a:endParaRPr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99311" y="1440902"/>
            <a:ext cx="6254022" cy="3791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K-Nearest Neighbors is one of the most famous classification algorithms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It’s simple and accurate.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It’s there in statistics world for quite some years under non-parametric techniques.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Assumption: Similar things exists in proximity!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208" name="Google Shape;20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0800" y="1440902"/>
            <a:ext cx="5594703" cy="466009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 txBox="1"/>
          <p:nvPr/>
        </p:nvSpPr>
        <p:spPr>
          <a:xfrm>
            <a:off x="5640049" y="2964305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5640049" y="2964305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646111" y="452718"/>
            <a:ext cx="9404723" cy="1181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How k-NN works</a:t>
            </a:r>
            <a:endParaRPr/>
          </a:p>
        </p:txBody>
      </p:sp>
      <p:sp>
        <p:nvSpPr>
          <p:cNvPr id="216" name="Google Shape;216;p24"/>
          <p:cNvSpPr txBox="1"/>
          <p:nvPr/>
        </p:nvSpPr>
        <p:spPr>
          <a:xfrm>
            <a:off x="569626" y="1991235"/>
            <a:ext cx="4354643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Given: {Data, class labels}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What’s the label for new data point?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Steps: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Calculate distance 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Find closest neighbors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Vote for labels (Max Rule)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 close up of a logo&#10;&#10;Description automatically generated" id="217" name="Google Shape;217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7351" y="1683534"/>
            <a:ext cx="5878285" cy="4455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How k-NN works</a:t>
            </a:r>
            <a:endParaRPr/>
          </a:p>
        </p:txBody>
      </p:sp>
      <p:pic>
        <p:nvPicPr>
          <p:cNvPr descr="A screenshot of a cell phone&#10;&#10;Description automatically generated" id="223" name="Google Shape;223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7849" y="1417690"/>
            <a:ext cx="7738261" cy="5286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Tuning k value</a:t>
            </a:r>
            <a:endParaRPr/>
          </a:p>
        </p:txBody>
      </p:sp>
      <p:sp>
        <p:nvSpPr>
          <p:cNvPr id="229" name="Google Shape;229;p26"/>
          <p:cNvSpPr txBox="1"/>
          <p:nvPr>
            <p:ph idx="1" type="body"/>
          </p:nvPr>
        </p:nvSpPr>
        <p:spPr>
          <a:xfrm>
            <a:off x="1013371" y="1663173"/>
            <a:ext cx="9307357" cy="4535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i="1" lang="en-US"/>
              <a:t>k</a:t>
            </a:r>
            <a:r>
              <a:rPr lang="en-US"/>
              <a:t> is  a controlling variable for the prediction model.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  large </a:t>
            </a:r>
            <a:r>
              <a:rPr b="1" i="1" lang="en-US"/>
              <a:t>k</a:t>
            </a:r>
            <a:r>
              <a:rPr i="1" lang="en-US"/>
              <a:t> </a:t>
            </a:r>
            <a:r>
              <a:rPr lang="en-US"/>
              <a:t>value is more precise as it reduces the overall noise !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Range: 1 and  ~10% of training data set size!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Cross-validation :  Use an independent dataset to validate the </a:t>
            </a:r>
            <a:r>
              <a:rPr b="1" i="1" lang="en-US"/>
              <a:t>k</a:t>
            </a:r>
            <a:r>
              <a:rPr lang="en-US"/>
              <a:t> value. 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Generally, an odd number is chosen if the number of classes is even.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646112" y="452718"/>
            <a:ext cx="41655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Distance Function</a:t>
            </a:r>
            <a:endParaRPr/>
          </a:p>
        </p:txBody>
      </p:sp>
      <p:sp>
        <p:nvSpPr>
          <p:cNvPr id="235" name="Google Shape;235;p27"/>
          <p:cNvSpPr/>
          <p:nvPr/>
        </p:nvSpPr>
        <p:spPr>
          <a:xfrm rot="-5400000">
            <a:off x="5270819" y="-63600"/>
            <a:ext cx="6858001" cy="6985200"/>
          </a:xfrm>
          <a:custGeom>
            <a:rect b="b" l="l" r="r" t="t"/>
            <a:pathLst>
              <a:path extrusionOk="0" h="6985200" w="685800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6" name="Google Shape;236;p27"/>
          <p:cNvSpPr/>
          <p:nvPr/>
        </p:nvSpPr>
        <p:spPr>
          <a:xfrm>
            <a:off x="4994020" y="-1"/>
            <a:ext cx="559472" cy="3709642"/>
          </a:xfrm>
          <a:custGeom>
            <a:rect b="b" l="l" r="r" t="t"/>
            <a:pathLst>
              <a:path extrusionOk="0" h="3709642" w="55947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 screenshot of a cell phone&#10;&#10;Description automatically generated" id="237" name="Google Shape;23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07688" y="647699"/>
            <a:ext cx="3422914" cy="3242202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7"/>
          <p:cNvSpPr/>
          <p:nvPr/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7"/>
          <p:cNvSpPr txBox="1"/>
          <p:nvPr>
            <p:ph idx="1" type="body"/>
          </p:nvPr>
        </p:nvSpPr>
        <p:spPr>
          <a:xfrm>
            <a:off x="646113" y="2052918"/>
            <a:ext cx="4165146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94309" lvl="1" marL="7429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94309" lvl="1" marL="7429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94309" lvl="1" marL="7429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94309" lvl="1" marL="7429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94309" lvl="1" marL="7429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94309" lvl="1" marL="7429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94309" lvl="1" marL="7429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94309" lvl="1" marL="7429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94309" lvl="1" marL="7429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94309" lvl="1" marL="7429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94309" lvl="1" marL="7429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A close up of a logo&#10;&#10;Description automatically generated" id="240" name="Google Shape;240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4410" y="4420716"/>
            <a:ext cx="5449471" cy="1492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