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64" r:id="rId4"/>
    <p:sldId id="258"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08"/>
    <p:restoredTop sz="94663"/>
  </p:normalViewPr>
  <p:slideViewPr>
    <p:cSldViewPr snapToGrid="0" snapToObjects="1">
      <p:cViewPr>
        <p:scale>
          <a:sx n="162" d="100"/>
          <a:sy n="162" d="100"/>
        </p:scale>
        <p:origin x="-904"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10/15/20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534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10/15/20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716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10/15/20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4529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10/15/20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846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10/15/20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8965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10/15/20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021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10/15/20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030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10/15/20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080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10/15/20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874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10/15/20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2754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10/15/20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7644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10/15/20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62931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pngimg.com/download/670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raisch.deviantart.com/art/SQL-Icon-199737593" TargetMode="External"/><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8C140454-D3BC-4731-BC49-CF1B01FACDE8}"/>
              </a:ext>
            </a:extLst>
          </p:cNvPr>
          <p:cNvPicPr>
            <a:picLocks noChangeAspect="1"/>
          </p:cNvPicPr>
          <p:nvPr/>
        </p:nvPicPr>
        <p:blipFill rotWithShape="1">
          <a:blip r:embed="rId2"/>
          <a:srcRect t="6250"/>
          <a:stretch/>
        </p:blipFill>
        <p:spPr>
          <a:xfrm>
            <a:off x="-1" y="10"/>
            <a:ext cx="12191999" cy="6857990"/>
          </a:xfrm>
          <a:prstGeom prst="rect">
            <a:avLst/>
          </a:prstGeom>
        </p:spPr>
      </p:pic>
      <p:sp>
        <p:nvSpPr>
          <p:cNvPr id="9" name="Rectangle 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218F6-F34A-FC48-A542-BEEAA97C70BB}"/>
              </a:ext>
            </a:extLst>
          </p:cNvPr>
          <p:cNvSpPr>
            <a:spLocks noGrp="1"/>
          </p:cNvSpPr>
          <p:nvPr>
            <p:ph type="ctrTitle"/>
          </p:nvPr>
        </p:nvSpPr>
        <p:spPr>
          <a:xfrm>
            <a:off x="735791" y="3331444"/>
            <a:ext cx="6470692" cy="1229306"/>
          </a:xfrm>
        </p:spPr>
        <p:txBody>
          <a:bodyPr>
            <a:normAutofit/>
          </a:bodyPr>
          <a:lstStyle/>
          <a:p>
            <a:r>
              <a:rPr lang="en-US" sz="5400" dirty="0">
                <a:solidFill>
                  <a:schemeClr val="tx1"/>
                </a:solidFill>
              </a:rPr>
              <a:t>Mini Project 2</a:t>
            </a:r>
          </a:p>
        </p:txBody>
      </p:sp>
      <p:sp>
        <p:nvSpPr>
          <p:cNvPr id="3" name="Subtitle 2">
            <a:extLst>
              <a:ext uri="{FF2B5EF4-FFF2-40B4-BE49-F238E27FC236}">
                <a16:creationId xmlns:a16="http://schemas.microsoft.com/office/drawing/2014/main" id="{32453DE9-6D99-8844-8785-436A4F5AE7AE}"/>
              </a:ext>
            </a:extLst>
          </p:cNvPr>
          <p:cNvSpPr>
            <a:spLocks noGrp="1"/>
          </p:cNvSpPr>
          <p:nvPr>
            <p:ph type="subTitle" idx="1"/>
          </p:nvPr>
        </p:nvSpPr>
        <p:spPr>
          <a:xfrm>
            <a:off x="735791" y="4735799"/>
            <a:ext cx="6470693" cy="605256"/>
          </a:xfrm>
        </p:spPr>
        <p:txBody>
          <a:bodyPr>
            <a:normAutofit/>
          </a:bodyPr>
          <a:lstStyle/>
          <a:p>
            <a:r>
              <a:rPr lang="en-US" dirty="0"/>
              <a:t>Institute of data </a:t>
            </a:r>
            <a:r>
              <a:rPr lang="en-US" dirty="0" err="1"/>
              <a:t>wk</a:t>
            </a:r>
            <a:r>
              <a:rPr lang="en-US" dirty="0"/>
              <a:t> 5</a:t>
            </a:r>
          </a:p>
        </p:txBody>
      </p:sp>
      <p:cxnSp>
        <p:nvCxnSpPr>
          <p:cNvPr id="11" name="Straight Connector 1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39546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4AC422-42A7-6F46-ABA7-479E9D5291B2}"/>
              </a:ext>
            </a:extLst>
          </p:cNvPr>
          <p:cNvSpPr>
            <a:spLocks noGrp="1"/>
          </p:cNvSpPr>
          <p:nvPr>
            <p:ph type="title"/>
          </p:nvPr>
        </p:nvSpPr>
        <p:spPr>
          <a:xfrm>
            <a:off x="1097280" y="286603"/>
            <a:ext cx="10058400" cy="1450757"/>
          </a:xfrm>
        </p:spPr>
        <p:txBody>
          <a:bodyPr anchor="ctr">
            <a:normAutofit/>
          </a:bodyPr>
          <a:lstStyle/>
          <a:p>
            <a:r>
              <a:rPr lang="en-US" sz="4000" dirty="0">
                <a:solidFill>
                  <a:srgbClr val="FFFFFF"/>
                </a:solidFill>
              </a:rPr>
              <a:t>Diamonds are a Data Scientist’s Best Friend…?</a:t>
            </a:r>
          </a:p>
        </p:txBody>
      </p:sp>
      <p:sp>
        <p:nvSpPr>
          <p:cNvPr id="3" name="Content Placeholder 2">
            <a:extLst>
              <a:ext uri="{FF2B5EF4-FFF2-40B4-BE49-F238E27FC236}">
                <a16:creationId xmlns:a16="http://schemas.microsoft.com/office/drawing/2014/main" id="{58A107E7-9759-0E4D-9AC7-D3C9D24DDC97}"/>
              </a:ext>
            </a:extLst>
          </p:cNvPr>
          <p:cNvSpPr>
            <a:spLocks noGrp="1"/>
          </p:cNvSpPr>
          <p:nvPr>
            <p:ph idx="1"/>
          </p:nvPr>
        </p:nvSpPr>
        <p:spPr>
          <a:xfrm>
            <a:off x="664029" y="2023963"/>
            <a:ext cx="10491651" cy="4209197"/>
          </a:xfrm>
        </p:spPr>
        <p:txBody>
          <a:bodyPr>
            <a:normAutofit lnSpcReduction="10000"/>
          </a:bodyPr>
          <a:lstStyle/>
          <a:p>
            <a:r>
              <a:rPr lang="en-US" sz="1600" dirty="0"/>
              <a:t>CONTEXT: A dataset containing just under 54 000 diamonds their relevant attributes.</a:t>
            </a:r>
          </a:p>
          <a:p>
            <a:pPr lvl="1">
              <a:buFont typeface="Wingdings" pitchFamily="2" charset="2"/>
              <a:buChar char="Ø"/>
            </a:pPr>
            <a:r>
              <a:rPr lang="en-US" sz="1400" dirty="0"/>
              <a:t> Categorical variables:</a:t>
            </a:r>
          </a:p>
          <a:p>
            <a:pPr lvl="2">
              <a:buFont typeface="Wingdings" pitchFamily="2" charset="2"/>
              <a:buChar char="Ø"/>
            </a:pPr>
            <a:r>
              <a:rPr lang="en-US" sz="1050" dirty="0"/>
              <a:t>Cut: </a:t>
            </a:r>
            <a:r>
              <a:rPr lang="en-AU" sz="1050" dirty="0"/>
              <a:t>describes cut quality (Fair, Good, Very Good, Premium, Ideal)</a:t>
            </a:r>
            <a:endParaRPr lang="en-US" sz="1050" dirty="0"/>
          </a:p>
          <a:p>
            <a:pPr lvl="2">
              <a:buFont typeface="Wingdings" pitchFamily="2" charset="2"/>
              <a:buChar char="Ø"/>
            </a:pPr>
            <a:r>
              <a:rPr lang="en-US" sz="1050" dirty="0"/>
              <a:t>Color: </a:t>
            </a:r>
            <a:r>
              <a:rPr lang="en-AU" sz="1050" dirty="0"/>
              <a:t>diamond colour (D being the best, J is the worst)</a:t>
            </a:r>
            <a:endParaRPr lang="en-US" sz="1050" dirty="0"/>
          </a:p>
          <a:p>
            <a:pPr lvl="2">
              <a:buFont typeface="Wingdings" pitchFamily="2" charset="2"/>
              <a:buChar char="Ø"/>
            </a:pPr>
            <a:r>
              <a:rPr lang="en-US" sz="1050" dirty="0"/>
              <a:t>Clarity: </a:t>
            </a:r>
            <a:r>
              <a:rPr lang="en-AU" sz="1050" dirty="0"/>
              <a:t>how clear the diamond is, or absence of inclusions/ blemishes - I1 (worst), SI2, SI1, VS2, VS1, VVS2, VVS1, IF (best)</a:t>
            </a:r>
            <a:endParaRPr lang="en-US" sz="1050" dirty="0"/>
          </a:p>
          <a:p>
            <a:pPr lvl="1">
              <a:buFont typeface="Wingdings" pitchFamily="2" charset="2"/>
              <a:buChar char="Ø"/>
            </a:pPr>
            <a:r>
              <a:rPr lang="en-US" sz="1400" dirty="0"/>
              <a:t>Numerical variables</a:t>
            </a:r>
          </a:p>
          <a:p>
            <a:pPr lvl="2">
              <a:buFont typeface="Wingdings" pitchFamily="2" charset="2"/>
              <a:buChar char="Ø"/>
            </a:pPr>
            <a:r>
              <a:rPr lang="en-US" sz="1050" dirty="0"/>
              <a:t>Carat: </a:t>
            </a:r>
            <a:r>
              <a:rPr lang="en-AU" sz="1050" dirty="0"/>
              <a:t>weight of diamond (0.2-5.01)</a:t>
            </a:r>
            <a:endParaRPr lang="en-US" sz="1050" dirty="0"/>
          </a:p>
          <a:p>
            <a:pPr lvl="2">
              <a:buFont typeface="Wingdings" pitchFamily="2" charset="2"/>
              <a:buChar char="Ø"/>
            </a:pPr>
            <a:r>
              <a:rPr lang="en-US" sz="1050" dirty="0"/>
              <a:t>Depth: </a:t>
            </a:r>
            <a:r>
              <a:rPr lang="en-AU" sz="1050" dirty="0"/>
              <a:t>The Height of a Diamond, measured from the Culet to the table, divided by its average Girdle Diameter. </a:t>
            </a:r>
          </a:p>
          <a:p>
            <a:pPr lvl="2">
              <a:buFont typeface="Wingdings" pitchFamily="2" charset="2"/>
              <a:buChar char="Ø"/>
            </a:pPr>
            <a:r>
              <a:rPr lang="en-US" sz="1050" dirty="0"/>
              <a:t>Table: </a:t>
            </a:r>
            <a:r>
              <a:rPr lang="en-AU" sz="1050" dirty="0"/>
              <a:t>width of top of diamond relative to widest point (The Width of the Diamond's Table expressed as a Percentage of its Average Diameter: 43-95)</a:t>
            </a:r>
            <a:endParaRPr lang="en-US" sz="1050" dirty="0"/>
          </a:p>
          <a:p>
            <a:pPr lvl="2">
              <a:buFont typeface="Wingdings" pitchFamily="2" charset="2"/>
              <a:buChar char="Ø"/>
            </a:pPr>
            <a:r>
              <a:rPr lang="en-US" sz="1050" dirty="0"/>
              <a:t>Price: </a:t>
            </a:r>
            <a:r>
              <a:rPr lang="en-AU" sz="1050" dirty="0"/>
              <a:t>price of diamond (USD326-USD18,823)</a:t>
            </a:r>
            <a:endParaRPr lang="en-US" sz="1050" dirty="0"/>
          </a:p>
          <a:p>
            <a:pPr lvl="2">
              <a:buFont typeface="Wingdings" pitchFamily="2" charset="2"/>
              <a:buChar char="Ø"/>
            </a:pPr>
            <a:r>
              <a:rPr lang="en-US" sz="1050" dirty="0"/>
              <a:t>X: </a:t>
            </a:r>
            <a:r>
              <a:rPr lang="en-AU" sz="1050" dirty="0"/>
              <a:t>length in mm (0-10.74)</a:t>
            </a:r>
            <a:r>
              <a:rPr lang="en-US" sz="1050" dirty="0"/>
              <a:t>, Y: </a:t>
            </a:r>
            <a:r>
              <a:rPr lang="en-AU" sz="1050" dirty="0"/>
              <a:t>width in mm (0-58.9)</a:t>
            </a:r>
            <a:r>
              <a:rPr lang="en-US" sz="1050" dirty="0"/>
              <a:t>, Z: </a:t>
            </a:r>
            <a:r>
              <a:rPr lang="en-AU" sz="1050" dirty="0"/>
              <a:t>depth in mm (0-31.8)</a:t>
            </a:r>
            <a:endParaRPr lang="en-US" sz="1050" dirty="0"/>
          </a:p>
          <a:p>
            <a:r>
              <a:rPr lang="en-US" sz="1600" dirty="0"/>
              <a:t>PROBLEM:</a:t>
            </a:r>
          </a:p>
          <a:p>
            <a:pPr lvl="1">
              <a:buFont typeface="Wingdings" pitchFamily="2" charset="2"/>
              <a:buChar char="Ø"/>
            </a:pPr>
            <a:r>
              <a:rPr lang="en-US" sz="1400" dirty="0"/>
              <a:t> Which features are related to price? </a:t>
            </a:r>
          </a:p>
          <a:p>
            <a:pPr lvl="1">
              <a:buFont typeface="Wingdings" pitchFamily="2" charset="2"/>
              <a:buChar char="Ø"/>
            </a:pPr>
            <a:r>
              <a:rPr lang="en-US" sz="1400" dirty="0"/>
              <a:t>Can there be a predictive model established?</a:t>
            </a:r>
          </a:p>
        </p:txBody>
      </p:sp>
      <p:sp>
        <p:nvSpPr>
          <p:cNvPr id="22" name="Rectangle 2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picture containing indoor, table, sitting, dark&#10;&#10;Description automatically generated">
            <a:extLst>
              <a:ext uri="{FF2B5EF4-FFF2-40B4-BE49-F238E27FC236}">
                <a16:creationId xmlns:a16="http://schemas.microsoft.com/office/drawing/2014/main" id="{861F85A7-7A03-6543-901E-B4BCAD5D97D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702566" y="2617076"/>
            <a:ext cx="4297542" cy="5047374"/>
          </a:xfrm>
          <a:prstGeom prst="rect">
            <a:avLst/>
          </a:prstGeom>
        </p:spPr>
      </p:pic>
    </p:spTree>
    <p:extLst>
      <p:ext uri="{BB962C8B-B14F-4D97-AF65-F5344CB8AC3E}">
        <p14:creationId xmlns:p14="http://schemas.microsoft.com/office/powerpoint/2010/main" val="159618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13DC65D0-CD3B-7A43-A2D9-FE8C05D41852}"/>
              </a:ext>
            </a:extLst>
          </p:cNvPr>
          <p:cNvSpPr>
            <a:spLocks noGrp="1"/>
          </p:cNvSpPr>
          <p:nvPr>
            <p:ph type="title"/>
          </p:nvPr>
        </p:nvSpPr>
        <p:spPr>
          <a:xfrm>
            <a:off x="1097280" y="286603"/>
            <a:ext cx="10058400" cy="1450757"/>
          </a:xfrm>
        </p:spPr>
        <p:txBody>
          <a:bodyPr vert="horz" lIns="91440" tIns="45720" rIns="91440" bIns="45720" rtlCol="0" anchor="ctr">
            <a:normAutofit/>
          </a:bodyPr>
          <a:lstStyle/>
          <a:p>
            <a:r>
              <a:rPr lang="en-US" sz="4800" dirty="0"/>
              <a:t>EDA Results</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3A0E11F9-9B4E-D34B-B38D-3604FC910144}"/>
              </a:ext>
            </a:extLst>
          </p:cNvPr>
          <p:cNvPicPr>
            <a:picLocks noChangeAspect="1"/>
          </p:cNvPicPr>
          <p:nvPr/>
        </p:nvPicPr>
        <p:blipFill rotWithShape="1">
          <a:blip r:embed="rId2"/>
          <a:srcRect l="3149" t="1" r="8192" b="-1198"/>
          <a:stretch/>
        </p:blipFill>
        <p:spPr>
          <a:xfrm>
            <a:off x="5592841" y="167963"/>
            <a:ext cx="3233727" cy="2499065"/>
          </a:xfrm>
          <a:prstGeom prst="rect">
            <a:avLst/>
          </a:prstGeom>
        </p:spPr>
      </p:pic>
      <p:sp>
        <p:nvSpPr>
          <p:cNvPr id="14" name="TextBox 13">
            <a:extLst>
              <a:ext uri="{FF2B5EF4-FFF2-40B4-BE49-F238E27FC236}">
                <a16:creationId xmlns:a16="http://schemas.microsoft.com/office/drawing/2014/main" id="{05EC045E-0A7F-D744-A86A-EB3164CF0428}"/>
              </a:ext>
            </a:extLst>
          </p:cNvPr>
          <p:cNvSpPr txBox="1"/>
          <p:nvPr/>
        </p:nvSpPr>
        <p:spPr>
          <a:xfrm>
            <a:off x="601462" y="2276853"/>
            <a:ext cx="6009956" cy="4355038"/>
          </a:xfrm>
          <a:prstGeom prst="rect">
            <a:avLst/>
          </a:prstGeom>
          <a:noFill/>
        </p:spPr>
        <p:txBody>
          <a:bodyPr wrap="square" rtlCol="0">
            <a:spAutoFit/>
          </a:bodyPr>
          <a:lstStyle/>
          <a:p>
            <a:pPr marL="342900" lvl="0" indent="-342900">
              <a:spcBef>
                <a:spcPts val="1200"/>
              </a:spcBef>
              <a:spcAft>
                <a:spcPts val="200"/>
              </a:spcAft>
              <a:buClr>
                <a:srgbClr val="E6472A"/>
              </a:buClr>
              <a:buFont typeface="+mj-lt"/>
              <a:buAutoNum type="arabicPeriod"/>
            </a:pPr>
            <a:r>
              <a:rPr lang="en-US" sz="1600" dirty="0"/>
              <a:t>As a variable, Carat had the strongest correlation with price, as computed in a correlation matrix and constructed scatterplot</a:t>
            </a:r>
          </a:p>
          <a:p>
            <a:pPr marL="342900" lvl="0" indent="-342900">
              <a:spcBef>
                <a:spcPts val="1200"/>
              </a:spcBef>
              <a:spcAft>
                <a:spcPts val="200"/>
              </a:spcAft>
              <a:buClr>
                <a:srgbClr val="E6472A"/>
              </a:buClr>
              <a:buFont typeface="+mj-lt"/>
              <a:buAutoNum type="arabicPeriod"/>
            </a:pPr>
            <a:r>
              <a:rPr lang="en-US" sz="1600" dirty="0"/>
              <a:t>Dimensions X (length), Y (width) and Z (depth) were also highly correlated to price and, subsequently, each other. This mutual correlations leads to the prospect of merging them into a singular feature, volume, in upcoming stages of the model. </a:t>
            </a:r>
          </a:p>
          <a:p>
            <a:pPr marL="342900" lvl="0" indent="-342900">
              <a:spcBef>
                <a:spcPts val="1200"/>
              </a:spcBef>
              <a:spcAft>
                <a:spcPts val="200"/>
              </a:spcAft>
              <a:buClr>
                <a:srgbClr val="E6472A"/>
              </a:buClr>
              <a:buFont typeface="+mj-lt"/>
              <a:buAutoNum type="arabicPeriod"/>
            </a:pPr>
            <a:r>
              <a:rPr lang="en-US" sz="1600" dirty="0"/>
              <a:t>Unexpectedly, categorical variables had not only a weak, but also inverse relationship with price. As the quality increased in each of these factors, price decreased. My potential hypothesis for this would be that as carat (weight) increases along with the equivalent price, the quality of the cut, color and clarity could decrease.</a:t>
            </a:r>
          </a:p>
          <a:p>
            <a:pPr lvl="0">
              <a:spcBef>
                <a:spcPts val="1200"/>
              </a:spcBef>
              <a:spcAft>
                <a:spcPts val="200"/>
              </a:spcAft>
              <a:buClr>
                <a:srgbClr val="E6472A"/>
              </a:buClr>
            </a:pPr>
            <a:endParaRPr lang="en-US" sz="1600" dirty="0"/>
          </a:p>
        </p:txBody>
      </p:sp>
      <p:pic>
        <p:nvPicPr>
          <p:cNvPr id="16" name="Picture 15">
            <a:extLst>
              <a:ext uri="{FF2B5EF4-FFF2-40B4-BE49-F238E27FC236}">
                <a16:creationId xmlns:a16="http://schemas.microsoft.com/office/drawing/2014/main" id="{7CCEA215-1E6A-5149-854F-607E586782E6}"/>
              </a:ext>
            </a:extLst>
          </p:cNvPr>
          <p:cNvPicPr>
            <a:picLocks noChangeAspect="1"/>
          </p:cNvPicPr>
          <p:nvPr/>
        </p:nvPicPr>
        <p:blipFill>
          <a:blip r:embed="rId3"/>
          <a:stretch>
            <a:fillRect/>
          </a:stretch>
        </p:blipFill>
        <p:spPr>
          <a:xfrm>
            <a:off x="8828194" y="167963"/>
            <a:ext cx="3244986" cy="2389258"/>
          </a:xfrm>
          <a:prstGeom prst="rect">
            <a:avLst/>
          </a:prstGeom>
        </p:spPr>
      </p:pic>
      <p:pic>
        <p:nvPicPr>
          <p:cNvPr id="18" name="Picture 17">
            <a:extLst>
              <a:ext uri="{FF2B5EF4-FFF2-40B4-BE49-F238E27FC236}">
                <a16:creationId xmlns:a16="http://schemas.microsoft.com/office/drawing/2014/main" id="{2A40D316-CEE1-7F4D-9FED-AB9354D588C9}"/>
              </a:ext>
            </a:extLst>
          </p:cNvPr>
          <p:cNvPicPr>
            <a:picLocks noChangeAspect="1"/>
          </p:cNvPicPr>
          <p:nvPr/>
        </p:nvPicPr>
        <p:blipFill>
          <a:blip r:embed="rId4"/>
          <a:stretch>
            <a:fillRect/>
          </a:stretch>
        </p:blipFill>
        <p:spPr>
          <a:xfrm>
            <a:off x="6052565" y="2916681"/>
            <a:ext cx="3187798" cy="3075382"/>
          </a:xfrm>
          <a:prstGeom prst="rect">
            <a:avLst/>
          </a:prstGeom>
        </p:spPr>
      </p:pic>
      <p:pic>
        <p:nvPicPr>
          <p:cNvPr id="20" name="Picture 19">
            <a:extLst>
              <a:ext uri="{FF2B5EF4-FFF2-40B4-BE49-F238E27FC236}">
                <a16:creationId xmlns:a16="http://schemas.microsoft.com/office/drawing/2014/main" id="{13ABF49E-BCF6-684C-BAC3-F04F1EBF72D5}"/>
              </a:ext>
            </a:extLst>
          </p:cNvPr>
          <p:cNvPicPr>
            <a:picLocks noChangeAspect="1"/>
          </p:cNvPicPr>
          <p:nvPr/>
        </p:nvPicPr>
        <p:blipFill rotWithShape="1">
          <a:blip r:embed="rId5"/>
          <a:srcRect l="5006" r="7640"/>
          <a:stretch/>
        </p:blipFill>
        <p:spPr>
          <a:xfrm>
            <a:off x="8971020" y="2837410"/>
            <a:ext cx="2973648" cy="3283200"/>
          </a:xfrm>
          <a:prstGeom prst="rect">
            <a:avLst/>
          </a:prstGeom>
        </p:spPr>
      </p:pic>
    </p:spTree>
    <p:extLst>
      <p:ext uri="{BB962C8B-B14F-4D97-AF65-F5344CB8AC3E}">
        <p14:creationId xmlns:p14="http://schemas.microsoft.com/office/powerpoint/2010/main" val="1439814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13DC65D0-CD3B-7A43-A2D9-FE8C05D41852}"/>
              </a:ext>
            </a:extLst>
          </p:cNvPr>
          <p:cNvSpPr>
            <a:spLocks noGrp="1"/>
          </p:cNvSpPr>
          <p:nvPr>
            <p:ph type="title"/>
          </p:nvPr>
        </p:nvSpPr>
        <p:spPr>
          <a:xfrm>
            <a:off x="1097280" y="286603"/>
            <a:ext cx="10058400" cy="1450757"/>
          </a:xfrm>
        </p:spPr>
        <p:txBody>
          <a:bodyPr vert="horz" lIns="91440" tIns="45720" rIns="91440" bIns="45720" rtlCol="0" anchor="ctr">
            <a:normAutofit/>
          </a:bodyPr>
          <a:lstStyle/>
          <a:p>
            <a:r>
              <a:rPr lang="en-US" sz="4800"/>
              <a:t>Explanation of DataBase Type</a:t>
            </a:r>
            <a:endParaRPr lang="en-US" sz="4800" dirty="0"/>
          </a:p>
        </p:txBody>
      </p:sp>
      <p:sp>
        <p:nvSpPr>
          <p:cNvPr id="6" name="Text Placeholder 5">
            <a:extLst>
              <a:ext uri="{FF2B5EF4-FFF2-40B4-BE49-F238E27FC236}">
                <a16:creationId xmlns:a16="http://schemas.microsoft.com/office/drawing/2014/main" id="{63A27F69-18BB-CB43-BEC5-AAB002C84A6E}"/>
              </a:ext>
            </a:extLst>
          </p:cNvPr>
          <p:cNvSpPr>
            <a:spLocks noGrp="1"/>
          </p:cNvSpPr>
          <p:nvPr>
            <p:ph type="body" sz="half" idx="2"/>
          </p:nvPr>
        </p:nvSpPr>
        <p:spPr>
          <a:xfrm>
            <a:off x="604434" y="2191603"/>
            <a:ext cx="8444973" cy="3677385"/>
          </a:xfrm>
        </p:spPr>
        <p:txBody>
          <a:bodyPr vert="horz" lIns="0" tIns="45720" rIns="0" bIns="45720" rtlCol="0">
            <a:normAutofit fontScale="92500"/>
          </a:bodyPr>
          <a:lstStyle/>
          <a:p>
            <a:pPr marL="91440" lvl="0" indent="-91440">
              <a:spcBef>
                <a:spcPts val="1200"/>
              </a:spcBef>
              <a:spcAft>
                <a:spcPts val="200"/>
              </a:spcAft>
              <a:buClr>
                <a:srgbClr val="E6472A"/>
              </a:buClr>
              <a:buFont typeface="Calibri" panose="020F0502020204030204" pitchFamily="34" charset="0"/>
              <a:buChar char=" "/>
            </a:pPr>
            <a:r>
              <a:rPr lang="en-US" sz="2400" dirty="0">
                <a:solidFill>
                  <a:srgbClr val="000000">
                    <a:lumMod val="75000"/>
                    <a:lumOff val="25000"/>
                  </a:srgbClr>
                </a:solidFill>
              </a:rPr>
              <a:t>DATABASE: SQLite</a:t>
            </a:r>
          </a:p>
          <a:p>
            <a:pPr marL="384048" lvl="1" indent="-182880">
              <a:buFont typeface="Wingdings" pitchFamily="2" charset="2"/>
              <a:buChar char="Ø"/>
            </a:pPr>
            <a:r>
              <a:rPr lang="en-US" sz="2000" dirty="0">
                <a:solidFill>
                  <a:srgbClr val="000000">
                    <a:lumMod val="75000"/>
                    <a:lumOff val="25000"/>
                  </a:srgbClr>
                </a:solidFill>
              </a:rPr>
              <a:t> Definition: a standard programming language that commonly used in relational database management systems.</a:t>
            </a:r>
          </a:p>
          <a:p>
            <a:pPr marL="566928" lvl="2" indent="-182880">
              <a:buFont typeface="Wingdings" pitchFamily="2" charset="2"/>
              <a:buChar char="Ø"/>
            </a:pPr>
            <a:r>
              <a:rPr lang="en-US" sz="1600" dirty="0">
                <a:solidFill>
                  <a:srgbClr val="000000">
                    <a:lumMod val="75000"/>
                    <a:lumOff val="25000"/>
                  </a:srgbClr>
                </a:solidFill>
              </a:rPr>
              <a:t>SQL: Structured Query Language</a:t>
            </a:r>
          </a:p>
          <a:p>
            <a:pPr marL="566928" lvl="2" indent="-182880">
              <a:buFont typeface="Wingdings" pitchFamily="2" charset="2"/>
              <a:buChar char="Ø"/>
            </a:pPr>
            <a:r>
              <a:rPr lang="en-US" sz="1600" dirty="0">
                <a:solidFill>
                  <a:srgbClr val="000000">
                    <a:lumMod val="75000"/>
                    <a:lumOff val="25000"/>
                  </a:srgbClr>
                </a:solidFill>
              </a:rPr>
              <a:t>Enables users to access and manipulate databases.</a:t>
            </a:r>
            <a:endParaRPr lang="en-US" sz="1600" dirty="0"/>
          </a:p>
          <a:p>
            <a:pPr marL="566928" lvl="2" indent="-182880">
              <a:buFont typeface="Wingdings" pitchFamily="2" charset="2"/>
              <a:buChar char="Ø"/>
            </a:pPr>
            <a:r>
              <a:rPr lang="en-US" sz="1600" dirty="0">
                <a:solidFill>
                  <a:srgbClr val="000000">
                    <a:lumMod val="75000"/>
                    <a:lumOff val="25000"/>
                  </a:srgbClr>
                </a:solidFill>
              </a:rPr>
              <a:t>It doesn’t function on a separate server</a:t>
            </a:r>
          </a:p>
          <a:p>
            <a:pPr marL="566928" lvl="2" indent="-182880">
              <a:buFont typeface="Wingdings" pitchFamily="2" charset="2"/>
              <a:buChar char="Ø"/>
            </a:pPr>
            <a:r>
              <a:rPr lang="en-US" sz="1600" dirty="0">
                <a:solidFill>
                  <a:srgbClr val="000000">
                    <a:lumMod val="75000"/>
                    <a:lumOff val="25000"/>
                  </a:srgbClr>
                </a:solidFill>
              </a:rPr>
              <a:t>SQL is saved in a portable, single file</a:t>
            </a:r>
          </a:p>
          <a:p>
            <a:pPr marL="566928" lvl="2" indent="-182880">
              <a:buFont typeface="Wingdings" pitchFamily="2" charset="2"/>
              <a:buChar char="Ø"/>
            </a:pPr>
            <a:r>
              <a:rPr lang="en-US" sz="1600" dirty="0">
                <a:solidFill>
                  <a:srgbClr val="000000">
                    <a:lumMod val="75000"/>
                    <a:lumOff val="25000"/>
                  </a:srgbClr>
                </a:solidFill>
              </a:rPr>
              <a:t>Highly efficient in how it can query, manipulate and aggregate data into useable information</a:t>
            </a:r>
          </a:p>
          <a:p>
            <a:pPr marL="566928" lvl="2" indent="-182880">
              <a:buFont typeface="Wingdings" pitchFamily="2" charset="2"/>
              <a:buChar char="Ø"/>
            </a:pPr>
            <a:r>
              <a:rPr lang="en-US" sz="1600" dirty="0">
                <a:solidFill>
                  <a:srgbClr val="000000">
                    <a:lumMod val="75000"/>
                    <a:lumOff val="25000"/>
                  </a:srgbClr>
                </a:solidFill>
              </a:rPr>
              <a:t>Used here for further data exploration which will assist later in modelling and feature engineering</a:t>
            </a:r>
          </a:p>
          <a:p>
            <a:pPr marL="384048" lvl="2"/>
            <a:endParaRPr lang="en-US" sz="1600" dirty="0">
              <a:solidFill>
                <a:srgbClr val="000000">
                  <a:lumMod val="75000"/>
                  <a:lumOff val="25000"/>
                </a:srgbClr>
              </a:solidFill>
            </a:endParaRPr>
          </a:p>
          <a:p>
            <a:pPr marL="566928" lvl="2" indent="-182880">
              <a:buFont typeface="Wingdings" pitchFamily="2" charset="2"/>
              <a:buChar char="Ø"/>
            </a:pPr>
            <a:endParaRPr lang="en-US" sz="1100" dirty="0">
              <a:solidFill>
                <a:srgbClr val="000000">
                  <a:lumMod val="75000"/>
                  <a:lumOff val="25000"/>
                </a:srgbClr>
              </a:solidFill>
            </a:endParaRP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descr="Logo&#10;&#10;Description automatically generated">
            <a:extLst>
              <a:ext uri="{FF2B5EF4-FFF2-40B4-BE49-F238E27FC236}">
                <a16:creationId xmlns:a16="http://schemas.microsoft.com/office/drawing/2014/main" id="{461CECE2-FF5C-4D4E-8E5C-F4AC34EF895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588009" y="2260836"/>
            <a:ext cx="3363462" cy="3677385"/>
          </a:xfrm>
          <a:prstGeom prst="rect">
            <a:avLst/>
          </a:prstGeom>
        </p:spPr>
      </p:pic>
    </p:spTree>
    <p:extLst>
      <p:ext uri="{BB962C8B-B14F-4D97-AF65-F5344CB8AC3E}">
        <p14:creationId xmlns:p14="http://schemas.microsoft.com/office/powerpoint/2010/main" val="3071464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13DC65D0-CD3B-7A43-A2D9-FE8C05D41852}"/>
              </a:ext>
            </a:extLst>
          </p:cNvPr>
          <p:cNvSpPr>
            <a:spLocks noGrp="1"/>
          </p:cNvSpPr>
          <p:nvPr>
            <p:ph type="title"/>
          </p:nvPr>
        </p:nvSpPr>
        <p:spPr>
          <a:xfrm>
            <a:off x="1097280" y="286603"/>
            <a:ext cx="10058400" cy="1450757"/>
          </a:xfrm>
        </p:spPr>
        <p:txBody>
          <a:bodyPr vert="horz" lIns="91440" tIns="45720" rIns="91440" bIns="45720" rtlCol="0" anchor="ctr">
            <a:normAutofit/>
          </a:bodyPr>
          <a:lstStyle/>
          <a:p>
            <a:r>
              <a:rPr lang="en-US" sz="4800" dirty="0"/>
              <a:t>Feature Engineering and </a:t>
            </a:r>
            <a:br>
              <a:rPr lang="en-US" sz="4800" dirty="0"/>
            </a:br>
            <a:r>
              <a:rPr lang="en-US" sz="4800" dirty="0"/>
              <a:t>Machine Learning Model</a:t>
            </a:r>
          </a:p>
        </p:txBody>
      </p:sp>
      <p:sp>
        <p:nvSpPr>
          <p:cNvPr id="6" name="Text Placeholder 5">
            <a:extLst>
              <a:ext uri="{FF2B5EF4-FFF2-40B4-BE49-F238E27FC236}">
                <a16:creationId xmlns:a16="http://schemas.microsoft.com/office/drawing/2014/main" id="{63A27F69-18BB-CB43-BEC5-AAB002C84A6E}"/>
              </a:ext>
            </a:extLst>
          </p:cNvPr>
          <p:cNvSpPr>
            <a:spLocks noGrp="1"/>
          </p:cNvSpPr>
          <p:nvPr>
            <p:ph type="body" sz="half" idx="2"/>
          </p:nvPr>
        </p:nvSpPr>
        <p:spPr>
          <a:xfrm>
            <a:off x="457200" y="2065020"/>
            <a:ext cx="10698163" cy="4335780"/>
          </a:xfrm>
        </p:spPr>
        <p:txBody>
          <a:bodyPr vert="horz" lIns="0" tIns="45720" rIns="0" bIns="45720" rtlCol="0">
            <a:normAutofit lnSpcReduction="10000"/>
          </a:bodyPr>
          <a:lstStyle/>
          <a:p>
            <a:pPr marL="91440" lvl="0" indent="-91440">
              <a:spcBef>
                <a:spcPts val="1200"/>
              </a:spcBef>
              <a:spcAft>
                <a:spcPts val="200"/>
              </a:spcAft>
              <a:buClr>
                <a:srgbClr val="E6472A"/>
              </a:buClr>
              <a:buFont typeface="Calibri" panose="020F0502020204030204" pitchFamily="34" charset="0"/>
              <a:buChar char=" "/>
            </a:pPr>
            <a:r>
              <a:rPr lang="en-US" sz="1900" dirty="0">
                <a:solidFill>
                  <a:srgbClr val="000000">
                    <a:lumMod val="75000"/>
                    <a:lumOff val="25000"/>
                  </a:srgbClr>
                </a:solidFill>
              </a:rPr>
              <a:t>FEATURE ENGINEERING: aggregated dimension variables, converted categorical to numerical.</a:t>
            </a:r>
          </a:p>
          <a:p>
            <a:pPr marL="384048" lvl="1" indent="-182880">
              <a:buFont typeface="Wingdings" pitchFamily="2" charset="2"/>
              <a:buChar char="Ø"/>
            </a:pPr>
            <a:r>
              <a:rPr lang="en-US" sz="1700" dirty="0">
                <a:solidFill>
                  <a:srgbClr val="000000">
                    <a:lumMod val="75000"/>
                    <a:lumOff val="25000"/>
                  </a:srgbClr>
                </a:solidFill>
              </a:rPr>
              <a:t> Output (target variable):</a:t>
            </a:r>
          </a:p>
          <a:p>
            <a:pPr marL="566928" lvl="2" indent="-182880">
              <a:buFont typeface="Wingdings" pitchFamily="2" charset="2"/>
              <a:buChar char="Ø"/>
            </a:pPr>
            <a:r>
              <a:rPr lang="en-US" sz="1300" dirty="0">
                <a:solidFill>
                  <a:srgbClr val="000000">
                    <a:lumMod val="75000"/>
                    <a:lumOff val="25000"/>
                  </a:srgbClr>
                </a:solidFill>
              </a:rPr>
              <a:t>Price of diamond in USD</a:t>
            </a:r>
          </a:p>
          <a:p>
            <a:pPr marL="384048" lvl="1" indent="-182880">
              <a:buFont typeface="Wingdings" pitchFamily="2" charset="2"/>
              <a:buChar char="Ø"/>
            </a:pPr>
            <a:r>
              <a:rPr lang="en-US" sz="1700" dirty="0">
                <a:solidFill>
                  <a:srgbClr val="000000">
                    <a:lumMod val="75000"/>
                    <a:lumOff val="25000"/>
                  </a:srgbClr>
                </a:solidFill>
              </a:rPr>
              <a:t>Inputs (Feature vector): based on correlations and factors of interest</a:t>
            </a:r>
          </a:p>
          <a:p>
            <a:pPr marL="566928" lvl="2" indent="-182880">
              <a:buFont typeface="Wingdings" pitchFamily="2" charset="2"/>
              <a:buChar char="Ø"/>
            </a:pPr>
            <a:r>
              <a:rPr lang="en-AU" dirty="0"/>
              <a:t>I chose the features which are strongly correlated with the target variable (price), namely, carat and volume. </a:t>
            </a:r>
          </a:p>
          <a:p>
            <a:pPr marL="566928" lvl="2" indent="-182880">
              <a:buFont typeface="Wingdings" pitchFamily="2" charset="2"/>
              <a:buChar char="Ø"/>
            </a:pPr>
            <a:r>
              <a:rPr lang="en-AU" dirty="0"/>
              <a:t>Out of interest (although they seem inversely and weakly correlated) I will also be exploring the categorical attributes (</a:t>
            </a:r>
            <a:r>
              <a:rPr lang="en-AU" dirty="0" err="1"/>
              <a:t>color</a:t>
            </a:r>
            <a:r>
              <a:rPr lang="en-AU" dirty="0"/>
              <a:t>, clarity and cut). </a:t>
            </a:r>
          </a:p>
          <a:p>
            <a:pPr marL="566928" lvl="2" indent="-182880">
              <a:buFont typeface="Wingdings" pitchFamily="2" charset="2"/>
              <a:buChar char="Ø"/>
            </a:pPr>
            <a:r>
              <a:rPr lang="en-AU" dirty="0"/>
              <a:t>The resulting feature matrix is as follows (head): </a:t>
            </a:r>
          </a:p>
          <a:p>
            <a:pPr marL="566928" lvl="2" indent="-182880">
              <a:buFont typeface="Wingdings" pitchFamily="2" charset="2"/>
              <a:buChar char="Ø"/>
            </a:pPr>
            <a:endParaRPr lang="en-AU" sz="1300" dirty="0">
              <a:solidFill>
                <a:srgbClr val="000000">
                  <a:lumMod val="75000"/>
                  <a:lumOff val="25000"/>
                </a:srgbClr>
              </a:solidFill>
            </a:endParaRPr>
          </a:p>
          <a:p>
            <a:pPr marL="384048" lvl="2"/>
            <a:endParaRPr lang="en-AU" sz="1300" dirty="0">
              <a:solidFill>
                <a:srgbClr val="000000">
                  <a:lumMod val="75000"/>
                  <a:lumOff val="25000"/>
                </a:srgbClr>
              </a:solidFill>
            </a:endParaRPr>
          </a:p>
          <a:p>
            <a:pPr marL="384048" lvl="2"/>
            <a:endParaRPr lang="en-AU" sz="1300" dirty="0">
              <a:solidFill>
                <a:srgbClr val="000000">
                  <a:lumMod val="75000"/>
                  <a:lumOff val="25000"/>
                </a:srgbClr>
              </a:solidFill>
            </a:endParaRPr>
          </a:p>
          <a:p>
            <a:pPr marL="91440" lvl="0" indent="-91440">
              <a:spcBef>
                <a:spcPts val="1200"/>
              </a:spcBef>
              <a:spcAft>
                <a:spcPts val="200"/>
              </a:spcAft>
              <a:buClr>
                <a:srgbClr val="E6472A"/>
              </a:buClr>
              <a:buFont typeface="Calibri" panose="020F0502020204030204" pitchFamily="34" charset="0"/>
              <a:buChar char=" "/>
            </a:pPr>
            <a:r>
              <a:rPr lang="en-US" sz="1900" dirty="0">
                <a:solidFill>
                  <a:srgbClr val="000000">
                    <a:lumMod val="75000"/>
                    <a:lumOff val="25000"/>
                  </a:srgbClr>
                </a:solidFill>
              </a:rPr>
              <a:t>ML Model: Supervised learning through Multiple Linear Regression</a:t>
            </a:r>
          </a:p>
          <a:p>
            <a:pPr marL="384048" lvl="1" indent="-182880">
              <a:buFont typeface="Wingdings" pitchFamily="2" charset="2"/>
              <a:buChar char="Ø"/>
            </a:pPr>
            <a:r>
              <a:rPr lang="en-US" sz="1700" dirty="0">
                <a:solidFill>
                  <a:srgbClr val="000000">
                    <a:lumMod val="75000"/>
                    <a:lumOff val="25000"/>
                  </a:srgbClr>
                </a:solidFill>
              </a:rPr>
              <a:t> </a:t>
            </a:r>
            <a:r>
              <a:rPr lang="en-AU" dirty="0"/>
              <a:t>Regression is a statistical method that aids in quantifying the relationship between the correlated variables. It involves estimating the coefficient of the independent variable (or multiple, as is in this feature vector) and then measuring the reliability of the estimated coefficient.</a:t>
            </a:r>
            <a:endParaRPr lang="en-US" sz="1700" dirty="0">
              <a:solidFill>
                <a:srgbClr val="000000">
                  <a:lumMod val="75000"/>
                  <a:lumOff val="25000"/>
                </a:srgbClr>
              </a:solidFill>
            </a:endParaRPr>
          </a:p>
          <a:p>
            <a:pPr marL="566928" lvl="2" indent="-182880">
              <a:buFont typeface="Wingdings" pitchFamily="2" charset="2"/>
              <a:buChar char="Ø"/>
            </a:pPr>
            <a:endParaRPr lang="en-US" sz="1300" dirty="0">
              <a:solidFill>
                <a:srgbClr val="000000">
                  <a:lumMod val="75000"/>
                  <a:lumOff val="25000"/>
                </a:srgbClr>
              </a:solidFill>
            </a:endParaRP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FF04ADF3-E025-0F41-84DA-89D18510749A}"/>
              </a:ext>
            </a:extLst>
          </p:cNvPr>
          <p:cNvPicPr>
            <a:picLocks noChangeAspect="1"/>
          </p:cNvPicPr>
          <p:nvPr/>
        </p:nvPicPr>
        <p:blipFill rotWithShape="1">
          <a:blip r:embed="rId2"/>
          <a:srcRect t="7711" r="1036" b="-1"/>
          <a:stretch/>
        </p:blipFill>
        <p:spPr>
          <a:xfrm>
            <a:off x="3960379" y="3988676"/>
            <a:ext cx="2569731" cy="1208269"/>
          </a:xfrm>
          <a:prstGeom prst="rect">
            <a:avLst/>
          </a:prstGeom>
        </p:spPr>
      </p:pic>
    </p:spTree>
    <p:extLst>
      <p:ext uri="{BB962C8B-B14F-4D97-AF65-F5344CB8AC3E}">
        <p14:creationId xmlns:p14="http://schemas.microsoft.com/office/powerpoint/2010/main" val="229257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13DC65D0-CD3B-7A43-A2D9-FE8C05D41852}"/>
              </a:ext>
            </a:extLst>
          </p:cNvPr>
          <p:cNvSpPr>
            <a:spLocks noGrp="1"/>
          </p:cNvSpPr>
          <p:nvPr>
            <p:ph type="title"/>
          </p:nvPr>
        </p:nvSpPr>
        <p:spPr>
          <a:xfrm>
            <a:off x="1097280" y="286603"/>
            <a:ext cx="10058400" cy="1450757"/>
          </a:xfrm>
        </p:spPr>
        <p:txBody>
          <a:bodyPr vert="horz" lIns="91440" tIns="45720" rIns="91440" bIns="45720" rtlCol="0" anchor="ctr">
            <a:normAutofit/>
          </a:bodyPr>
          <a:lstStyle/>
          <a:p>
            <a:r>
              <a:rPr lang="en-US" sz="4800"/>
              <a:t>Results from training and testing phases of ML model</a:t>
            </a:r>
            <a:endParaRPr lang="en-US" sz="4800" dirty="0"/>
          </a:p>
        </p:txBody>
      </p:sp>
      <p:sp>
        <p:nvSpPr>
          <p:cNvPr id="6" name="Text Placeholder 5">
            <a:extLst>
              <a:ext uri="{FF2B5EF4-FFF2-40B4-BE49-F238E27FC236}">
                <a16:creationId xmlns:a16="http://schemas.microsoft.com/office/drawing/2014/main" id="{63A27F69-18BB-CB43-BEC5-AAB002C84A6E}"/>
              </a:ext>
            </a:extLst>
          </p:cNvPr>
          <p:cNvSpPr>
            <a:spLocks noGrp="1"/>
          </p:cNvSpPr>
          <p:nvPr>
            <p:ph type="body" sz="half" idx="2"/>
          </p:nvPr>
        </p:nvSpPr>
        <p:spPr>
          <a:xfrm>
            <a:off x="196868" y="2023963"/>
            <a:ext cx="6276129" cy="4209197"/>
          </a:xfrm>
        </p:spPr>
        <p:txBody>
          <a:bodyPr vert="horz" lIns="0" tIns="45720" rIns="0" bIns="45720" rtlCol="0">
            <a:normAutofit fontScale="85000" lnSpcReduction="10000"/>
          </a:bodyPr>
          <a:lstStyle/>
          <a:p>
            <a:pPr>
              <a:lnSpc>
                <a:spcPct val="100000"/>
              </a:lnSpc>
            </a:pPr>
            <a:r>
              <a:rPr lang="en-US" b="1" dirty="0">
                <a:solidFill>
                  <a:schemeClr val="tx1">
                    <a:lumMod val="75000"/>
                    <a:lumOff val="25000"/>
                  </a:schemeClr>
                </a:solidFill>
              </a:rPr>
              <a:t>1. LINEAR REGRESSION: </a:t>
            </a:r>
            <a:r>
              <a:rPr lang="en-US" dirty="0">
                <a:solidFill>
                  <a:schemeClr val="tx1">
                    <a:lumMod val="75000"/>
                    <a:lumOff val="25000"/>
                  </a:schemeClr>
                </a:solidFill>
              </a:rPr>
              <a:t>Resulting coefficients of predictor variables</a:t>
            </a: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a:p>
            <a:pPr marL="285750" indent="-285750">
              <a:lnSpc>
                <a:spcPct val="100000"/>
              </a:lnSpc>
              <a:buFont typeface="Arial" panose="020B0604020202020204" pitchFamily="34" charset="0"/>
              <a:buChar char="•"/>
            </a:pPr>
            <a:endParaRPr lang="en-US" dirty="0">
              <a:solidFill>
                <a:schemeClr val="tx1">
                  <a:lumMod val="75000"/>
                  <a:lumOff val="25000"/>
                </a:schemeClr>
              </a:solidFill>
            </a:endParaRPr>
          </a:p>
          <a:p>
            <a:pPr marL="285750" indent="-285750">
              <a:lnSpc>
                <a:spcPct val="100000"/>
              </a:lnSpc>
              <a:buFont typeface="Wingdings" pitchFamily="2" charset="2"/>
              <a:buChar char="Ø"/>
            </a:pPr>
            <a:endParaRPr lang="en-US" sz="1500" dirty="0">
              <a:solidFill>
                <a:schemeClr val="tx1">
                  <a:lumMod val="75000"/>
                  <a:lumOff val="25000"/>
                </a:schemeClr>
              </a:solidFill>
            </a:endParaRPr>
          </a:p>
          <a:p>
            <a:pPr marL="285750" indent="-285750">
              <a:lnSpc>
                <a:spcPct val="100000"/>
              </a:lnSpc>
              <a:buFont typeface="Wingdings" pitchFamily="2" charset="2"/>
              <a:buChar char="Ø"/>
            </a:pPr>
            <a:endParaRPr lang="en-US" sz="1500" dirty="0">
              <a:solidFill>
                <a:schemeClr val="tx1">
                  <a:lumMod val="75000"/>
                  <a:lumOff val="25000"/>
                </a:schemeClr>
              </a:solidFill>
            </a:endParaRPr>
          </a:p>
          <a:p>
            <a:pPr marL="285750" indent="-285750">
              <a:lnSpc>
                <a:spcPct val="100000"/>
              </a:lnSpc>
              <a:buFont typeface="Wingdings" pitchFamily="2" charset="2"/>
              <a:buChar char="Ø"/>
            </a:pPr>
            <a:r>
              <a:rPr lang="en-US" sz="1500" dirty="0">
                <a:solidFill>
                  <a:schemeClr val="tx1">
                    <a:lumMod val="75000"/>
                    <a:lumOff val="25000"/>
                  </a:schemeClr>
                </a:solidFill>
              </a:rPr>
              <a:t>Evident that carat had the highest coefficient in relation to the target variable, price. This was hypothesized through initial EDA and and seen in the correlation matrix. Yes, I am also aware that the aggregated volume variable has failed in a technical sense. It is expected to have a much more significant correlation and equivalent coefficient. Categorical variables were expected to have much lower coefficients. </a:t>
            </a: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1">
            <a:extLst>
              <a:ext uri="{FF2B5EF4-FFF2-40B4-BE49-F238E27FC236}">
                <a16:creationId xmlns:a16="http://schemas.microsoft.com/office/drawing/2014/main" id="{9715C28B-BABC-D44C-A2B5-735856348D95}"/>
              </a:ext>
            </a:extLst>
          </p:cNvPr>
          <p:cNvPicPr>
            <a:picLocks noChangeAspect="1"/>
          </p:cNvPicPr>
          <p:nvPr/>
        </p:nvPicPr>
        <p:blipFill>
          <a:blip r:embed="rId2"/>
          <a:stretch>
            <a:fillRect/>
          </a:stretch>
        </p:blipFill>
        <p:spPr>
          <a:xfrm>
            <a:off x="476928" y="2582128"/>
            <a:ext cx="2744465" cy="2370873"/>
          </a:xfrm>
          <a:prstGeom prst="rect">
            <a:avLst/>
          </a:prstGeom>
        </p:spPr>
      </p:pic>
      <p:pic>
        <p:nvPicPr>
          <p:cNvPr id="5" name="Picture 4">
            <a:extLst>
              <a:ext uri="{FF2B5EF4-FFF2-40B4-BE49-F238E27FC236}">
                <a16:creationId xmlns:a16="http://schemas.microsoft.com/office/drawing/2014/main" id="{8E40FB51-5444-B44D-BF9D-F759B5FE4849}"/>
              </a:ext>
            </a:extLst>
          </p:cNvPr>
          <p:cNvPicPr>
            <a:picLocks noChangeAspect="1"/>
          </p:cNvPicPr>
          <p:nvPr/>
        </p:nvPicPr>
        <p:blipFill>
          <a:blip r:embed="rId3"/>
          <a:stretch>
            <a:fillRect/>
          </a:stretch>
        </p:blipFill>
        <p:spPr>
          <a:xfrm>
            <a:off x="3152265" y="2697276"/>
            <a:ext cx="3320732" cy="2152474"/>
          </a:xfrm>
          <a:prstGeom prst="rect">
            <a:avLst/>
          </a:prstGeom>
        </p:spPr>
      </p:pic>
      <p:sp>
        <p:nvSpPr>
          <p:cNvPr id="8" name="TextBox 7">
            <a:extLst>
              <a:ext uri="{FF2B5EF4-FFF2-40B4-BE49-F238E27FC236}">
                <a16:creationId xmlns:a16="http://schemas.microsoft.com/office/drawing/2014/main" id="{7FC42F07-7B30-B940-BC33-FF556C1A5B68}"/>
              </a:ext>
            </a:extLst>
          </p:cNvPr>
          <p:cNvSpPr txBox="1"/>
          <p:nvPr/>
        </p:nvSpPr>
        <p:spPr>
          <a:xfrm>
            <a:off x="6753057" y="2057402"/>
            <a:ext cx="5103147" cy="1292662"/>
          </a:xfrm>
          <a:prstGeom prst="rect">
            <a:avLst/>
          </a:prstGeom>
          <a:noFill/>
        </p:spPr>
        <p:txBody>
          <a:bodyPr wrap="square" rtlCol="0">
            <a:spAutoFit/>
          </a:bodyPr>
          <a:lstStyle/>
          <a:p>
            <a:r>
              <a:rPr lang="en-US" sz="1500" b="1" dirty="0">
                <a:solidFill>
                  <a:schemeClr val="tx1">
                    <a:lumMod val="75000"/>
                    <a:lumOff val="25000"/>
                  </a:schemeClr>
                </a:solidFill>
              </a:rPr>
              <a:t>2. RIDGE REGRESSION + Cross Validation: </a:t>
            </a:r>
            <a:r>
              <a:rPr lang="en-AU" sz="1500" dirty="0"/>
              <a:t>Visual representation displaying:</a:t>
            </a:r>
          </a:p>
          <a:p>
            <a:r>
              <a:rPr lang="en-AU" sz="1500" dirty="0"/>
              <a:t>Ridge coefficients as a function of the regularisation and Coefficient error as a function of the regularisation</a:t>
            </a:r>
          </a:p>
          <a:p>
            <a:endParaRPr lang="en-US" dirty="0"/>
          </a:p>
        </p:txBody>
      </p:sp>
      <p:pic>
        <p:nvPicPr>
          <p:cNvPr id="9" name="Picture 8">
            <a:extLst>
              <a:ext uri="{FF2B5EF4-FFF2-40B4-BE49-F238E27FC236}">
                <a16:creationId xmlns:a16="http://schemas.microsoft.com/office/drawing/2014/main" id="{11E2AD65-FFD7-704F-BFEB-64D8AC3B4DF5}"/>
              </a:ext>
            </a:extLst>
          </p:cNvPr>
          <p:cNvPicPr>
            <a:picLocks noChangeAspect="1"/>
          </p:cNvPicPr>
          <p:nvPr/>
        </p:nvPicPr>
        <p:blipFill>
          <a:blip r:embed="rId4"/>
          <a:stretch>
            <a:fillRect/>
          </a:stretch>
        </p:blipFill>
        <p:spPr>
          <a:xfrm>
            <a:off x="6604929" y="3150708"/>
            <a:ext cx="5390204" cy="1775460"/>
          </a:xfrm>
          <a:prstGeom prst="rect">
            <a:avLst/>
          </a:prstGeom>
        </p:spPr>
      </p:pic>
      <p:pic>
        <p:nvPicPr>
          <p:cNvPr id="10" name="Picture 9">
            <a:extLst>
              <a:ext uri="{FF2B5EF4-FFF2-40B4-BE49-F238E27FC236}">
                <a16:creationId xmlns:a16="http://schemas.microsoft.com/office/drawing/2014/main" id="{B8C1AE15-BAFA-554B-AC18-36E17538C82C}"/>
              </a:ext>
            </a:extLst>
          </p:cNvPr>
          <p:cNvPicPr>
            <a:picLocks noChangeAspect="1"/>
          </p:cNvPicPr>
          <p:nvPr/>
        </p:nvPicPr>
        <p:blipFill>
          <a:blip r:embed="rId5"/>
          <a:stretch>
            <a:fillRect/>
          </a:stretch>
        </p:blipFill>
        <p:spPr>
          <a:xfrm>
            <a:off x="6753057" y="4880072"/>
            <a:ext cx="2700909" cy="1353087"/>
          </a:xfrm>
          <a:prstGeom prst="rect">
            <a:avLst/>
          </a:prstGeom>
        </p:spPr>
      </p:pic>
    </p:spTree>
    <p:extLst>
      <p:ext uri="{BB962C8B-B14F-4D97-AF65-F5344CB8AC3E}">
        <p14:creationId xmlns:p14="http://schemas.microsoft.com/office/powerpoint/2010/main" val="70838592"/>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61A2E"/>
      </a:dk2>
      <a:lt2>
        <a:srgbClr val="F0F3F3"/>
      </a:lt2>
      <a:accent1>
        <a:srgbClr val="E6472A"/>
      </a:accent1>
      <a:accent2>
        <a:srgbClr val="D4184A"/>
      </a:accent2>
      <a:accent3>
        <a:srgbClr val="E62AAA"/>
      </a:accent3>
      <a:accent4>
        <a:srgbClr val="C218D4"/>
      </a:accent4>
      <a:accent5>
        <a:srgbClr val="852AE6"/>
      </a:accent5>
      <a:accent6>
        <a:srgbClr val="3A2ED8"/>
      </a:accent6>
      <a:hlink>
        <a:srgbClr val="933FBF"/>
      </a:hlink>
      <a:folHlink>
        <a:srgbClr val="7F7F7F"/>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600</TotalTime>
  <Words>709</Words>
  <Application>Microsoft Macintosh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Nova</vt:lpstr>
      <vt:lpstr>Arial Nova Light</vt:lpstr>
      <vt:lpstr>Calibri</vt:lpstr>
      <vt:lpstr>Wingdings</vt:lpstr>
      <vt:lpstr>RetrospectVTI</vt:lpstr>
      <vt:lpstr>Mini Project 2</vt:lpstr>
      <vt:lpstr>Diamonds are a Data Scientist’s Best Friend…?</vt:lpstr>
      <vt:lpstr>EDA Results</vt:lpstr>
      <vt:lpstr>Explanation of DataBase Type</vt:lpstr>
      <vt:lpstr>Feature Engineering and  Machine Learning Model</vt:lpstr>
      <vt:lpstr>Results from training and testing phases of ML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2</dc:title>
  <dc:creator>Anna-Maria Schreiner</dc:creator>
  <cp:lastModifiedBy>Anna-Maria Schreiner</cp:lastModifiedBy>
  <cp:revision>13</cp:revision>
  <dcterms:created xsi:type="dcterms:W3CDTF">2020-10-15T11:28:14Z</dcterms:created>
  <dcterms:modified xsi:type="dcterms:W3CDTF">2020-10-15T21:29:02Z</dcterms:modified>
</cp:coreProperties>
</file>