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5" r:id="rId2"/>
    <p:sldId id="277" r:id="rId3"/>
  </p:sldIdLst>
  <p:sldSz cx="6400800" cy="548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20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" y="897890"/>
            <a:ext cx="5440680" cy="1910080"/>
          </a:xfrm>
        </p:spPr>
        <p:txBody>
          <a:bodyPr anchor="b"/>
          <a:lstStyle>
            <a:lvl1pPr algn="ctr"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0100" y="2881630"/>
            <a:ext cx="4800600" cy="1324610"/>
          </a:xfrm>
        </p:spPr>
        <p:txBody>
          <a:bodyPr/>
          <a:lstStyle>
            <a:lvl1pPr marL="0" indent="0" algn="ctr">
              <a:buNone/>
              <a:defRPr sz="1680"/>
            </a:lvl1pPr>
            <a:lvl2pPr marL="320040" indent="0" algn="ctr">
              <a:buNone/>
              <a:defRPr sz="1400"/>
            </a:lvl2pPr>
            <a:lvl3pPr marL="640080" indent="0" algn="ctr">
              <a:buNone/>
              <a:defRPr sz="1260"/>
            </a:lvl3pPr>
            <a:lvl4pPr marL="960120" indent="0" algn="ctr">
              <a:buNone/>
              <a:defRPr sz="1120"/>
            </a:lvl4pPr>
            <a:lvl5pPr marL="1280160" indent="0" algn="ctr">
              <a:buNone/>
              <a:defRPr sz="1120"/>
            </a:lvl5pPr>
            <a:lvl6pPr marL="1600200" indent="0" algn="ctr">
              <a:buNone/>
              <a:defRPr sz="1120"/>
            </a:lvl6pPr>
            <a:lvl7pPr marL="1920240" indent="0" algn="ctr">
              <a:buNone/>
              <a:defRPr sz="1120"/>
            </a:lvl7pPr>
            <a:lvl8pPr marL="2240280" indent="0" algn="ctr">
              <a:buNone/>
              <a:defRPr sz="1120"/>
            </a:lvl8pPr>
            <a:lvl9pPr marL="2560320" indent="0" algn="ctr">
              <a:buNone/>
              <a:defRPr sz="1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9E0B1-BE16-4990-B682-8429B4F10583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AEFE7-D2A7-4D58-871D-DED96A9A3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568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9E0B1-BE16-4990-B682-8429B4F10583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AEFE7-D2A7-4D58-871D-DED96A9A3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881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80573" y="292100"/>
            <a:ext cx="1380173" cy="46494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0055" y="292100"/>
            <a:ext cx="4060508" cy="46494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9E0B1-BE16-4990-B682-8429B4F10583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AEFE7-D2A7-4D58-871D-DED96A9A3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168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9E0B1-BE16-4990-B682-8429B4F10583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AEFE7-D2A7-4D58-871D-DED96A9A3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004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22" y="1367791"/>
            <a:ext cx="5520690" cy="2282190"/>
          </a:xfrm>
        </p:spPr>
        <p:txBody>
          <a:bodyPr anchor="b"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6722" y="3671571"/>
            <a:ext cx="5520690" cy="1200150"/>
          </a:xfrm>
        </p:spPr>
        <p:txBody>
          <a:bodyPr/>
          <a:lstStyle>
            <a:lvl1pPr marL="0" indent="0">
              <a:buNone/>
              <a:defRPr sz="1680">
                <a:solidFill>
                  <a:schemeClr val="tx1"/>
                </a:solidFill>
              </a:defRPr>
            </a:lvl1pPr>
            <a:lvl2pPr marL="3200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400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3pPr>
            <a:lvl4pPr marL="9601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4pPr>
            <a:lvl5pPr marL="128016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5pPr>
            <a:lvl6pPr marL="160020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6pPr>
            <a:lvl7pPr marL="192024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7pPr>
            <a:lvl8pPr marL="22402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8pPr>
            <a:lvl9pPr marL="25603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9E0B1-BE16-4990-B682-8429B4F10583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AEFE7-D2A7-4D58-871D-DED96A9A3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648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055" y="1460500"/>
            <a:ext cx="272034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0405" y="1460500"/>
            <a:ext cx="272034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9E0B1-BE16-4990-B682-8429B4F10583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AEFE7-D2A7-4D58-871D-DED96A9A3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631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292101"/>
            <a:ext cx="5520690" cy="106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889" y="1344930"/>
            <a:ext cx="2707838" cy="659130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20040" indent="0">
              <a:buNone/>
              <a:defRPr sz="1400" b="1"/>
            </a:lvl2pPr>
            <a:lvl3pPr marL="640080" indent="0">
              <a:buNone/>
              <a:defRPr sz="1260" b="1"/>
            </a:lvl3pPr>
            <a:lvl4pPr marL="960120" indent="0">
              <a:buNone/>
              <a:defRPr sz="1120" b="1"/>
            </a:lvl4pPr>
            <a:lvl5pPr marL="1280160" indent="0">
              <a:buNone/>
              <a:defRPr sz="1120" b="1"/>
            </a:lvl5pPr>
            <a:lvl6pPr marL="1600200" indent="0">
              <a:buNone/>
              <a:defRPr sz="1120" b="1"/>
            </a:lvl6pPr>
            <a:lvl7pPr marL="1920240" indent="0">
              <a:buNone/>
              <a:defRPr sz="1120" b="1"/>
            </a:lvl7pPr>
            <a:lvl8pPr marL="2240280" indent="0">
              <a:buNone/>
              <a:defRPr sz="1120" b="1"/>
            </a:lvl8pPr>
            <a:lvl9pPr marL="2560320" indent="0">
              <a:buNone/>
              <a:defRPr sz="1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889" y="2004060"/>
            <a:ext cx="2707838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0405" y="1344930"/>
            <a:ext cx="2721174" cy="659130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20040" indent="0">
              <a:buNone/>
              <a:defRPr sz="1400" b="1"/>
            </a:lvl2pPr>
            <a:lvl3pPr marL="640080" indent="0">
              <a:buNone/>
              <a:defRPr sz="1260" b="1"/>
            </a:lvl3pPr>
            <a:lvl4pPr marL="960120" indent="0">
              <a:buNone/>
              <a:defRPr sz="1120" b="1"/>
            </a:lvl4pPr>
            <a:lvl5pPr marL="1280160" indent="0">
              <a:buNone/>
              <a:defRPr sz="1120" b="1"/>
            </a:lvl5pPr>
            <a:lvl6pPr marL="1600200" indent="0">
              <a:buNone/>
              <a:defRPr sz="1120" b="1"/>
            </a:lvl6pPr>
            <a:lvl7pPr marL="1920240" indent="0">
              <a:buNone/>
              <a:defRPr sz="1120" b="1"/>
            </a:lvl7pPr>
            <a:lvl8pPr marL="2240280" indent="0">
              <a:buNone/>
              <a:defRPr sz="1120" b="1"/>
            </a:lvl8pPr>
            <a:lvl9pPr marL="2560320" indent="0">
              <a:buNone/>
              <a:defRPr sz="1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40405" y="2004060"/>
            <a:ext cx="2721174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9E0B1-BE16-4990-B682-8429B4F10583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AEFE7-D2A7-4D58-871D-DED96A9A3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890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9E0B1-BE16-4990-B682-8429B4F10583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AEFE7-D2A7-4D58-871D-DED96A9A3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748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9E0B1-BE16-4990-B682-8429B4F10583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AEFE7-D2A7-4D58-871D-DED96A9A3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685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365760"/>
            <a:ext cx="2064425" cy="1280160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1174" y="789941"/>
            <a:ext cx="3240405" cy="3898900"/>
          </a:xfrm>
        </p:spPr>
        <p:txBody>
          <a:bodyPr/>
          <a:lstStyle>
            <a:lvl1pPr>
              <a:defRPr sz="2240"/>
            </a:lvl1pPr>
            <a:lvl2pPr>
              <a:defRPr sz="1960"/>
            </a:lvl2pPr>
            <a:lvl3pPr>
              <a:defRPr sz="168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1645920"/>
            <a:ext cx="2064425" cy="3049270"/>
          </a:xfrm>
        </p:spPr>
        <p:txBody>
          <a:bodyPr/>
          <a:lstStyle>
            <a:lvl1pPr marL="0" indent="0">
              <a:buNone/>
              <a:defRPr sz="1120"/>
            </a:lvl1pPr>
            <a:lvl2pPr marL="320040" indent="0">
              <a:buNone/>
              <a:defRPr sz="980"/>
            </a:lvl2pPr>
            <a:lvl3pPr marL="640080" indent="0">
              <a:buNone/>
              <a:defRPr sz="840"/>
            </a:lvl3pPr>
            <a:lvl4pPr marL="960120" indent="0">
              <a:buNone/>
              <a:defRPr sz="700"/>
            </a:lvl4pPr>
            <a:lvl5pPr marL="1280160" indent="0">
              <a:buNone/>
              <a:defRPr sz="700"/>
            </a:lvl5pPr>
            <a:lvl6pPr marL="1600200" indent="0">
              <a:buNone/>
              <a:defRPr sz="700"/>
            </a:lvl6pPr>
            <a:lvl7pPr marL="1920240" indent="0">
              <a:buNone/>
              <a:defRPr sz="700"/>
            </a:lvl7pPr>
            <a:lvl8pPr marL="2240280" indent="0">
              <a:buNone/>
              <a:defRPr sz="700"/>
            </a:lvl8pPr>
            <a:lvl9pPr marL="2560320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9E0B1-BE16-4990-B682-8429B4F10583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AEFE7-D2A7-4D58-871D-DED96A9A3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474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365760"/>
            <a:ext cx="2064425" cy="1280160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21174" y="789941"/>
            <a:ext cx="3240405" cy="3898900"/>
          </a:xfrm>
        </p:spPr>
        <p:txBody>
          <a:bodyPr anchor="t"/>
          <a:lstStyle>
            <a:lvl1pPr marL="0" indent="0">
              <a:buNone/>
              <a:defRPr sz="2240"/>
            </a:lvl1pPr>
            <a:lvl2pPr marL="320040" indent="0">
              <a:buNone/>
              <a:defRPr sz="1960"/>
            </a:lvl2pPr>
            <a:lvl3pPr marL="640080" indent="0">
              <a:buNone/>
              <a:defRPr sz="1680"/>
            </a:lvl3pPr>
            <a:lvl4pPr marL="960120" indent="0">
              <a:buNone/>
              <a:defRPr sz="1400"/>
            </a:lvl4pPr>
            <a:lvl5pPr marL="1280160" indent="0">
              <a:buNone/>
              <a:defRPr sz="1400"/>
            </a:lvl5pPr>
            <a:lvl6pPr marL="1600200" indent="0">
              <a:buNone/>
              <a:defRPr sz="1400"/>
            </a:lvl6pPr>
            <a:lvl7pPr marL="1920240" indent="0">
              <a:buNone/>
              <a:defRPr sz="1400"/>
            </a:lvl7pPr>
            <a:lvl8pPr marL="2240280" indent="0">
              <a:buNone/>
              <a:defRPr sz="1400"/>
            </a:lvl8pPr>
            <a:lvl9pPr marL="2560320" indent="0">
              <a:buNone/>
              <a:defRPr sz="1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1645920"/>
            <a:ext cx="2064425" cy="3049270"/>
          </a:xfrm>
        </p:spPr>
        <p:txBody>
          <a:bodyPr/>
          <a:lstStyle>
            <a:lvl1pPr marL="0" indent="0">
              <a:buNone/>
              <a:defRPr sz="1120"/>
            </a:lvl1pPr>
            <a:lvl2pPr marL="320040" indent="0">
              <a:buNone/>
              <a:defRPr sz="980"/>
            </a:lvl2pPr>
            <a:lvl3pPr marL="640080" indent="0">
              <a:buNone/>
              <a:defRPr sz="840"/>
            </a:lvl3pPr>
            <a:lvl4pPr marL="960120" indent="0">
              <a:buNone/>
              <a:defRPr sz="700"/>
            </a:lvl4pPr>
            <a:lvl5pPr marL="1280160" indent="0">
              <a:buNone/>
              <a:defRPr sz="700"/>
            </a:lvl5pPr>
            <a:lvl6pPr marL="1600200" indent="0">
              <a:buNone/>
              <a:defRPr sz="700"/>
            </a:lvl6pPr>
            <a:lvl7pPr marL="1920240" indent="0">
              <a:buNone/>
              <a:defRPr sz="700"/>
            </a:lvl7pPr>
            <a:lvl8pPr marL="2240280" indent="0">
              <a:buNone/>
              <a:defRPr sz="700"/>
            </a:lvl8pPr>
            <a:lvl9pPr marL="2560320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9E0B1-BE16-4990-B682-8429B4F10583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AEFE7-D2A7-4D58-871D-DED96A9A3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920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055" y="292101"/>
            <a:ext cx="5520690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055" y="1460500"/>
            <a:ext cx="5520690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0055" y="5085081"/>
            <a:ext cx="144018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9E0B1-BE16-4990-B682-8429B4F10583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0265" y="5085081"/>
            <a:ext cx="216027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20565" y="5085081"/>
            <a:ext cx="144018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AEFE7-D2A7-4D58-871D-DED96A9A3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505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40080" rtl="0" eaLnBrk="1" latinLnBrk="0" hangingPunct="1">
        <a:lnSpc>
          <a:spcPct val="90000"/>
        </a:lnSpc>
        <a:spcBef>
          <a:spcPct val="0"/>
        </a:spcBef>
        <a:buNone/>
        <a:defRPr sz="3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0020" indent="-160020" algn="l" defTabSz="64008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2pPr>
      <a:lvl3pPr marL="80010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12014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76022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208026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72034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1pPr>
      <a:lvl2pPr marL="32004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24028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Rectangle 361">
            <a:extLst>
              <a:ext uri="{FF2B5EF4-FFF2-40B4-BE49-F238E27FC236}">
                <a16:creationId xmlns:a16="http://schemas.microsoft.com/office/drawing/2014/main" id="{B309EFD9-3E39-47CC-B3CD-F1F21245EA3A}"/>
              </a:ext>
            </a:extLst>
          </p:cNvPr>
          <p:cNvSpPr/>
          <p:nvPr/>
        </p:nvSpPr>
        <p:spPr>
          <a:xfrm>
            <a:off x="0" y="0"/>
            <a:ext cx="64008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F52A7A89-447C-42B3-B7AD-8D50F1606C49}"/>
              </a:ext>
            </a:extLst>
          </p:cNvPr>
          <p:cNvCxnSpPr>
            <a:cxnSpLocks/>
            <a:stCxn id="51" idx="0"/>
            <a:endCxn id="15" idx="0"/>
          </p:cNvCxnSpPr>
          <p:nvPr/>
        </p:nvCxnSpPr>
        <p:spPr>
          <a:xfrm>
            <a:off x="2660303" y="989586"/>
            <a:ext cx="631575" cy="20525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AC6FE948-32D6-4B55-AA82-EACFE9AAD714}"/>
              </a:ext>
            </a:extLst>
          </p:cNvPr>
          <p:cNvCxnSpPr>
            <a:cxnSpLocks/>
            <a:stCxn id="14" idx="2"/>
            <a:endCxn id="34" idx="0"/>
          </p:cNvCxnSpPr>
          <p:nvPr/>
        </p:nvCxnSpPr>
        <p:spPr>
          <a:xfrm>
            <a:off x="3315160" y="1282529"/>
            <a:ext cx="1037021" cy="23901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Hexagon 3">
            <a:extLst>
              <a:ext uri="{FF2B5EF4-FFF2-40B4-BE49-F238E27FC236}">
                <a16:creationId xmlns:a16="http://schemas.microsoft.com/office/drawing/2014/main" id="{EAEDCDBE-63D8-4631-A9CB-B9E731CEDD74}"/>
              </a:ext>
            </a:extLst>
          </p:cNvPr>
          <p:cNvSpPr/>
          <p:nvPr/>
        </p:nvSpPr>
        <p:spPr>
          <a:xfrm>
            <a:off x="5015994" y="2208851"/>
            <a:ext cx="1203657" cy="667090"/>
          </a:xfrm>
          <a:prstGeom prst="hexago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Probability of population decline</a:t>
            </a:r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64FECBA6-116F-492D-8C79-2A4511D705C6}"/>
              </a:ext>
            </a:extLst>
          </p:cNvPr>
          <p:cNvSpPr/>
          <p:nvPr/>
        </p:nvSpPr>
        <p:spPr>
          <a:xfrm>
            <a:off x="5015994" y="3068940"/>
            <a:ext cx="1203657" cy="667090"/>
          </a:xfrm>
          <a:prstGeom prst="hexago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Quasi-extinction probability</a:t>
            </a:r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00F79FF0-7F53-46CA-8D48-E69CF5D722E4}"/>
              </a:ext>
            </a:extLst>
          </p:cNvPr>
          <p:cNvSpPr/>
          <p:nvPr/>
        </p:nvSpPr>
        <p:spPr>
          <a:xfrm>
            <a:off x="5012106" y="1262090"/>
            <a:ext cx="1203657" cy="753762"/>
          </a:xfrm>
          <a:prstGeom prst="hexago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Probability of population growth</a:t>
            </a:r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7CB1D719-DFF6-4BAF-9607-CFC76F5B36C7}"/>
              </a:ext>
            </a:extLst>
          </p:cNvPr>
          <p:cNvSpPr/>
          <p:nvPr/>
        </p:nvSpPr>
        <p:spPr>
          <a:xfrm>
            <a:off x="1388694" y="1561516"/>
            <a:ext cx="1284180" cy="496738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Rate of urbanization</a:t>
            </a: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8A54F251-60BA-46B9-8731-12D69AD534E0}"/>
              </a:ext>
            </a:extLst>
          </p:cNvPr>
          <p:cNvSpPr/>
          <p:nvPr/>
        </p:nvSpPr>
        <p:spPr>
          <a:xfrm>
            <a:off x="1383968" y="3674516"/>
            <a:ext cx="1284180" cy="535501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Average demographic rates</a:t>
            </a:r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A9AB3402-DE31-435B-A4B7-079AD89A7C88}"/>
              </a:ext>
            </a:extLst>
          </p:cNvPr>
          <p:cNvSpPr/>
          <p:nvPr/>
        </p:nvSpPr>
        <p:spPr>
          <a:xfrm>
            <a:off x="1390168" y="3038225"/>
            <a:ext cx="1284180" cy="496737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Range of current density</a:t>
            </a:r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74E2E26B-859B-4BA3-A95D-FD39C77AB18A}"/>
              </a:ext>
            </a:extLst>
          </p:cNvPr>
          <p:cNvSpPr/>
          <p:nvPr/>
        </p:nvSpPr>
        <p:spPr>
          <a:xfrm>
            <a:off x="1394386" y="2197808"/>
            <a:ext cx="1284180" cy="700863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Range of maximum possible density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905F478-20F4-4DC4-B563-A753D13D99F7}"/>
              </a:ext>
            </a:extLst>
          </p:cNvPr>
          <p:cNvSpPr/>
          <p:nvPr/>
        </p:nvSpPr>
        <p:spPr>
          <a:xfrm>
            <a:off x="2877552" y="3042119"/>
            <a:ext cx="828652" cy="4879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Starting population size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EF225B8-04B9-4E4B-8232-5C1A8505804C}"/>
              </a:ext>
            </a:extLst>
          </p:cNvPr>
          <p:cNvSpPr/>
          <p:nvPr/>
        </p:nvSpPr>
        <p:spPr>
          <a:xfrm>
            <a:off x="2877552" y="2333194"/>
            <a:ext cx="828652" cy="4317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Carrying capacity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A74164D-8428-4B4A-BE98-761877357FE5}"/>
              </a:ext>
            </a:extLst>
          </p:cNvPr>
          <p:cNvCxnSpPr>
            <a:cxnSpLocks/>
            <a:stCxn id="8" idx="0"/>
            <a:endCxn id="14" idx="2"/>
          </p:cNvCxnSpPr>
          <p:nvPr/>
        </p:nvCxnSpPr>
        <p:spPr>
          <a:xfrm flipV="1">
            <a:off x="2672874" y="1282529"/>
            <a:ext cx="642286" cy="5273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B1044AE-4716-49D8-B815-9F3E8829F29F}"/>
              </a:ext>
            </a:extLst>
          </p:cNvPr>
          <p:cNvCxnSpPr>
            <a:cxnSpLocks/>
            <a:stCxn id="10" idx="0"/>
            <a:endCxn id="15" idx="1"/>
          </p:cNvCxnSpPr>
          <p:nvPr/>
        </p:nvCxnSpPr>
        <p:spPr>
          <a:xfrm flipV="1">
            <a:off x="2674348" y="3286071"/>
            <a:ext cx="203204" cy="5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A36F2D8-BECD-496E-B771-5CB329A7ADC8}"/>
              </a:ext>
            </a:extLst>
          </p:cNvPr>
          <p:cNvCxnSpPr>
            <a:cxnSpLocks/>
            <a:stCxn id="11" idx="0"/>
            <a:endCxn id="16" idx="1"/>
          </p:cNvCxnSpPr>
          <p:nvPr/>
        </p:nvCxnSpPr>
        <p:spPr>
          <a:xfrm>
            <a:off x="2678566" y="2548240"/>
            <a:ext cx="198986" cy="8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AE485D59-6C86-48C0-AC6A-87A40B053AA6}"/>
              </a:ext>
            </a:extLst>
          </p:cNvPr>
          <p:cNvSpPr/>
          <p:nvPr/>
        </p:nvSpPr>
        <p:spPr>
          <a:xfrm>
            <a:off x="3890272" y="3672678"/>
            <a:ext cx="923818" cy="5355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Year-specific demographic rates</a:t>
            </a:r>
          </a:p>
        </p:txBody>
      </p:sp>
      <p:sp>
        <p:nvSpPr>
          <p:cNvPr id="41" name="Hexagon 40">
            <a:extLst>
              <a:ext uri="{FF2B5EF4-FFF2-40B4-BE49-F238E27FC236}">
                <a16:creationId xmlns:a16="http://schemas.microsoft.com/office/drawing/2014/main" id="{F49AAFD7-F6D8-4B4B-A9A9-A808DBDF7652}"/>
              </a:ext>
            </a:extLst>
          </p:cNvPr>
          <p:cNvSpPr/>
          <p:nvPr/>
        </p:nvSpPr>
        <p:spPr>
          <a:xfrm>
            <a:off x="1365149" y="4349571"/>
            <a:ext cx="1315671" cy="997275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Range of effect of urbanization on demographic rates</a:t>
            </a:r>
          </a:p>
        </p:txBody>
      </p:sp>
      <p:sp>
        <p:nvSpPr>
          <p:cNvPr id="51" name="Hexagon 50">
            <a:extLst>
              <a:ext uri="{FF2B5EF4-FFF2-40B4-BE49-F238E27FC236}">
                <a16:creationId xmlns:a16="http://schemas.microsoft.com/office/drawing/2014/main" id="{4801DB29-EDF5-45FC-909C-7ABF5AD862DF}"/>
              </a:ext>
            </a:extLst>
          </p:cNvPr>
          <p:cNvSpPr/>
          <p:nvPr/>
        </p:nvSpPr>
        <p:spPr>
          <a:xfrm>
            <a:off x="1376123" y="557209"/>
            <a:ext cx="1284180" cy="864753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Current habitat area and proportion urban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2DA26B1-E4C8-44EA-89B9-377BE90BE0DA}"/>
              </a:ext>
            </a:extLst>
          </p:cNvPr>
          <p:cNvCxnSpPr>
            <a:cxnSpLocks/>
            <a:stCxn id="51" idx="0"/>
            <a:endCxn id="14" idx="1"/>
          </p:cNvCxnSpPr>
          <p:nvPr/>
        </p:nvCxnSpPr>
        <p:spPr>
          <a:xfrm>
            <a:off x="2660303" y="989586"/>
            <a:ext cx="153766" cy="230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6B08509C-1D19-4D5B-BC42-F45BB5DA817D}"/>
              </a:ext>
            </a:extLst>
          </p:cNvPr>
          <p:cNvSpPr/>
          <p:nvPr/>
        </p:nvSpPr>
        <p:spPr>
          <a:xfrm>
            <a:off x="2803216" y="4519420"/>
            <a:ext cx="1002182" cy="6599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Reduction in demographic rates in urban areas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A11E221-E7B8-4A0F-B2E4-7601046EDCD7}"/>
              </a:ext>
            </a:extLst>
          </p:cNvPr>
          <p:cNvCxnSpPr>
            <a:cxnSpLocks/>
            <a:stCxn id="15" idx="3"/>
            <a:endCxn id="17" idx="2"/>
          </p:cNvCxnSpPr>
          <p:nvPr/>
        </p:nvCxnSpPr>
        <p:spPr>
          <a:xfrm flipV="1">
            <a:off x="3706204" y="2810577"/>
            <a:ext cx="645977" cy="4754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D150523B-6A36-4D42-90CB-DBDEF5D03838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 flipV="1">
            <a:off x="3706204" y="2542826"/>
            <a:ext cx="184068" cy="62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C64518C4-0705-4150-9B67-BB22D4D506AD}"/>
              </a:ext>
            </a:extLst>
          </p:cNvPr>
          <p:cNvCxnSpPr>
            <a:cxnSpLocks/>
            <a:stCxn id="17" idx="3"/>
            <a:endCxn id="6" idx="3"/>
          </p:cNvCxnSpPr>
          <p:nvPr/>
        </p:nvCxnSpPr>
        <p:spPr>
          <a:xfrm flipV="1">
            <a:off x="4814090" y="1638971"/>
            <a:ext cx="198016" cy="9038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37ADA3D-FBE3-4064-9A43-4E8635F2DF3E}"/>
              </a:ext>
            </a:extLst>
          </p:cNvPr>
          <p:cNvCxnSpPr>
            <a:cxnSpLocks/>
            <a:stCxn id="17" idx="3"/>
            <a:endCxn id="4" idx="3"/>
          </p:cNvCxnSpPr>
          <p:nvPr/>
        </p:nvCxnSpPr>
        <p:spPr>
          <a:xfrm flipV="1">
            <a:off x="4814090" y="2542396"/>
            <a:ext cx="201904" cy="4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7B5229F3-8BE8-42E7-8365-66983BAEA8BE}"/>
              </a:ext>
            </a:extLst>
          </p:cNvPr>
          <p:cNvCxnSpPr>
            <a:cxnSpLocks/>
            <a:stCxn id="17" idx="3"/>
            <a:endCxn id="5" idx="3"/>
          </p:cNvCxnSpPr>
          <p:nvPr/>
        </p:nvCxnSpPr>
        <p:spPr>
          <a:xfrm>
            <a:off x="4814090" y="2542826"/>
            <a:ext cx="201904" cy="8596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C380FAEC-47BD-478C-9174-35B8AA2AFD5F}"/>
              </a:ext>
            </a:extLst>
          </p:cNvPr>
          <p:cNvCxnSpPr>
            <a:cxnSpLocks/>
            <a:stCxn id="41" idx="0"/>
            <a:endCxn id="67" idx="1"/>
          </p:cNvCxnSpPr>
          <p:nvPr/>
        </p:nvCxnSpPr>
        <p:spPr>
          <a:xfrm>
            <a:off x="2680820" y="4848209"/>
            <a:ext cx="122396" cy="12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C6E5B5E2-7C13-4D72-B861-068D37E495BA}"/>
              </a:ext>
            </a:extLst>
          </p:cNvPr>
          <p:cNvCxnSpPr>
            <a:cxnSpLocks/>
            <a:stCxn id="51" idx="0"/>
            <a:endCxn id="13" idx="0"/>
          </p:cNvCxnSpPr>
          <p:nvPr/>
        </p:nvCxnSpPr>
        <p:spPr>
          <a:xfrm>
            <a:off x="2660303" y="989586"/>
            <a:ext cx="631575" cy="5868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D33C849C-0F6A-4D37-BBD4-F39988E3611A}"/>
              </a:ext>
            </a:extLst>
          </p:cNvPr>
          <p:cNvCxnSpPr>
            <a:cxnSpLocks/>
            <a:stCxn id="8" idx="0"/>
            <a:endCxn id="13" idx="1"/>
          </p:cNvCxnSpPr>
          <p:nvPr/>
        </p:nvCxnSpPr>
        <p:spPr>
          <a:xfrm>
            <a:off x="2672874" y="1809885"/>
            <a:ext cx="204678" cy="52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A3801DA8-DF29-40FA-BBD9-23E63AAF9D76}"/>
              </a:ext>
            </a:extLst>
          </p:cNvPr>
          <p:cNvCxnSpPr>
            <a:cxnSpLocks/>
            <a:stCxn id="9" idx="0"/>
            <a:endCxn id="34" idx="1"/>
          </p:cNvCxnSpPr>
          <p:nvPr/>
        </p:nvCxnSpPr>
        <p:spPr>
          <a:xfrm flipV="1">
            <a:off x="2668148" y="3940429"/>
            <a:ext cx="1222124" cy="18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6C71CDA4-FBFA-4CC3-B471-F3D74920EF84}"/>
              </a:ext>
            </a:extLst>
          </p:cNvPr>
          <p:cNvCxnSpPr>
            <a:cxnSpLocks/>
            <a:stCxn id="34" idx="0"/>
            <a:endCxn id="17" idx="2"/>
          </p:cNvCxnSpPr>
          <p:nvPr/>
        </p:nvCxnSpPr>
        <p:spPr>
          <a:xfrm flipV="1">
            <a:off x="4352181" y="2810577"/>
            <a:ext cx="0" cy="8621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8A207C1A-3141-4BDD-974F-F532F3892F52}"/>
              </a:ext>
            </a:extLst>
          </p:cNvPr>
          <p:cNvCxnSpPr>
            <a:cxnSpLocks/>
            <a:stCxn id="67" idx="3"/>
            <a:endCxn id="34" idx="2"/>
          </p:cNvCxnSpPr>
          <p:nvPr/>
        </p:nvCxnSpPr>
        <p:spPr>
          <a:xfrm flipV="1">
            <a:off x="3805398" y="4208179"/>
            <a:ext cx="546783" cy="6412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F859149E-FA69-4C1B-9C72-64A3EB02BA3B}"/>
              </a:ext>
            </a:extLst>
          </p:cNvPr>
          <p:cNvCxnSpPr>
            <a:cxnSpLocks/>
            <a:stCxn id="13" idx="2"/>
            <a:endCxn id="16" idx="0"/>
          </p:cNvCxnSpPr>
          <p:nvPr/>
        </p:nvCxnSpPr>
        <p:spPr>
          <a:xfrm>
            <a:off x="3291878" y="2053836"/>
            <a:ext cx="0" cy="2793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3" name="Group 322">
            <a:extLst>
              <a:ext uri="{FF2B5EF4-FFF2-40B4-BE49-F238E27FC236}">
                <a16:creationId xmlns:a16="http://schemas.microsoft.com/office/drawing/2014/main" id="{78DD766F-9C9D-44FA-8C8B-BA47F5F90F9D}"/>
              </a:ext>
            </a:extLst>
          </p:cNvPr>
          <p:cNvGrpSpPr/>
          <p:nvPr/>
        </p:nvGrpSpPr>
        <p:grpSpPr>
          <a:xfrm>
            <a:off x="1394386" y="139554"/>
            <a:ext cx="1273762" cy="278101"/>
            <a:chOff x="1394386" y="153458"/>
            <a:chExt cx="1273762" cy="278101"/>
          </a:xfrm>
        </p:grpSpPr>
        <p:sp>
          <p:nvSpPr>
            <p:cNvPr id="267" name="TextBox 266">
              <a:extLst>
                <a:ext uri="{FF2B5EF4-FFF2-40B4-BE49-F238E27FC236}">
                  <a16:creationId xmlns:a16="http://schemas.microsoft.com/office/drawing/2014/main" id="{E6AF600B-6506-4AF2-9B2F-DE8A58B659CA}"/>
                </a:ext>
              </a:extLst>
            </p:cNvPr>
            <p:cNvSpPr txBox="1"/>
            <p:nvPr/>
          </p:nvSpPr>
          <p:spPr>
            <a:xfrm>
              <a:off x="1503603" y="153458"/>
              <a:ext cx="106574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i="1" dirty="0">
                  <a:latin typeface="Helvetica" panose="020B0604020202020204" pitchFamily="34" charset="0"/>
                  <a:cs typeface="Helvetica" panose="020B0604020202020204" pitchFamily="34" charset="0"/>
                </a:rPr>
                <a:t>Inputs</a:t>
              </a:r>
            </a:p>
          </p:txBody>
        </p:sp>
        <p:sp>
          <p:nvSpPr>
            <p:cNvPr id="268" name="Left Bracket 267">
              <a:extLst>
                <a:ext uri="{FF2B5EF4-FFF2-40B4-BE49-F238E27FC236}">
                  <a16:creationId xmlns:a16="http://schemas.microsoft.com/office/drawing/2014/main" id="{87922233-56E3-4D97-87C6-1F363EBC3DF3}"/>
                </a:ext>
              </a:extLst>
            </p:cNvPr>
            <p:cNvSpPr/>
            <p:nvPr/>
          </p:nvSpPr>
          <p:spPr>
            <a:xfrm rot="5400000">
              <a:off x="1990888" y="-245701"/>
              <a:ext cx="80758" cy="1273762"/>
            </a:xfrm>
            <a:prstGeom prst="lef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0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C6CE6319-6CDC-49EC-964B-1EA4B08ACBEF}"/>
              </a:ext>
            </a:extLst>
          </p:cNvPr>
          <p:cNvSpPr txBox="1"/>
          <p:nvPr/>
        </p:nvSpPr>
        <p:spPr>
          <a:xfrm>
            <a:off x="5014126" y="134344"/>
            <a:ext cx="12055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>
                <a:latin typeface="Helvetica" panose="020B0604020202020204" pitchFamily="34" charset="0"/>
                <a:cs typeface="Helvetica" panose="020B0604020202020204" pitchFamily="34" charset="0"/>
              </a:rPr>
              <a:t>Outputs</a:t>
            </a:r>
          </a:p>
        </p:txBody>
      </p:sp>
      <p:sp>
        <p:nvSpPr>
          <p:cNvPr id="66" name="Left Bracket 65">
            <a:extLst>
              <a:ext uri="{FF2B5EF4-FFF2-40B4-BE49-F238E27FC236}">
                <a16:creationId xmlns:a16="http://schemas.microsoft.com/office/drawing/2014/main" id="{48FA1A96-6DD5-4967-B18C-07E919B22D8B}"/>
              </a:ext>
            </a:extLst>
          </p:cNvPr>
          <p:cNvSpPr/>
          <p:nvPr/>
        </p:nvSpPr>
        <p:spPr>
          <a:xfrm rot="5400000">
            <a:off x="5595550" y="-209239"/>
            <a:ext cx="68593" cy="1179609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9001DCE-997E-453E-A9CB-3BDDD2E29444}"/>
              </a:ext>
            </a:extLst>
          </p:cNvPr>
          <p:cNvSpPr txBox="1"/>
          <p:nvPr/>
        </p:nvSpPr>
        <p:spPr>
          <a:xfrm>
            <a:off x="2809161" y="125541"/>
            <a:ext cx="21372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>
                <a:latin typeface="Helvetica" panose="020B0604020202020204" pitchFamily="34" charset="0"/>
                <a:cs typeface="Helvetica" panose="020B0604020202020204" pitchFamily="34" charset="0"/>
              </a:rPr>
              <a:t>Calculated within each replicate</a:t>
            </a:r>
          </a:p>
        </p:txBody>
      </p:sp>
      <p:sp>
        <p:nvSpPr>
          <p:cNvPr id="69" name="Left Bracket 68">
            <a:extLst>
              <a:ext uri="{FF2B5EF4-FFF2-40B4-BE49-F238E27FC236}">
                <a16:creationId xmlns:a16="http://schemas.microsoft.com/office/drawing/2014/main" id="{6570F846-61ED-4B85-A9C8-4F33E8CB5C67}"/>
              </a:ext>
            </a:extLst>
          </p:cNvPr>
          <p:cNvSpPr/>
          <p:nvPr/>
        </p:nvSpPr>
        <p:spPr>
          <a:xfrm rot="5400000">
            <a:off x="3841931" y="-690134"/>
            <a:ext cx="76663" cy="213238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2435E4E-2B56-4C46-A76A-00B2CB4AFF58}"/>
              </a:ext>
            </a:extLst>
          </p:cNvPr>
          <p:cNvSpPr txBox="1"/>
          <p:nvPr/>
        </p:nvSpPr>
        <p:spPr>
          <a:xfrm>
            <a:off x="185913" y="134344"/>
            <a:ext cx="967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>
                <a:latin typeface="Helvetica" panose="020B0604020202020204" pitchFamily="34" charset="0"/>
                <a:cs typeface="Helvetica" panose="020B0604020202020204" pitchFamily="34" charset="0"/>
              </a:rPr>
              <a:t>Source</a:t>
            </a:r>
          </a:p>
        </p:txBody>
      </p:sp>
      <p:sp>
        <p:nvSpPr>
          <p:cNvPr id="71" name="Left Bracket 70">
            <a:extLst>
              <a:ext uri="{FF2B5EF4-FFF2-40B4-BE49-F238E27FC236}">
                <a16:creationId xmlns:a16="http://schemas.microsoft.com/office/drawing/2014/main" id="{29E679A2-AE3D-44AF-B6BE-BAB4D7D743C7}"/>
              </a:ext>
            </a:extLst>
          </p:cNvPr>
          <p:cNvSpPr/>
          <p:nvPr/>
        </p:nvSpPr>
        <p:spPr>
          <a:xfrm rot="5400000">
            <a:off x="628733" y="-141759"/>
            <a:ext cx="73653" cy="1027042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7E74926-A102-490E-ACE1-39C0316E1F2B}"/>
              </a:ext>
            </a:extLst>
          </p:cNvPr>
          <p:cNvSpPr txBox="1"/>
          <p:nvPr/>
        </p:nvSpPr>
        <p:spPr>
          <a:xfrm>
            <a:off x="-32433" y="801078"/>
            <a:ext cx="13959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>
                <a:latin typeface="Helvetica" panose="020B0604020202020204" pitchFamily="34" charset="0"/>
                <a:cs typeface="Helvetica" panose="020B0604020202020204" pitchFamily="34" charset="0"/>
              </a:rPr>
              <a:t>Gould et al 2008, </a:t>
            </a:r>
            <a:r>
              <a:rPr lang="en-US" sz="1000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Martinuzzi</a:t>
            </a:r>
            <a:r>
              <a:rPr lang="en-US" sz="1000" i="1" dirty="0">
                <a:latin typeface="Helvetica" panose="020B0604020202020204" pitchFamily="34" charset="0"/>
                <a:cs typeface="Helvetica" panose="020B0604020202020204" pitchFamily="34" charset="0"/>
              </a:rPr>
              <a:t> et al 2007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605A74C-40AE-4EDC-A54B-30ABDEE865F7}"/>
              </a:ext>
            </a:extLst>
          </p:cNvPr>
          <p:cNvSpPr txBox="1"/>
          <p:nvPr/>
        </p:nvSpPr>
        <p:spPr>
          <a:xfrm>
            <a:off x="154306" y="1588508"/>
            <a:ext cx="10113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>
                <a:latin typeface="Helvetica" panose="020B0604020202020204" pitchFamily="34" charset="0"/>
                <a:cs typeface="Helvetica" panose="020B0604020202020204" pitchFamily="34" charset="0"/>
              </a:rPr>
              <a:t>Castro-Prieto et al 2017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33DD0E2-1614-4382-982D-D42467CE0A17}"/>
              </a:ext>
            </a:extLst>
          </p:cNvPr>
          <p:cNvSpPr txBox="1"/>
          <p:nvPr/>
        </p:nvSpPr>
        <p:spPr>
          <a:xfrm>
            <a:off x="150163" y="2306220"/>
            <a:ext cx="10113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Mulero</a:t>
            </a:r>
            <a:r>
              <a:rPr lang="en-US" sz="1000" i="1" dirty="0">
                <a:latin typeface="Helvetica" panose="020B0604020202020204" pitchFamily="34" charset="0"/>
                <a:cs typeface="Helvetica" panose="020B0604020202020204" pitchFamily="34" charset="0"/>
              </a:rPr>
              <a:t> 2019</a:t>
            </a:r>
          </a:p>
          <a:p>
            <a:pPr algn="ctr"/>
            <a:r>
              <a:rPr lang="en-US" sz="1000" i="1" dirty="0">
                <a:latin typeface="Helvetica" panose="020B0604020202020204" pitchFamily="34" charset="0"/>
                <a:cs typeface="Helvetica" panose="020B0604020202020204" pitchFamily="34" charset="0"/>
              </a:rPr>
              <a:t>Expert opinion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1BEA324-934D-4E02-8B65-7F1423F48B95}"/>
              </a:ext>
            </a:extLst>
          </p:cNvPr>
          <p:cNvSpPr txBox="1"/>
          <p:nvPr/>
        </p:nvSpPr>
        <p:spPr>
          <a:xfrm>
            <a:off x="150163" y="3089128"/>
            <a:ext cx="10113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Mulero</a:t>
            </a:r>
            <a:r>
              <a:rPr lang="en-US" sz="1000" i="1" dirty="0">
                <a:latin typeface="Helvetica" panose="020B0604020202020204" pitchFamily="34" charset="0"/>
                <a:cs typeface="Helvetica" panose="020B0604020202020204" pitchFamily="34" charset="0"/>
              </a:rPr>
              <a:t> 2019</a:t>
            </a:r>
          </a:p>
          <a:p>
            <a:pPr algn="ctr"/>
            <a:r>
              <a:rPr lang="en-US" sz="1000" i="1" dirty="0">
                <a:latin typeface="Helvetica" panose="020B0604020202020204" pitchFamily="34" charset="0"/>
                <a:cs typeface="Helvetica" panose="020B0604020202020204" pitchFamily="34" charset="0"/>
              </a:rPr>
              <a:t>Expert opinion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08B5FDB0-E78A-480D-89B0-29F871616964}"/>
              </a:ext>
            </a:extLst>
          </p:cNvPr>
          <p:cNvSpPr txBox="1"/>
          <p:nvPr/>
        </p:nvSpPr>
        <p:spPr>
          <a:xfrm>
            <a:off x="150163" y="3830050"/>
            <a:ext cx="10113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>
                <a:latin typeface="Helvetica" panose="020B0604020202020204" pitchFamily="34" charset="0"/>
                <a:cs typeface="Helvetica" panose="020B0604020202020204" pitchFamily="34" charset="0"/>
              </a:rPr>
              <a:t>Expert opinion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138EC6F3-271A-4E53-A9EE-A5F5F34F721B}"/>
              </a:ext>
            </a:extLst>
          </p:cNvPr>
          <p:cNvSpPr txBox="1"/>
          <p:nvPr/>
        </p:nvSpPr>
        <p:spPr>
          <a:xfrm>
            <a:off x="159893" y="4704771"/>
            <a:ext cx="10113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>
                <a:latin typeface="Helvetica" panose="020B0604020202020204" pitchFamily="34" charset="0"/>
                <a:cs typeface="Helvetica" panose="020B0604020202020204" pitchFamily="34" charset="0"/>
              </a:rPr>
              <a:t>Expert opinion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5D510D-9C72-4F94-9846-761D8491C305}"/>
              </a:ext>
            </a:extLst>
          </p:cNvPr>
          <p:cNvSpPr/>
          <p:nvPr/>
        </p:nvSpPr>
        <p:spPr>
          <a:xfrm>
            <a:off x="2877552" y="1576453"/>
            <a:ext cx="828652" cy="4773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Total habitat area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243D7F-3DD1-415D-A282-656F8A6019CA}"/>
              </a:ext>
            </a:extLst>
          </p:cNvPr>
          <p:cNvSpPr/>
          <p:nvPr/>
        </p:nvSpPr>
        <p:spPr>
          <a:xfrm>
            <a:off x="2814069" y="742832"/>
            <a:ext cx="1002182" cy="539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Proportion of habitat in urban matrix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456EE4-2113-43A4-91AE-B18E53453D23}"/>
              </a:ext>
            </a:extLst>
          </p:cNvPr>
          <p:cNvSpPr/>
          <p:nvPr/>
        </p:nvSpPr>
        <p:spPr>
          <a:xfrm>
            <a:off x="3890272" y="2275075"/>
            <a:ext cx="923818" cy="5355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Population size in final year</a:t>
            </a:r>
          </a:p>
        </p:txBody>
      </p:sp>
    </p:spTree>
    <p:extLst>
      <p:ext uri="{BB962C8B-B14F-4D97-AF65-F5344CB8AC3E}">
        <p14:creationId xmlns:p14="http://schemas.microsoft.com/office/powerpoint/2010/main" val="1273020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id="{1AD0B3B5-615C-4321-85D8-DBA42D0876F0}"/>
              </a:ext>
            </a:extLst>
          </p:cNvPr>
          <p:cNvGrpSpPr/>
          <p:nvPr/>
        </p:nvGrpSpPr>
        <p:grpSpPr>
          <a:xfrm>
            <a:off x="71833" y="175120"/>
            <a:ext cx="6257134" cy="5143482"/>
            <a:chOff x="71833" y="175120"/>
            <a:chExt cx="6257134" cy="5143482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5C8D4A1-FE62-4C2B-B17D-9E0050AAD8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78911" y="2707175"/>
              <a:ext cx="2037825" cy="143764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57241F9-DBC6-4491-B39A-8433CF9944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833" y="1523261"/>
              <a:ext cx="2037824" cy="143764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12B6AC15-D7F0-4B6A-818F-510610400008}"/>
                    </a:ext>
                  </a:extLst>
                </p:cNvPr>
                <p:cNvSpPr/>
                <p:nvPr/>
              </p:nvSpPr>
              <p:spPr>
                <a:xfrm>
                  <a:off x="130643" y="175120"/>
                  <a:ext cx="1411376" cy="10025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Overall average (estimated by expert team)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𝒂𝒗𝒆𝒓𝒂𝒈𝒆</m:t>
                        </m:r>
                        <m:r>
                          <a:rPr lang="en-US" sz="1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1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𝟗</m:t>
                        </m:r>
                      </m:oMath>
                    </m:oMathPara>
                  </a14:m>
                  <a:endParaRPr lang="en-US" sz="12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12B6AC15-D7F0-4B6A-818F-51061040000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643" y="175120"/>
                  <a:ext cx="1411376" cy="100258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4EE67A76-A231-4504-8E5F-360A1F1170C0}"/>
                    </a:ext>
                  </a:extLst>
                </p:cNvPr>
                <p:cNvSpPr/>
                <p:nvPr/>
              </p:nvSpPr>
              <p:spPr>
                <a:xfrm>
                  <a:off x="2433057" y="1581684"/>
                  <a:ext cx="1359610" cy="75699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Replicate average</a:t>
                  </a:r>
                  <a:endParaRPr lang="en-US" sz="1200" b="1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𝒂𝒗𝒆𝒓𝒂𝒈𝒆</m:t>
                        </m:r>
                        <m:r>
                          <a:rPr lang="en-US" sz="1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1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𝟖𝟖</m:t>
                        </m:r>
                      </m:oMath>
                    </m:oMathPara>
                  </a14:m>
                  <a:endParaRPr lang="en-US" sz="12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4EE67A76-A231-4504-8E5F-360A1F1170C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3057" y="1581684"/>
                  <a:ext cx="1359610" cy="75699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3B8794F6-1464-4CBF-A9B9-DE48CF93AE98}"/>
                    </a:ext>
                  </a:extLst>
                </p:cNvPr>
                <p:cNvSpPr/>
                <p:nvPr/>
              </p:nvSpPr>
              <p:spPr>
                <a:xfrm>
                  <a:off x="1644914" y="374021"/>
                  <a:ext cx="1948518" cy="55016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15% uncertainty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𝑺𝑫</m:t>
                        </m:r>
                        <m:r>
                          <a:rPr lang="en-US" sz="1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1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𝟗</m:t>
                        </m:r>
                        <m:r>
                          <a:rPr lang="en-US" sz="1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1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1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𝟏𝟓</m:t>
                        </m:r>
                        <m:r>
                          <a:rPr lang="en-US" sz="1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1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𝟏𝟒</m:t>
                        </m:r>
                      </m:oMath>
                    </m:oMathPara>
                  </a14:m>
                  <a:endParaRPr lang="en-US" sz="12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3B8794F6-1464-4CBF-A9B9-DE48CF93AE9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44914" y="374021"/>
                  <a:ext cx="1948518" cy="55016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93531950-0486-4825-A6F0-25191EEDD196}"/>
                </a:ext>
              </a:extLst>
            </p:cNvPr>
            <p:cNvCxnSpPr>
              <a:cxnSpLocks/>
              <a:stCxn id="4" idx="2"/>
              <a:endCxn id="10" idx="0"/>
            </p:cNvCxnSpPr>
            <p:nvPr/>
          </p:nvCxnSpPr>
          <p:spPr>
            <a:xfrm>
              <a:off x="836331" y="1177705"/>
              <a:ext cx="254414" cy="3455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3485971-B3CC-4D4E-89E0-E3B9BADA56F0}"/>
                </a:ext>
              </a:extLst>
            </p:cNvPr>
            <p:cNvCxnSpPr>
              <a:cxnSpLocks/>
              <a:stCxn id="6" idx="2"/>
              <a:endCxn id="10" idx="0"/>
            </p:cNvCxnSpPr>
            <p:nvPr/>
          </p:nvCxnSpPr>
          <p:spPr>
            <a:xfrm flipH="1">
              <a:off x="1090745" y="924183"/>
              <a:ext cx="1528428" cy="5990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11D861C8-8C7D-4BFF-9674-E81F4FDDF9A5}"/>
                    </a:ext>
                  </a:extLst>
                </p:cNvPr>
                <p:cNvSpPr/>
                <p:nvPr/>
              </p:nvSpPr>
              <p:spPr>
                <a:xfrm>
                  <a:off x="3943411" y="1643954"/>
                  <a:ext cx="2130607" cy="6309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15% annual variation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𝑺𝑫</m:t>
                        </m:r>
                        <m:r>
                          <a:rPr lang="en-US" sz="1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1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𝟖𝟖</m:t>
                        </m:r>
                        <m:r>
                          <a:rPr lang="en-US" sz="1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1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1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𝟏𝟓</m:t>
                        </m:r>
                        <m:r>
                          <a:rPr lang="en-US" sz="1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1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𝟏𝟑</m:t>
                        </m:r>
                      </m:oMath>
                    </m:oMathPara>
                  </a14:m>
                  <a:endParaRPr lang="en-US" sz="12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11D861C8-8C7D-4BFF-9674-E81F4FDDF9A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3411" y="1643954"/>
                  <a:ext cx="2130607" cy="6309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C5D2354-A6A6-4007-A0A6-713231643547}"/>
                </a:ext>
              </a:extLst>
            </p:cNvPr>
            <p:cNvSpPr/>
            <p:nvPr/>
          </p:nvSpPr>
          <p:spPr>
            <a:xfrm>
              <a:off x="4763396" y="3086494"/>
              <a:ext cx="1093324" cy="3931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Year-specific rates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292596D-698D-48B3-A9BE-8190C05D6EB9}"/>
                </a:ext>
              </a:extLst>
            </p:cNvPr>
            <p:cNvCxnSpPr>
              <a:cxnSpLocks/>
              <a:stCxn id="5" idx="2"/>
              <a:endCxn id="12" idx="0"/>
            </p:cNvCxnSpPr>
            <p:nvPr/>
          </p:nvCxnSpPr>
          <p:spPr>
            <a:xfrm>
              <a:off x="3112862" y="2338676"/>
              <a:ext cx="84962" cy="3684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88E2A94A-4450-4693-AFB4-169ABA34CE42}"/>
                </a:ext>
              </a:extLst>
            </p:cNvPr>
            <p:cNvCxnSpPr>
              <a:cxnSpLocks/>
              <a:stCxn id="14" idx="2"/>
              <a:endCxn id="12" idx="0"/>
            </p:cNvCxnSpPr>
            <p:nvPr/>
          </p:nvCxnSpPr>
          <p:spPr>
            <a:xfrm flipH="1">
              <a:off x="3197824" y="2274886"/>
              <a:ext cx="1810891" cy="43228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5F6DE260-5289-4C98-99C5-37F5D20D35C6}"/>
                </a:ext>
              </a:extLst>
            </p:cNvPr>
            <p:cNvCxnSpPr>
              <a:cxnSpLocks/>
              <a:endCxn id="5" idx="1"/>
            </p:cNvCxnSpPr>
            <p:nvPr/>
          </p:nvCxnSpPr>
          <p:spPr>
            <a:xfrm flipV="1">
              <a:off x="1515034" y="1960180"/>
              <a:ext cx="918023" cy="2184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5F89E73A-0ACD-4295-BD0F-818F300D5CFC}"/>
                </a:ext>
              </a:extLst>
            </p:cNvPr>
            <p:cNvCxnSpPr>
              <a:cxnSpLocks/>
              <a:endCxn id="15" idx="1"/>
            </p:cNvCxnSpPr>
            <p:nvPr/>
          </p:nvCxnSpPr>
          <p:spPr>
            <a:xfrm flipV="1">
              <a:off x="3593432" y="3283056"/>
              <a:ext cx="1169964" cy="11400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B1F328B2-EBED-4D9B-B68E-E57112932C00}"/>
                </a:ext>
              </a:extLst>
            </p:cNvPr>
            <p:cNvSpPr txBox="1"/>
            <p:nvPr/>
          </p:nvSpPr>
          <p:spPr>
            <a:xfrm>
              <a:off x="2457941" y="3006056"/>
              <a:ext cx="91082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i="1" dirty="0"/>
                <a:t>Randomly draw one value per year</a:t>
              </a:r>
            </a:p>
          </p:txBody>
        </p: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98BAB800-3725-4CE1-BB5A-9F04B977F091}"/>
                </a:ext>
              </a:extLst>
            </p:cNvPr>
            <p:cNvCxnSpPr>
              <a:cxnSpLocks/>
              <a:stCxn id="15" idx="2"/>
              <a:endCxn id="13" idx="0"/>
            </p:cNvCxnSpPr>
            <p:nvPr/>
          </p:nvCxnSpPr>
          <p:spPr>
            <a:xfrm>
              <a:off x="5310058" y="3479617"/>
              <a:ext cx="0" cy="3873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2AA1F58-8195-40E1-B0E6-8EF41D41EEC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291148" y="3867005"/>
              <a:ext cx="2037819" cy="145159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4E00464C-2328-4F55-9A2A-6BE6024E6693}"/>
                </a:ext>
              </a:extLst>
            </p:cNvPr>
            <p:cNvSpPr txBox="1"/>
            <p:nvPr/>
          </p:nvSpPr>
          <p:spPr>
            <a:xfrm>
              <a:off x="4726956" y="4671626"/>
              <a:ext cx="996769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i="1" dirty="0">
                  <a:cs typeface="Arial" panose="020B0604020202020204" pitchFamily="34" charset="0"/>
                </a:rPr>
                <a:t>Replicate average = 0.88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62375ED-68AC-4EA4-9E86-588F46D34CF4}"/>
                </a:ext>
              </a:extLst>
            </p:cNvPr>
            <p:cNvSpPr txBox="1"/>
            <p:nvPr/>
          </p:nvSpPr>
          <p:spPr>
            <a:xfrm>
              <a:off x="327158" y="1792411"/>
              <a:ext cx="98500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i="1" dirty="0"/>
                <a:t>Randomly draw one value per replicate</a:t>
              </a:r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ED41588C-A873-4EEE-B0D0-780A6DBEEE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21301" y="4424760"/>
              <a:ext cx="132623" cy="2852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1767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2478</TotalTime>
  <Words>171</Words>
  <Application>Microsoft Office PowerPoint</Application>
  <PresentationFormat>Custom</PresentationFormat>
  <Paragraphs>40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Helvetica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Anna Tucker</dc:creator>
  <cp:lastModifiedBy>Anna Tucker</cp:lastModifiedBy>
  <cp:revision>13</cp:revision>
  <dcterms:created xsi:type="dcterms:W3CDTF">2019-09-06T15:47:26Z</dcterms:created>
  <dcterms:modified xsi:type="dcterms:W3CDTF">2019-12-18T22:38:06Z</dcterms:modified>
</cp:coreProperties>
</file>