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4" r:id="rId6"/>
    <p:sldId id="275" r:id="rId7"/>
    <p:sldId id="277" r:id="rId8"/>
    <p:sldId id="276" r:id="rId9"/>
    <p:sldId id="273" r:id="rId10"/>
    <p:sldId id="259" r:id="rId11"/>
    <p:sldId id="260" r:id="rId12"/>
    <p:sldId id="261" r:id="rId13"/>
    <p:sldId id="262" r:id="rId14"/>
    <p:sldId id="264" r:id="rId15"/>
    <p:sldId id="270" r:id="rId16"/>
    <p:sldId id="268" r:id="rId17"/>
    <p:sldId id="269" r:id="rId18"/>
    <p:sldId id="271" r:id="rId19"/>
    <p:sldId id="27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A5FD-C795-4BC2-A645-F7336409C7D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89C6-9336-451A-9D2B-C1645F084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1.png"/><Relationship Id="rId7" Type="http://schemas.openxmlformats.org/officeDocument/2006/relationships/image" Target="../media/image24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80.png"/><Relationship Id="rId5" Type="http://schemas.openxmlformats.org/officeDocument/2006/relationships/image" Target="../media/image221.png"/><Relationship Id="rId10" Type="http://schemas.openxmlformats.org/officeDocument/2006/relationships/image" Target="../media/image270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00.png"/><Relationship Id="rId7" Type="http://schemas.openxmlformats.org/officeDocument/2006/relationships/image" Target="../media/image150.png"/><Relationship Id="rId12" Type="http://schemas.openxmlformats.org/officeDocument/2006/relationships/image" Target="../media/image2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220.png"/><Relationship Id="rId4" Type="http://schemas.openxmlformats.org/officeDocument/2006/relationships/image" Target="../media/image120.png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137160"/>
            <a:ext cx="10902696" cy="3200400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/>
              <a:t>Puerto Rican boa </a:t>
            </a:r>
            <a:br>
              <a:rPr lang="en-US" sz="2800" dirty="0"/>
            </a:br>
            <a:r>
              <a:rPr lang="en-US" sz="2800" dirty="0"/>
              <a:t>SSA projection modeling update</a:t>
            </a:r>
            <a:br>
              <a:rPr lang="en-US" sz="2800" dirty="0"/>
            </a:br>
            <a:r>
              <a:rPr lang="en-US" sz="2800" dirty="0"/>
              <a:t>8 May 2019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Anna Tucker, Auburn University</a:t>
            </a:r>
            <a:br>
              <a:rPr lang="en-US" sz="2400" dirty="0"/>
            </a:br>
            <a:r>
              <a:rPr lang="en-US" sz="2400" dirty="0" err="1"/>
              <a:t>Conor</a:t>
            </a:r>
            <a:r>
              <a:rPr lang="en-US" sz="2400" dirty="0"/>
              <a:t> McGowan, USGS AL Cooperative Fish and Wildlife Research Unit</a:t>
            </a:r>
          </a:p>
        </p:txBody>
      </p:sp>
    </p:spTree>
    <p:extLst>
      <p:ext uri="{BB962C8B-B14F-4D97-AF65-F5344CB8AC3E}">
        <p14:creationId xmlns:p14="http://schemas.microsoft.com/office/powerpoint/2010/main" val="30247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Demographic rates estimated by expert team</a:t>
            </a:r>
          </a:p>
        </p:txBody>
      </p:sp>
      <p:sp>
        <p:nvSpPr>
          <p:cNvPr id="4" name="Oval 3"/>
          <p:cNvSpPr/>
          <p:nvPr/>
        </p:nvSpPr>
        <p:spPr>
          <a:xfrm>
            <a:off x="955853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(&lt;60 cm)</a:t>
            </a:r>
          </a:p>
        </p:txBody>
      </p:sp>
      <p:sp>
        <p:nvSpPr>
          <p:cNvPr id="5" name="Oval 4"/>
          <p:cNvSpPr/>
          <p:nvPr/>
        </p:nvSpPr>
        <p:spPr>
          <a:xfrm>
            <a:off x="3764890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Juvenile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(60-90 cm)</a:t>
            </a:r>
          </a:p>
        </p:txBody>
      </p:sp>
      <p:sp>
        <p:nvSpPr>
          <p:cNvPr id="6" name="Oval 5"/>
          <p:cNvSpPr/>
          <p:nvPr/>
        </p:nvSpPr>
        <p:spPr>
          <a:xfrm>
            <a:off x="6573927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Sub-adult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(90-110 cm)</a:t>
            </a:r>
          </a:p>
        </p:txBody>
      </p:sp>
      <p:sp>
        <p:nvSpPr>
          <p:cNvPr id="7" name="Oval 6"/>
          <p:cNvSpPr/>
          <p:nvPr/>
        </p:nvSpPr>
        <p:spPr>
          <a:xfrm>
            <a:off x="9382964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(&gt;110 cm)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809037" y="3090672"/>
            <a:ext cx="95585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5618074" y="3090672"/>
            <a:ext cx="95585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8427111" y="3090672"/>
            <a:ext cx="95585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4" idx="5"/>
          </p:cNvCxnSpPr>
          <p:nvPr/>
        </p:nvCxnSpPr>
        <p:spPr>
          <a:xfrm rot="16200000" flipH="1">
            <a:off x="1882445" y="2836352"/>
            <a:ext cx="12700" cy="1310398"/>
          </a:xfrm>
          <a:prstGeom prst="curvedConnector3">
            <a:avLst>
              <a:gd name="adj1" fmla="val 4331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5" idx="5"/>
          </p:cNvCxnSpPr>
          <p:nvPr/>
        </p:nvCxnSpPr>
        <p:spPr>
          <a:xfrm rot="16200000" flipH="1">
            <a:off x="4691482" y="2836352"/>
            <a:ext cx="12700" cy="1310398"/>
          </a:xfrm>
          <a:prstGeom prst="curvedConnector3">
            <a:avLst>
              <a:gd name="adj1" fmla="val 418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  <a:endCxn id="6" idx="5"/>
          </p:cNvCxnSpPr>
          <p:nvPr/>
        </p:nvCxnSpPr>
        <p:spPr>
          <a:xfrm rot="16200000" flipH="1">
            <a:off x="7500519" y="2836352"/>
            <a:ext cx="12700" cy="1310398"/>
          </a:xfrm>
          <a:prstGeom prst="curvedConnector3">
            <a:avLst>
              <a:gd name="adj1" fmla="val 4115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3"/>
            <a:endCxn id="7" idx="5"/>
          </p:cNvCxnSpPr>
          <p:nvPr/>
        </p:nvCxnSpPr>
        <p:spPr>
          <a:xfrm rot="16200000" flipH="1">
            <a:off x="10309556" y="2836352"/>
            <a:ext cx="12700" cy="1310398"/>
          </a:xfrm>
          <a:prstGeom prst="curvedConnector3">
            <a:avLst>
              <a:gd name="adj1" fmla="val 4115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0"/>
            <a:endCxn id="4" idx="0"/>
          </p:cNvCxnSpPr>
          <p:nvPr/>
        </p:nvCxnSpPr>
        <p:spPr>
          <a:xfrm rot="16200000" flipV="1">
            <a:off x="4691482" y="-285293"/>
            <a:ext cx="12700" cy="5618074"/>
          </a:xfrm>
          <a:prstGeom prst="curvedConnector3">
            <a:avLst>
              <a:gd name="adj1" fmla="val 6624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0"/>
            <a:endCxn id="4" idx="0"/>
          </p:cNvCxnSpPr>
          <p:nvPr/>
        </p:nvCxnSpPr>
        <p:spPr>
          <a:xfrm rot="16200000" flipV="1">
            <a:off x="6096001" y="-1689812"/>
            <a:ext cx="12700" cy="8427111"/>
          </a:xfrm>
          <a:prstGeom prst="curvedConnector3">
            <a:avLst>
              <a:gd name="adj1" fmla="val 9216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68444" y="4059935"/>
            <a:ext cx="3879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8000" y="2713089"/>
            <a:ext cx="3879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83831" y="4059935"/>
            <a:ext cx="5434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0.41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8749" y="2713088"/>
            <a:ext cx="3879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62108" y="4059934"/>
            <a:ext cx="5434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0.36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05126" y="2721340"/>
            <a:ext cx="5434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0.36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87604" y="4059934"/>
            <a:ext cx="38792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49635" y="1202484"/>
            <a:ext cx="3109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18695" y="1540987"/>
            <a:ext cx="155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914295" y="4855464"/>
                <a:ext cx="5435975" cy="1724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95" y="4855464"/>
                <a:ext cx="5435975" cy="172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1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36" y="15718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Experts did not give estimates of uncertainty (SE or confidence interval) or temporal variation</a:t>
            </a:r>
          </a:p>
          <a:p>
            <a:r>
              <a:rPr lang="en-US" sz="2400" dirty="0"/>
              <a:t>Assumed ± 15% uncertainty in each parameter estimate</a:t>
            </a:r>
          </a:p>
          <a:p>
            <a:r>
              <a:rPr lang="en-US" sz="2400" dirty="0"/>
              <a:t>Assumed that demographic rates would vary by ± 15% each year</a:t>
            </a:r>
          </a:p>
          <a:p>
            <a:endParaRPr lang="en-US" sz="2400" dirty="0"/>
          </a:p>
          <a:p>
            <a:r>
              <a:rPr lang="en-US" sz="2400" dirty="0"/>
              <a:t>No estimates of current total population size</a:t>
            </a:r>
          </a:p>
          <a:p>
            <a:pPr lvl="1"/>
            <a:r>
              <a:rPr lang="en-US" dirty="0"/>
              <a:t>We randomly drew an initial population size between 1,000 and 30,000</a:t>
            </a:r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Demographic rates estimated by expert team</a:t>
            </a:r>
          </a:p>
        </p:txBody>
      </p:sp>
    </p:spTree>
    <p:extLst>
      <p:ext uri="{BB962C8B-B14F-4D97-AF65-F5344CB8AC3E}">
        <p14:creationId xmlns:p14="http://schemas.microsoft.com/office/powerpoint/2010/main" val="51760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36" y="1571816"/>
            <a:ext cx="10515600" cy="4554664"/>
          </a:xfrm>
        </p:spPr>
        <p:txBody>
          <a:bodyPr>
            <a:normAutofit/>
          </a:bodyPr>
          <a:lstStyle/>
          <a:p>
            <a:r>
              <a:rPr lang="en-US" sz="2400" dirty="0"/>
              <a:t>Included three habitat types: natural (undeveloped), rural (low development), and urban (high development)</a:t>
            </a:r>
          </a:p>
          <a:p>
            <a:r>
              <a:rPr lang="en-US" sz="2400" dirty="0"/>
              <a:t>Assumed that all demographic rates would be more variable in developed areas than undeveloped areas (due to competing influences of increased mortality and increased prey availability)</a:t>
            </a:r>
          </a:p>
          <a:p>
            <a:pPr lvl="1"/>
            <a:r>
              <a:rPr lang="en-US" dirty="0"/>
              <a:t>Rural: ± 5% of natural habitat rates</a:t>
            </a:r>
          </a:p>
          <a:p>
            <a:pPr lvl="1"/>
            <a:r>
              <a:rPr lang="en-US" dirty="0"/>
              <a:t>Urban: ± 10% of natural habitat rates</a:t>
            </a:r>
          </a:p>
          <a:p>
            <a:endParaRPr lang="en-US" sz="2400" dirty="0"/>
          </a:p>
          <a:p>
            <a:r>
              <a:rPr lang="en-US" sz="2400" dirty="0"/>
              <a:t>For initial projections, assumed that the population was equally distributed among these three habitat types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Differences in habitat types</a:t>
            </a:r>
          </a:p>
        </p:txBody>
      </p:sp>
    </p:spTree>
    <p:extLst>
      <p:ext uri="{BB962C8B-B14F-4D97-AF65-F5344CB8AC3E}">
        <p14:creationId xmlns:p14="http://schemas.microsoft.com/office/powerpoint/2010/main" val="153673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Projection model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44752" y="1300068"/>
            <a:ext cx="3547872" cy="10259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draw initial population size and average and SD for each demographic rate (100 values)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1824" y="2567202"/>
            <a:ext cx="2773680" cy="6423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values for each rate (1000 replicates)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15996" y="3397568"/>
            <a:ext cx="3147060" cy="10738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population 30 years into the future with annual variation in demographic rates</a:t>
            </a:r>
          </a:p>
        </p:txBody>
      </p:sp>
      <p:cxnSp>
        <p:nvCxnSpPr>
          <p:cNvPr id="9" name="Curved Connector 8"/>
          <p:cNvCxnSpPr>
            <a:stCxn id="5" idx="3"/>
            <a:endCxn id="5" idx="1"/>
          </p:cNvCxnSpPr>
          <p:nvPr/>
        </p:nvCxnSpPr>
        <p:spPr>
          <a:xfrm flipH="1">
            <a:off x="1444752" y="1813029"/>
            <a:ext cx="3547872" cy="12700"/>
          </a:xfrm>
          <a:prstGeom prst="curvedConnector5">
            <a:avLst>
              <a:gd name="adj1" fmla="val -88144"/>
              <a:gd name="adj2" fmla="val 38167063"/>
              <a:gd name="adj3" fmla="val 1195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3"/>
            <a:endCxn id="6" idx="1"/>
          </p:cNvCxnSpPr>
          <p:nvPr/>
        </p:nvCxnSpPr>
        <p:spPr>
          <a:xfrm flipH="1">
            <a:off x="2401824" y="2888373"/>
            <a:ext cx="2773680" cy="12700"/>
          </a:xfrm>
          <a:prstGeom prst="curvedConnector5">
            <a:avLst>
              <a:gd name="adj1" fmla="val -83077"/>
              <a:gd name="adj2" fmla="val 28088906"/>
              <a:gd name="adj3" fmla="val 1247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3"/>
            <a:endCxn id="7" idx="1"/>
          </p:cNvCxnSpPr>
          <p:nvPr/>
        </p:nvCxnSpPr>
        <p:spPr>
          <a:xfrm flipH="1">
            <a:off x="3015996" y="3934492"/>
            <a:ext cx="3147060" cy="12700"/>
          </a:xfrm>
          <a:prstGeom prst="curvedConnector5">
            <a:avLst>
              <a:gd name="adj1" fmla="val -24116"/>
              <a:gd name="adj2" fmla="val 18627748"/>
              <a:gd name="adj3" fmla="val 11481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7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9616" y="58627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Projected change in total population size in each habitat type. The solid line is the median outcome from all replicates and the shaded region indicates the 95% upper and lower quantiles. Dashed horizontal line at zero indicates no population change.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256032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256" y="182880"/>
            <a:ext cx="370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Zoomed in view of previous figure</a:t>
            </a:r>
          </a:p>
        </p:txBody>
      </p:sp>
    </p:spTree>
    <p:extLst>
      <p:ext uri="{BB962C8B-B14F-4D97-AF65-F5344CB8AC3E}">
        <p14:creationId xmlns:p14="http://schemas.microsoft.com/office/powerpoint/2010/main" val="199471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0624"/>
            <a:ext cx="7315200" cy="5486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6136" y="-189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Overall (all habitat types)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5862796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Projected change in total population size. The solid line is the median outcome from all replicates and the shaded region indicates the 95% upper and lower quantiles. Dashed horizontal line at zero indicates no population change.</a:t>
            </a:r>
          </a:p>
        </p:txBody>
      </p:sp>
    </p:spTree>
    <p:extLst>
      <p:ext uri="{BB962C8B-B14F-4D97-AF65-F5344CB8AC3E}">
        <p14:creationId xmlns:p14="http://schemas.microsoft.com/office/powerpoint/2010/main" val="273420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552212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256" y="182880"/>
            <a:ext cx="370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Zoomed in view of previous figure</a:t>
            </a:r>
          </a:p>
        </p:txBody>
      </p:sp>
    </p:spTree>
    <p:extLst>
      <p:ext uri="{BB962C8B-B14F-4D97-AF65-F5344CB8AC3E}">
        <p14:creationId xmlns:p14="http://schemas.microsoft.com/office/powerpoint/2010/main" val="423744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i="1" dirty="0"/>
              <a:t>Quasi-extinction threshold = 50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84" y="128930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Potential future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36" y="1571816"/>
            <a:ext cx="10515600" cy="4554664"/>
          </a:xfrm>
        </p:spPr>
        <p:txBody>
          <a:bodyPr>
            <a:normAutofit/>
          </a:bodyPr>
          <a:lstStyle/>
          <a:p>
            <a:r>
              <a:rPr lang="en-US" sz="2400" dirty="0"/>
              <a:t>Change in land cover</a:t>
            </a:r>
          </a:p>
          <a:p>
            <a:pPr lvl="1"/>
            <a:r>
              <a:rPr lang="en-US" dirty="0"/>
              <a:t>For example, increase the amount of urban, decrease natural</a:t>
            </a:r>
          </a:p>
          <a:p>
            <a:pPr lvl="1"/>
            <a:r>
              <a:rPr lang="en-US" dirty="0"/>
              <a:t>Use PR GAP land cover raster to determine current relative coverage of each habitat type</a:t>
            </a:r>
          </a:p>
          <a:p>
            <a:r>
              <a:rPr lang="en-US" sz="2400" dirty="0"/>
              <a:t>Add severe storm events</a:t>
            </a:r>
          </a:p>
          <a:p>
            <a:pPr lvl="1"/>
            <a:r>
              <a:rPr lang="en-US" dirty="0"/>
              <a:t>Specify how severe weather impacts demographic rates (for example, 50% reduction in survival) </a:t>
            </a:r>
          </a:p>
          <a:p>
            <a:pPr lvl="1"/>
            <a:r>
              <a:rPr lang="en-US" dirty="0"/>
              <a:t>Specify frequency of storm events impacting each habitat type</a:t>
            </a:r>
          </a:p>
          <a:p>
            <a:r>
              <a:rPr lang="en-US" sz="2400" dirty="0"/>
              <a:t>Impacts of invasive predators?</a:t>
            </a:r>
          </a:p>
          <a:p>
            <a:pPr lvl="1"/>
            <a:r>
              <a:rPr lang="en-US" dirty="0"/>
              <a:t>Implemented as an effect on survival probability of young and/or juveniles</a:t>
            </a:r>
          </a:p>
        </p:txBody>
      </p:sp>
    </p:spTree>
    <p:extLst>
      <p:ext uri="{BB962C8B-B14F-4D97-AF65-F5344CB8AC3E}">
        <p14:creationId xmlns:p14="http://schemas.microsoft.com/office/powerpoint/2010/main" val="24076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Life cycle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955853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(&lt;60 cm)</a:t>
            </a:r>
          </a:p>
        </p:txBody>
      </p:sp>
      <p:sp>
        <p:nvSpPr>
          <p:cNvPr id="5" name="Oval 4"/>
          <p:cNvSpPr/>
          <p:nvPr/>
        </p:nvSpPr>
        <p:spPr>
          <a:xfrm>
            <a:off x="3764890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Juvenile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(60-90 cm)</a:t>
            </a:r>
          </a:p>
        </p:txBody>
      </p:sp>
      <p:sp>
        <p:nvSpPr>
          <p:cNvPr id="6" name="Oval 5"/>
          <p:cNvSpPr/>
          <p:nvPr/>
        </p:nvSpPr>
        <p:spPr>
          <a:xfrm>
            <a:off x="6573927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Sub-adult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(90-110 cm)</a:t>
            </a:r>
          </a:p>
        </p:txBody>
      </p:sp>
      <p:sp>
        <p:nvSpPr>
          <p:cNvPr id="7" name="Oval 6"/>
          <p:cNvSpPr/>
          <p:nvPr/>
        </p:nvSpPr>
        <p:spPr>
          <a:xfrm>
            <a:off x="9382964" y="2523744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(&gt;110 cm)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809037" y="3090672"/>
            <a:ext cx="95585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5618074" y="3090672"/>
            <a:ext cx="95585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8427111" y="3090672"/>
            <a:ext cx="95585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4" idx="5"/>
          </p:cNvCxnSpPr>
          <p:nvPr/>
        </p:nvCxnSpPr>
        <p:spPr>
          <a:xfrm rot="16200000" flipH="1">
            <a:off x="1882445" y="2836352"/>
            <a:ext cx="12700" cy="1310398"/>
          </a:xfrm>
          <a:prstGeom prst="curvedConnector3">
            <a:avLst>
              <a:gd name="adj1" fmla="val 4331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5" idx="5"/>
          </p:cNvCxnSpPr>
          <p:nvPr/>
        </p:nvCxnSpPr>
        <p:spPr>
          <a:xfrm rot="16200000" flipH="1">
            <a:off x="4691482" y="2836352"/>
            <a:ext cx="12700" cy="1310398"/>
          </a:xfrm>
          <a:prstGeom prst="curvedConnector3">
            <a:avLst>
              <a:gd name="adj1" fmla="val 418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  <a:endCxn id="6" idx="5"/>
          </p:cNvCxnSpPr>
          <p:nvPr/>
        </p:nvCxnSpPr>
        <p:spPr>
          <a:xfrm rot="16200000" flipH="1">
            <a:off x="7500519" y="2836352"/>
            <a:ext cx="12700" cy="1310398"/>
          </a:xfrm>
          <a:prstGeom prst="curvedConnector3">
            <a:avLst>
              <a:gd name="adj1" fmla="val 4115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3"/>
            <a:endCxn id="7" idx="5"/>
          </p:cNvCxnSpPr>
          <p:nvPr/>
        </p:nvCxnSpPr>
        <p:spPr>
          <a:xfrm rot="16200000" flipH="1">
            <a:off x="10309556" y="2836352"/>
            <a:ext cx="12700" cy="1310398"/>
          </a:xfrm>
          <a:prstGeom prst="curvedConnector3">
            <a:avLst>
              <a:gd name="adj1" fmla="val 4115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0"/>
            <a:endCxn id="4" idx="0"/>
          </p:cNvCxnSpPr>
          <p:nvPr/>
        </p:nvCxnSpPr>
        <p:spPr>
          <a:xfrm rot="16200000" flipV="1">
            <a:off x="4691482" y="-285293"/>
            <a:ext cx="12700" cy="5618074"/>
          </a:xfrm>
          <a:prstGeom prst="curvedConnector3">
            <a:avLst>
              <a:gd name="adj1" fmla="val 6624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0"/>
            <a:endCxn id="4" idx="0"/>
          </p:cNvCxnSpPr>
          <p:nvPr/>
        </p:nvCxnSpPr>
        <p:spPr>
          <a:xfrm rot="16200000" flipV="1">
            <a:off x="6096001" y="-1689812"/>
            <a:ext cx="12700" cy="8427111"/>
          </a:xfrm>
          <a:prstGeom prst="curvedConnector3">
            <a:avLst>
              <a:gd name="adj1" fmla="val 9216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68444" y="4059935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44" y="4059935"/>
                <a:ext cx="567976" cy="369332"/>
              </a:xfrm>
              <a:prstGeom prst="rect">
                <a:avLst/>
              </a:prstGeom>
              <a:blipFill>
                <a:blip r:embed="rId2"/>
                <a:stretch>
                  <a:fillRect l="-12903" r="-430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48000" y="2713089"/>
                <a:ext cx="535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𝑌𝐽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13089"/>
                <a:ext cx="535916" cy="369332"/>
              </a:xfrm>
              <a:prstGeom prst="rect">
                <a:avLst/>
              </a:prstGeom>
              <a:blipFill>
                <a:blip r:embed="rId3"/>
                <a:stretch>
                  <a:fillRect l="-12500" t="-3279" r="-795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83831" y="4059935"/>
                <a:ext cx="494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𝐽𝐽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31" y="4059935"/>
                <a:ext cx="494623" cy="369332"/>
              </a:xfrm>
              <a:prstGeom prst="rect">
                <a:avLst/>
              </a:prstGeom>
              <a:blipFill>
                <a:blip r:embed="rId4"/>
                <a:stretch>
                  <a:fillRect l="-14815" t="-3279" r="-864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8749" y="2713088"/>
                <a:ext cx="50847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49" y="2713088"/>
                <a:ext cx="508473" cy="370551"/>
              </a:xfrm>
              <a:prstGeom prst="rect">
                <a:avLst/>
              </a:prstGeom>
              <a:blipFill>
                <a:blip r:embed="rId5"/>
                <a:stretch>
                  <a:fillRect l="-14458" t="-4918" r="-9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62108" y="4059934"/>
                <a:ext cx="53925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108" y="4059934"/>
                <a:ext cx="539250" cy="370551"/>
              </a:xfrm>
              <a:prstGeom prst="rect">
                <a:avLst/>
              </a:prstGeom>
              <a:blipFill>
                <a:blip r:embed="rId6"/>
                <a:stretch>
                  <a:fillRect l="-13636" t="-1639" r="-454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91036" y="2713088"/>
                <a:ext cx="56271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36" y="2713088"/>
                <a:ext cx="562718" cy="370551"/>
              </a:xfrm>
              <a:prstGeom prst="rect">
                <a:avLst/>
              </a:prstGeom>
              <a:blipFill>
                <a:blip r:embed="rId7"/>
                <a:stretch>
                  <a:fillRect l="-13043" t="-1639" r="-54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187604" y="4059934"/>
                <a:ext cx="590033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04" y="4059934"/>
                <a:ext cx="590033" cy="370294"/>
              </a:xfrm>
              <a:prstGeom prst="rect">
                <a:avLst/>
              </a:prstGeom>
              <a:blipFill>
                <a:blip r:embed="rId8"/>
                <a:stretch>
                  <a:fillRect l="-11340" t="-1639" r="-515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27111" y="1251387"/>
                <a:ext cx="441339" cy="37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11" y="1251387"/>
                <a:ext cx="441339" cy="370294"/>
              </a:xfrm>
              <a:prstGeom prst="rect">
                <a:avLst/>
              </a:prstGeom>
              <a:blipFill>
                <a:blip r:embed="rId9"/>
                <a:stretch>
                  <a:fillRect l="-15068" t="-1639" r="-68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518695" y="1540987"/>
                <a:ext cx="41620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95" y="1540987"/>
                <a:ext cx="416204" cy="370551"/>
              </a:xfrm>
              <a:prstGeom prst="rect">
                <a:avLst/>
              </a:prstGeom>
              <a:blipFill>
                <a:blip r:embed="rId10"/>
                <a:stretch>
                  <a:fillRect l="-15942" t="-3279" r="-57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0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36" y="1571816"/>
            <a:ext cx="10515600" cy="4554664"/>
          </a:xfrm>
        </p:spPr>
        <p:txBody>
          <a:bodyPr>
            <a:normAutofit/>
          </a:bodyPr>
          <a:lstStyle/>
          <a:p>
            <a:r>
              <a:rPr lang="en-US" sz="2400" dirty="0"/>
              <a:t>Population ceiling?</a:t>
            </a:r>
          </a:p>
          <a:p>
            <a:r>
              <a:rPr lang="en-US" sz="2400" dirty="0"/>
              <a:t>Estimates of current population size and/or occurrence</a:t>
            </a:r>
          </a:p>
          <a:p>
            <a:r>
              <a:rPr lang="en-US" sz="2400" dirty="0"/>
              <a:t>Decide on future scenarios to implement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C2FFB38-4E5D-4D16-A72E-ED9D80B3A7C6}"/>
              </a:ext>
            </a:extLst>
          </p:cNvPr>
          <p:cNvGrpSpPr/>
          <p:nvPr/>
        </p:nvGrpSpPr>
        <p:grpSpPr>
          <a:xfrm>
            <a:off x="336264" y="1008124"/>
            <a:ext cx="10899883" cy="5342791"/>
            <a:chOff x="336264" y="1008124"/>
            <a:chExt cx="10899883" cy="5342791"/>
          </a:xfrm>
        </p:grpSpPr>
        <p:sp>
          <p:nvSpPr>
            <p:cNvPr id="4" name="Oval 3"/>
            <p:cNvSpPr/>
            <p:nvPr/>
          </p:nvSpPr>
          <p:spPr>
            <a:xfrm>
              <a:off x="336264" y="2450592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Young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(&lt;60 cm)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51830" y="2450592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Juvenile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(60-90 cm)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67396" y="2450592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Sub-adult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(90-110 cm)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382963" y="2450592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Adult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(&gt;110 cm)</a:t>
              </a:r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>
            <a:xfrm>
              <a:off x="2189448" y="3017520"/>
              <a:ext cx="1162382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5205014" y="3017520"/>
              <a:ext cx="1162382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8220580" y="3017520"/>
              <a:ext cx="1162383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4" idx="3"/>
              <a:endCxn id="4" idx="5"/>
            </p:cNvCxnSpPr>
            <p:nvPr/>
          </p:nvCxnSpPr>
          <p:spPr>
            <a:xfrm rot="16200000" flipH="1">
              <a:off x="1262856" y="2763200"/>
              <a:ext cx="12700" cy="1310398"/>
            </a:xfrm>
            <a:prstGeom prst="curvedConnector3">
              <a:avLst>
                <a:gd name="adj1" fmla="val 4043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5" idx="3"/>
              <a:endCxn id="5" idx="5"/>
            </p:cNvCxnSpPr>
            <p:nvPr/>
          </p:nvCxnSpPr>
          <p:spPr>
            <a:xfrm rot="16200000" flipH="1">
              <a:off x="4278422" y="2763200"/>
              <a:ext cx="12700" cy="1310398"/>
            </a:xfrm>
            <a:prstGeom prst="curvedConnector3">
              <a:avLst>
                <a:gd name="adj1" fmla="val 3899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3"/>
              <a:endCxn id="6" idx="5"/>
            </p:cNvCxnSpPr>
            <p:nvPr/>
          </p:nvCxnSpPr>
          <p:spPr>
            <a:xfrm rot="16200000" flipH="1">
              <a:off x="7293988" y="2763200"/>
              <a:ext cx="12700" cy="1310398"/>
            </a:xfrm>
            <a:prstGeom prst="curvedConnector3">
              <a:avLst>
                <a:gd name="adj1" fmla="val 3827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3"/>
              <a:endCxn id="7" idx="5"/>
            </p:cNvCxnSpPr>
            <p:nvPr/>
          </p:nvCxnSpPr>
          <p:spPr>
            <a:xfrm rot="16200000" flipH="1">
              <a:off x="10309555" y="2763200"/>
              <a:ext cx="12700" cy="1310398"/>
            </a:xfrm>
            <a:prstGeom prst="curvedConnector3">
              <a:avLst>
                <a:gd name="adj1" fmla="val 4115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6" idx="0"/>
              <a:endCxn id="4" idx="0"/>
            </p:cNvCxnSpPr>
            <p:nvPr/>
          </p:nvCxnSpPr>
          <p:spPr>
            <a:xfrm rot="16200000" flipV="1">
              <a:off x="4278422" y="-564974"/>
              <a:ext cx="12700" cy="6031132"/>
            </a:xfrm>
            <a:prstGeom prst="curvedConnector3">
              <a:avLst>
                <a:gd name="adj1" fmla="val 6912000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7" idx="0"/>
              <a:endCxn id="4" idx="0"/>
            </p:cNvCxnSpPr>
            <p:nvPr/>
          </p:nvCxnSpPr>
          <p:spPr>
            <a:xfrm rot="16200000" flipV="1">
              <a:off x="5786206" y="-2072758"/>
              <a:ext cx="12700" cy="9046699"/>
            </a:xfrm>
            <a:prstGeom prst="curvedConnector3">
              <a:avLst>
                <a:gd name="adj1" fmla="val 9504000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96078" y="3986782"/>
                  <a:ext cx="1546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∗(1−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78" y="3986782"/>
                  <a:ext cx="1546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50" t="-2000" r="-5512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140729" y="3991333"/>
                  <a:ext cx="350352" cy="3086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0729" y="3991333"/>
                  <a:ext cx="350352" cy="308611"/>
                </a:xfrm>
                <a:prstGeom prst="rect">
                  <a:avLst/>
                </a:prstGeom>
                <a:blipFill>
                  <a:blip r:embed="rId3"/>
                  <a:stretch>
                    <a:fillRect l="-17544" t="-2000" r="-701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773155" y="1008124"/>
                  <a:ext cx="886653" cy="3086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155" y="1008124"/>
                  <a:ext cx="886653" cy="308611"/>
                </a:xfrm>
                <a:prstGeom prst="rect">
                  <a:avLst/>
                </a:prstGeom>
                <a:blipFill>
                  <a:blip r:embed="rId4"/>
                  <a:stretch>
                    <a:fillRect l="-6164" r="-137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28484" y="1428018"/>
                  <a:ext cx="867866" cy="308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484" y="1428018"/>
                  <a:ext cx="867866" cy="308802"/>
                </a:xfrm>
                <a:prstGeom prst="rect">
                  <a:avLst/>
                </a:prstGeom>
                <a:blipFill>
                  <a:blip r:embed="rId5"/>
                  <a:stretch>
                    <a:fillRect l="-6338" r="-2113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042334" y="4913406"/>
                  <a:ext cx="8000203" cy="14375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334" y="4913406"/>
                  <a:ext cx="8000203" cy="14375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1336BE-7587-4152-9B02-FE3860ED7461}"/>
                    </a:ext>
                  </a:extLst>
                </p:cNvPr>
                <p:cNvSpPr txBox="1"/>
                <p:nvPr/>
              </p:nvSpPr>
              <p:spPr>
                <a:xfrm>
                  <a:off x="3543479" y="3976166"/>
                  <a:ext cx="14825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∗(1−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1336BE-7587-4152-9B02-FE3860ED7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479" y="3976166"/>
                  <a:ext cx="148258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292" t="-5882" r="-617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06348D2-E8A3-4960-B655-B35C564848DF}"/>
                    </a:ext>
                  </a:extLst>
                </p:cNvPr>
                <p:cNvSpPr txBox="1"/>
                <p:nvPr/>
              </p:nvSpPr>
              <p:spPr>
                <a:xfrm>
                  <a:off x="6534519" y="3975654"/>
                  <a:ext cx="1531638" cy="308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∗(1−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06348D2-E8A3-4960-B655-B35C56484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19" y="3975654"/>
                  <a:ext cx="1531638" cy="308802"/>
                </a:xfrm>
                <a:prstGeom prst="rect">
                  <a:avLst/>
                </a:prstGeom>
                <a:blipFill>
                  <a:blip r:embed="rId8"/>
                  <a:stretch>
                    <a:fillRect l="-3586" r="-597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5CAAE2-EA17-496F-B81B-38108D764EB2}"/>
                    </a:ext>
                  </a:extLst>
                </p:cNvPr>
                <p:cNvSpPr txBox="1"/>
                <p:nvPr/>
              </p:nvSpPr>
              <p:spPr>
                <a:xfrm>
                  <a:off x="2324358" y="2665496"/>
                  <a:ext cx="8856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5CAAE2-EA17-496F-B81B-38108D764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358" y="2665496"/>
                  <a:ext cx="885627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6164" t="-1961" r="-205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6E98BF-BF40-4041-8A58-EBFD684D6FF9}"/>
                    </a:ext>
                  </a:extLst>
                </p:cNvPr>
                <p:cNvSpPr txBox="1"/>
                <p:nvPr/>
              </p:nvSpPr>
              <p:spPr>
                <a:xfrm>
                  <a:off x="5381578" y="2661725"/>
                  <a:ext cx="8219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6E98BF-BF40-4041-8A58-EBFD684D6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1578" y="2661725"/>
                  <a:ext cx="82195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407" t="-6000" r="-370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91421B-949F-4CA9-A41E-9B20E791A71E}"/>
                    </a:ext>
                  </a:extLst>
                </p:cNvPr>
                <p:cNvSpPr txBox="1"/>
                <p:nvPr/>
              </p:nvSpPr>
              <p:spPr>
                <a:xfrm>
                  <a:off x="8366267" y="2660700"/>
                  <a:ext cx="871008" cy="308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91421B-949F-4CA9-A41E-9B20E791A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267" y="2660700"/>
                  <a:ext cx="871008" cy="308802"/>
                </a:xfrm>
                <a:prstGeom prst="rect">
                  <a:avLst/>
                </a:prstGeom>
                <a:blipFill>
                  <a:blip r:embed="rId11"/>
                  <a:stretch>
                    <a:fillRect l="-6294" r="-2098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82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28544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(&lt;60 cm)</a:t>
            </a:r>
          </a:p>
        </p:txBody>
      </p:sp>
      <p:sp>
        <p:nvSpPr>
          <p:cNvPr id="5" name="Oval 4"/>
          <p:cNvSpPr/>
          <p:nvPr/>
        </p:nvSpPr>
        <p:spPr>
          <a:xfrm>
            <a:off x="5169408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Juvenile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(60-90 cm)</a:t>
            </a:r>
          </a:p>
        </p:txBody>
      </p:sp>
      <p:sp>
        <p:nvSpPr>
          <p:cNvPr id="6" name="Oval 5"/>
          <p:cNvSpPr/>
          <p:nvPr/>
        </p:nvSpPr>
        <p:spPr>
          <a:xfrm>
            <a:off x="7510272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Sub-adult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(90-110 cm)</a:t>
            </a:r>
          </a:p>
        </p:txBody>
      </p:sp>
      <p:sp>
        <p:nvSpPr>
          <p:cNvPr id="7" name="Oval 6"/>
          <p:cNvSpPr/>
          <p:nvPr/>
        </p:nvSpPr>
        <p:spPr>
          <a:xfrm>
            <a:off x="9851136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(&gt;110 cm)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4681728" y="3017520"/>
            <a:ext cx="4876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7022592" y="3017520"/>
            <a:ext cx="4876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9363456" y="3017520"/>
            <a:ext cx="4876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4" idx="5"/>
          </p:cNvCxnSpPr>
          <p:nvPr/>
        </p:nvCxnSpPr>
        <p:spPr>
          <a:xfrm rot="16200000" flipH="1">
            <a:off x="3755136" y="2763200"/>
            <a:ext cx="12700" cy="1310398"/>
          </a:xfrm>
          <a:prstGeom prst="curvedConnector3">
            <a:avLst>
              <a:gd name="adj1" fmla="val 310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5" idx="5"/>
          </p:cNvCxnSpPr>
          <p:nvPr/>
        </p:nvCxnSpPr>
        <p:spPr>
          <a:xfrm rot="16200000" flipH="1">
            <a:off x="6096000" y="2763200"/>
            <a:ext cx="12700" cy="1310398"/>
          </a:xfrm>
          <a:prstGeom prst="curvedConnector3">
            <a:avLst>
              <a:gd name="adj1" fmla="val 310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  <a:endCxn id="6" idx="5"/>
          </p:cNvCxnSpPr>
          <p:nvPr/>
        </p:nvCxnSpPr>
        <p:spPr>
          <a:xfrm rot="16200000" flipH="1">
            <a:off x="8436864" y="2763200"/>
            <a:ext cx="12700" cy="1310398"/>
          </a:xfrm>
          <a:prstGeom prst="curvedConnector3">
            <a:avLst>
              <a:gd name="adj1" fmla="val 310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3"/>
            <a:endCxn id="7" idx="5"/>
          </p:cNvCxnSpPr>
          <p:nvPr/>
        </p:nvCxnSpPr>
        <p:spPr>
          <a:xfrm rot="16200000" flipH="1">
            <a:off x="10777728" y="2763200"/>
            <a:ext cx="12700" cy="1310398"/>
          </a:xfrm>
          <a:prstGeom prst="curvedConnector3">
            <a:avLst>
              <a:gd name="adj1" fmla="val 310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0608902" y="3821443"/>
                <a:ext cx="316497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902" y="3821443"/>
                <a:ext cx="316497" cy="277705"/>
              </a:xfrm>
              <a:prstGeom prst="rect">
                <a:avLst/>
              </a:prstGeom>
              <a:blipFill>
                <a:blip r:embed="rId2"/>
                <a:stretch>
                  <a:fillRect l="-15385" t="-2222" r="-96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861167" y="1155345"/>
                <a:ext cx="906274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67" y="1155345"/>
                <a:ext cx="906274" cy="277705"/>
              </a:xfrm>
              <a:prstGeom prst="rect">
                <a:avLst/>
              </a:prstGeom>
              <a:blipFill>
                <a:blip r:embed="rId3"/>
                <a:stretch>
                  <a:fillRect l="-6081" t="-2222" r="-13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828484" y="1660875"/>
                <a:ext cx="887422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484" y="1660875"/>
                <a:ext cx="887422" cy="277897"/>
              </a:xfrm>
              <a:prstGeom prst="rect">
                <a:avLst/>
              </a:prstGeom>
              <a:blipFill>
                <a:blip r:embed="rId4"/>
                <a:stretch>
                  <a:fillRect l="-5479" t="-2174" r="-13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720221" y="4630338"/>
                <a:ext cx="8881277" cy="1794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21" y="4630338"/>
                <a:ext cx="8881277" cy="1794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1336BE-7587-4152-9B02-FE3860ED7461}"/>
                  </a:ext>
                </a:extLst>
              </p:cNvPr>
              <p:cNvSpPr txBox="1"/>
              <p:nvPr/>
            </p:nvSpPr>
            <p:spPr>
              <a:xfrm>
                <a:off x="5447151" y="3821443"/>
                <a:ext cx="1339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1336BE-7587-4152-9B02-FE3860ED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51" y="3821443"/>
                <a:ext cx="1339341" cy="276999"/>
              </a:xfrm>
              <a:prstGeom prst="rect">
                <a:avLst/>
              </a:prstGeom>
              <a:blipFill>
                <a:blip r:embed="rId6"/>
                <a:stretch>
                  <a:fillRect l="-4110" t="-6667" r="-63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6348D2-E8A3-4960-B655-B35C564848DF}"/>
                  </a:ext>
                </a:extLst>
              </p:cNvPr>
              <p:cNvSpPr txBox="1"/>
              <p:nvPr/>
            </p:nvSpPr>
            <p:spPr>
              <a:xfrm>
                <a:off x="7754487" y="3844415"/>
                <a:ext cx="1379865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6348D2-E8A3-4960-B655-B35C5648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87" y="3844415"/>
                <a:ext cx="1379865" cy="277897"/>
              </a:xfrm>
              <a:prstGeom prst="rect">
                <a:avLst/>
              </a:prstGeom>
              <a:blipFill>
                <a:blip r:embed="rId7"/>
                <a:stretch>
                  <a:fillRect l="-3540" t="-2222" r="-619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5CAAE2-EA17-496F-B81B-38108D764EB2}"/>
                  </a:ext>
                </a:extLst>
              </p:cNvPr>
              <p:cNvSpPr txBox="1"/>
              <p:nvPr/>
            </p:nvSpPr>
            <p:spPr>
              <a:xfrm>
                <a:off x="4600192" y="2487254"/>
                <a:ext cx="799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5CAAE2-EA17-496F-B81B-38108D76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92" y="2487254"/>
                <a:ext cx="799450" cy="276999"/>
              </a:xfrm>
              <a:prstGeom prst="rect">
                <a:avLst/>
              </a:prstGeom>
              <a:blipFill>
                <a:blip r:embed="rId8"/>
                <a:stretch>
                  <a:fillRect l="-6870" t="-4444" r="-229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E98BF-BF40-4041-8A58-EBFD684D6FF9}"/>
                  </a:ext>
                </a:extLst>
              </p:cNvPr>
              <p:cNvSpPr txBox="1"/>
              <p:nvPr/>
            </p:nvSpPr>
            <p:spPr>
              <a:xfrm>
                <a:off x="7011463" y="2484566"/>
                <a:ext cx="7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E98BF-BF40-4041-8A58-EBFD684D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63" y="2484566"/>
                <a:ext cx="743024" cy="276999"/>
              </a:xfrm>
              <a:prstGeom prst="rect">
                <a:avLst/>
              </a:prstGeom>
              <a:blipFill>
                <a:blip r:embed="rId9"/>
                <a:stretch>
                  <a:fillRect l="-6557" t="-8889" r="-491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91421B-949F-4CA9-A41E-9B20E791A71E}"/>
                  </a:ext>
                </a:extLst>
              </p:cNvPr>
              <p:cNvSpPr txBox="1"/>
              <p:nvPr/>
            </p:nvSpPr>
            <p:spPr>
              <a:xfrm>
                <a:off x="9258989" y="2479656"/>
                <a:ext cx="783548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91421B-949F-4CA9-A41E-9B20E791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989" y="2479656"/>
                <a:ext cx="783548" cy="277897"/>
              </a:xfrm>
              <a:prstGeom prst="rect">
                <a:avLst/>
              </a:prstGeom>
              <a:blipFill>
                <a:blip r:embed="rId10"/>
                <a:stretch>
                  <a:fillRect l="-7031" t="-2222" r="-23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C03153C0-2E2B-4E74-9E15-274D9C75349E}"/>
              </a:ext>
            </a:extLst>
          </p:cNvPr>
          <p:cNvSpPr/>
          <p:nvPr/>
        </p:nvSpPr>
        <p:spPr>
          <a:xfrm>
            <a:off x="487680" y="2450591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Young of the year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1D5FF2-3D56-4E3A-8116-7E3EA3F577FB}"/>
              </a:ext>
            </a:extLst>
          </p:cNvPr>
          <p:cNvCxnSpPr>
            <a:cxnSpLocks/>
            <a:stCxn id="30" idx="6"/>
            <a:endCxn id="4" idx="2"/>
          </p:cNvCxnSpPr>
          <p:nvPr/>
        </p:nvCxnSpPr>
        <p:spPr>
          <a:xfrm>
            <a:off x="2340864" y="3017519"/>
            <a:ext cx="487680" cy="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966E92-F74C-440B-A08E-0DB288279500}"/>
                  </a:ext>
                </a:extLst>
              </p:cNvPr>
              <p:cNvSpPr txBox="1"/>
              <p:nvPr/>
            </p:nvSpPr>
            <p:spPr>
              <a:xfrm>
                <a:off x="3020193" y="3821442"/>
                <a:ext cx="1395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966E92-F74C-440B-A08E-0DB28827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193" y="3821442"/>
                <a:ext cx="1395767" cy="276999"/>
              </a:xfrm>
              <a:prstGeom prst="rect">
                <a:avLst/>
              </a:prstGeom>
              <a:blipFill>
                <a:blip r:embed="rId11"/>
                <a:stretch>
                  <a:fillRect l="-3493" t="-4444" r="-61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F4DFF-287D-4E7F-8047-90E9AA573188}"/>
                  </a:ext>
                </a:extLst>
              </p:cNvPr>
              <p:cNvSpPr txBox="1"/>
              <p:nvPr/>
            </p:nvSpPr>
            <p:spPr>
              <a:xfrm>
                <a:off x="2462784" y="2487254"/>
                <a:ext cx="243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F4DFF-287D-4E7F-8047-90E9AA573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84" y="2487254"/>
                <a:ext cx="243840" cy="276999"/>
              </a:xfrm>
              <a:prstGeom prst="rect">
                <a:avLst/>
              </a:prstGeom>
              <a:blipFill>
                <a:blip r:embed="rId12"/>
                <a:stretch>
                  <a:fillRect l="-32500" t="-4444" r="-625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C3528A2-883D-4101-B5DA-5973383C6FBF}"/>
              </a:ext>
            </a:extLst>
          </p:cNvPr>
          <p:cNvSpPr/>
          <p:nvPr/>
        </p:nvSpPr>
        <p:spPr>
          <a:xfrm>
            <a:off x="1417320" y="1463041"/>
            <a:ext cx="9345168" cy="969264"/>
          </a:xfrm>
          <a:custGeom>
            <a:avLst/>
            <a:gdLst>
              <a:gd name="connsiteX0" fmla="*/ 0 w 9025128"/>
              <a:gd name="connsiteY0" fmla="*/ 1373308 h 1565332"/>
              <a:gd name="connsiteX1" fmla="*/ 1728216 w 9025128"/>
              <a:gd name="connsiteY1" fmla="*/ 294316 h 1565332"/>
              <a:gd name="connsiteX2" fmla="*/ 4507992 w 9025128"/>
              <a:gd name="connsiteY2" fmla="*/ 102292 h 1565332"/>
              <a:gd name="connsiteX3" fmla="*/ 7552944 w 9025128"/>
              <a:gd name="connsiteY3" fmla="*/ 120580 h 1565332"/>
              <a:gd name="connsiteX4" fmla="*/ 9025128 w 9025128"/>
              <a:gd name="connsiteY4" fmla="*/ 1565332 h 1565332"/>
              <a:gd name="connsiteX0" fmla="*/ 0 w 9253728"/>
              <a:gd name="connsiteY0" fmla="*/ 1839652 h 1839652"/>
              <a:gd name="connsiteX1" fmla="*/ 1956816 w 9253728"/>
              <a:gd name="connsiteY1" fmla="*/ 294316 h 1839652"/>
              <a:gd name="connsiteX2" fmla="*/ 4736592 w 9253728"/>
              <a:gd name="connsiteY2" fmla="*/ 102292 h 1839652"/>
              <a:gd name="connsiteX3" fmla="*/ 7781544 w 9253728"/>
              <a:gd name="connsiteY3" fmla="*/ 120580 h 1839652"/>
              <a:gd name="connsiteX4" fmla="*/ 9253728 w 9253728"/>
              <a:gd name="connsiteY4" fmla="*/ 1565332 h 1839652"/>
              <a:gd name="connsiteX0" fmla="*/ 0 w 9253728"/>
              <a:gd name="connsiteY0" fmla="*/ 1867684 h 1867684"/>
              <a:gd name="connsiteX1" fmla="*/ 1920240 w 9253728"/>
              <a:gd name="connsiteY1" fmla="*/ 889276 h 1867684"/>
              <a:gd name="connsiteX2" fmla="*/ 4736592 w 9253728"/>
              <a:gd name="connsiteY2" fmla="*/ 130324 h 1867684"/>
              <a:gd name="connsiteX3" fmla="*/ 7781544 w 9253728"/>
              <a:gd name="connsiteY3" fmla="*/ 148612 h 1867684"/>
              <a:gd name="connsiteX4" fmla="*/ 9253728 w 9253728"/>
              <a:gd name="connsiteY4" fmla="*/ 1593364 h 1867684"/>
              <a:gd name="connsiteX0" fmla="*/ 0 w 9253728"/>
              <a:gd name="connsiteY0" fmla="*/ 1745178 h 1745178"/>
              <a:gd name="connsiteX1" fmla="*/ 1920240 w 9253728"/>
              <a:gd name="connsiteY1" fmla="*/ 766770 h 1745178"/>
              <a:gd name="connsiteX2" fmla="*/ 4544568 w 9253728"/>
              <a:gd name="connsiteY2" fmla="*/ 556458 h 1745178"/>
              <a:gd name="connsiteX3" fmla="*/ 7781544 w 9253728"/>
              <a:gd name="connsiteY3" fmla="*/ 26106 h 1745178"/>
              <a:gd name="connsiteX4" fmla="*/ 9253728 w 9253728"/>
              <a:gd name="connsiteY4" fmla="*/ 1470858 h 1745178"/>
              <a:gd name="connsiteX0" fmla="*/ 0 w 9253728"/>
              <a:gd name="connsiteY0" fmla="*/ 1745991 h 1745991"/>
              <a:gd name="connsiteX1" fmla="*/ 1929384 w 9253728"/>
              <a:gd name="connsiteY1" fmla="*/ 895599 h 1745991"/>
              <a:gd name="connsiteX2" fmla="*/ 4544568 w 9253728"/>
              <a:gd name="connsiteY2" fmla="*/ 557271 h 1745991"/>
              <a:gd name="connsiteX3" fmla="*/ 7781544 w 9253728"/>
              <a:gd name="connsiteY3" fmla="*/ 26919 h 1745991"/>
              <a:gd name="connsiteX4" fmla="*/ 9253728 w 9253728"/>
              <a:gd name="connsiteY4" fmla="*/ 1471671 h 1745991"/>
              <a:gd name="connsiteX0" fmla="*/ 0 w 9253728"/>
              <a:gd name="connsiteY0" fmla="*/ 1728156 h 1728156"/>
              <a:gd name="connsiteX1" fmla="*/ 1929384 w 9253728"/>
              <a:gd name="connsiteY1" fmla="*/ 877764 h 1728156"/>
              <a:gd name="connsiteX2" fmla="*/ 5148072 w 9253728"/>
              <a:gd name="connsiteY2" fmla="*/ 841188 h 1728156"/>
              <a:gd name="connsiteX3" fmla="*/ 7781544 w 9253728"/>
              <a:gd name="connsiteY3" fmla="*/ 9084 h 1728156"/>
              <a:gd name="connsiteX4" fmla="*/ 9253728 w 9253728"/>
              <a:gd name="connsiteY4" fmla="*/ 1453836 h 1728156"/>
              <a:gd name="connsiteX0" fmla="*/ 0 w 9253728"/>
              <a:gd name="connsiteY0" fmla="*/ 1728298 h 1728298"/>
              <a:gd name="connsiteX1" fmla="*/ 1801368 w 9253728"/>
              <a:gd name="connsiteY1" fmla="*/ 960202 h 1728298"/>
              <a:gd name="connsiteX2" fmla="*/ 5148072 w 9253728"/>
              <a:gd name="connsiteY2" fmla="*/ 841330 h 1728298"/>
              <a:gd name="connsiteX3" fmla="*/ 7781544 w 9253728"/>
              <a:gd name="connsiteY3" fmla="*/ 9226 h 1728298"/>
              <a:gd name="connsiteX4" fmla="*/ 9253728 w 9253728"/>
              <a:gd name="connsiteY4" fmla="*/ 1453978 h 1728298"/>
              <a:gd name="connsiteX0" fmla="*/ 0 w 9253728"/>
              <a:gd name="connsiteY0" fmla="*/ 890594 h 890594"/>
              <a:gd name="connsiteX1" fmla="*/ 1801368 w 9253728"/>
              <a:gd name="connsiteY1" fmla="*/ 122498 h 890594"/>
              <a:gd name="connsiteX2" fmla="*/ 5148072 w 9253728"/>
              <a:gd name="connsiteY2" fmla="*/ 3626 h 890594"/>
              <a:gd name="connsiteX3" fmla="*/ 8330184 w 9253728"/>
              <a:gd name="connsiteY3" fmla="*/ 140786 h 890594"/>
              <a:gd name="connsiteX4" fmla="*/ 9253728 w 9253728"/>
              <a:gd name="connsiteY4" fmla="*/ 616274 h 890594"/>
              <a:gd name="connsiteX0" fmla="*/ 0 w 9345168"/>
              <a:gd name="connsiteY0" fmla="*/ 890594 h 899738"/>
              <a:gd name="connsiteX1" fmla="*/ 1801368 w 9345168"/>
              <a:gd name="connsiteY1" fmla="*/ 122498 h 899738"/>
              <a:gd name="connsiteX2" fmla="*/ 5148072 w 9345168"/>
              <a:gd name="connsiteY2" fmla="*/ 3626 h 899738"/>
              <a:gd name="connsiteX3" fmla="*/ 8330184 w 9345168"/>
              <a:gd name="connsiteY3" fmla="*/ 140786 h 899738"/>
              <a:gd name="connsiteX4" fmla="*/ 9345168 w 9345168"/>
              <a:gd name="connsiteY4" fmla="*/ 899738 h 899738"/>
              <a:gd name="connsiteX0" fmla="*/ 0 w 9345168"/>
              <a:gd name="connsiteY0" fmla="*/ 891261 h 900405"/>
              <a:gd name="connsiteX1" fmla="*/ 1801368 w 9345168"/>
              <a:gd name="connsiteY1" fmla="*/ 123165 h 900405"/>
              <a:gd name="connsiteX2" fmla="*/ 5148072 w 9345168"/>
              <a:gd name="connsiteY2" fmla="*/ 4293 h 900405"/>
              <a:gd name="connsiteX3" fmla="*/ 8138160 w 9345168"/>
              <a:gd name="connsiteY3" fmla="*/ 150597 h 900405"/>
              <a:gd name="connsiteX4" fmla="*/ 9345168 w 9345168"/>
              <a:gd name="connsiteY4" fmla="*/ 900405 h 900405"/>
              <a:gd name="connsiteX0" fmla="*/ 0 w 9345168"/>
              <a:gd name="connsiteY0" fmla="*/ 889529 h 898673"/>
              <a:gd name="connsiteX1" fmla="*/ 1801368 w 9345168"/>
              <a:gd name="connsiteY1" fmla="*/ 121433 h 898673"/>
              <a:gd name="connsiteX2" fmla="*/ 5148072 w 9345168"/>
              <a:gd name="connsiteY2" fmla="*/ 2561 h 898673"/>
              <a:gd name="connsiteX3" fmla="*/ 7406640 w 9345168"/>
              <a:gd name="connsiteY3" fmla="*/ 121433 h 898673"/>
              <a:gd name="connsiteX4" fmla="*/ 9345168 w 9345168"/>
              <a:gd name="connsiteY4" fmla="*/ 898673 h 898673"/>
              <a:gd name="connsiteX0" fmla="*/ 0 w 9345168"/>
              <a:gd name="connsiteY0" fmla="*/ 891537 h 900681"/>
              <a:gd name="connsiteX1" fmla="*/ 1965960 w 9345168"/>
              <a:gd name="connsiteY1" fmla="*/ 150873 h 900681"/>
              <a:gd name="connsiteX2" fmla="*/ 5148072 w 9345168"/>
              <a:gd name="connsiteY2" fmla="*/ 4569 h 900681"/>
              <a:gd name="connsiteX3" fmla="*/ 7406640 w 9345168"/>
              <a:gd name="connsiteY3" fmla="*/ 123441 h 900681"/>
              <a:gd name="connsiteX4" fmla="*/ 9345168 w 9345168"/>
              <a:gd name="connsiteY4" fmla="*/ 900681 h 900681"/>
              <a:gd name="connsiteX0" fmla="*/ 0 w 9345168"/>
              <a:gd name="connsiteY0" fmla="*/ 849619 h 858763"/>
              <a:gd name="connsiteX1" fmla="*/ 1965960 w 9345168"/>
              <a:gd name="connsiteY1" fmla="*/ 108955 h 858763"/>
              <a:gd name="connsiteX2" fmla="*/ 5120640 w 9345168"/>
              <a:gd name="connsiteY2" fmla="*/ 26659 h 858763"/>
              <a:gd name="connsiteX3" fmla="*/ 7406640 w 9345168"/>
              <a:gd name="connsiteY3" fmla="*/ 81523 h 858763"/>
              <a:gd name="connsiteX4" fmla="*/ 9345168 w 9345168"/>
              <a:gd name="connsiteY4" fmla="*/ 858763 h 858763"/>
              <a:gd name="connsiteX0" fmla="*/ 0 w 9345168"/>
              <a:gd name="connsiteY0" fmla="*/ 835056 h 844200"/>
              <a:gd name="connsiteX1" fmla="*/ 1965960 w 9345168"/>
              <a:gd name="connsiteY1" fmla="*/ 94392 h 844200"/>
              <a:gd name="connsiteX2" fmla="*/ 5120640 w 9345168"/>
              <a:gd name="connsiteY2" fmla="*/ 12096 h 844200"/>
              <a:gd name="connsiteX3" fmla="*/ 7452360 w 9345168"/>
              <a:gd name="connsiteY3" fmla="*/ 112680 h 844200"/>
              <a:gd name="connsiteX4" fmla="*/ 9345168 w 9345168"/>
              <a:gd name="connsiteY4" fmla="*/ 844200 h 844200"/>
              <a:gd name="connsiteX0" fmla="*/ 0 w 9345168"/>
              <a:gd name="connsiteY0" fmla="*/ 834302 h 843446"/>
              <a:gd name="connsiteX1" fmla="*/ 1965960 w 9345168"/>
              <a:gd name="connsiteY1" fmla="*/ 93638 h 843446"/>
              <a:gd name="connsiteX2" fmla="*/ 5120640 w 9345168"/>
              <a:gd name="connsiteY2" fmla="*/ 11342 h 843446"/>
              <a:gd name="connsiteX3" fmla="*/ 7470648 w 9345168"/>
              <a:gd name="connsiteY3" fmla="*/ 93638 h 843446"/>
              <a:gd name="connsiteX4" fmla="*/ 9345168 w 9345168"/>
              <a:gd name="connsiteY4" fmla="*/ 843446 h 843446"/>
              <a:gd name="connsiteX0" fmla="*/ 0 w 9345168"/>
              <a:gd name="connsiteY0" fmla="*/ 833247 h 842391"/>
              <a:gd name="connsiteX1" fmla="*/ 1965960 w 9345168"/>
              <a:gd name="connsiteY1" fmla="*/ 92583 h 842391"/>
              <a:gd name="connsiteX2" fmla="*/ 3465576 w 9345168"/>
              <a:gd name="connsiteY2" fmla="*/ 10287 h 842391"/>
              <a:gd name="connsiteX3" fmla="*/ 5120640 w 9345168"/>
              <a:gd name="connsiteY3" fmla="*/ 10287 h 842391"/>
              <a:gd name="connsiteX4" fmla="*/ 7470648 w 9345168"/>
              <a:gd name="connsiteY4" fmla="*/ 92583 h 842391"/>
              <a:gd name="connsiteX5" fmla="*/ 9345168 w 9345168"/>
              <a:gd name="connsiteY5" fmla="*/ 842391 h 842391"/>
              <a:gd name="connsiteX0" fmla="*/ 0 w 9345168"/>
              <a:gd name="connsiteY0" fmla="*/ 833247 h 842391"/>
              <a:gd name="connsiteX1" fmla="*/ 923544 w 9345168"/>
              <a:gd name="connsiteY1" fmla="*/ 321183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923544 w 9345168"/>
              <a:gd name="connsiteY1" fmla="*/ 321183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923544 w 9345168"/>
              <a:gd name="connsiteY1" fmla="*/ 312039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886968 w 9345168"/>
              <a:gd name="connsiteY1" fmla="*/ 248031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886968 w 9345168"/>
              <a:gd name="connsiteY1" fmla="*/ 248031 h 842391"/>
              <a:gd name="connsiteX2" fmla="*/ 1956816 w 9345168"/>
              <a:gd name="connsiteY2" fmla="*/ 65151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6681 h 845825"/>
              <a:gd name="connsiteX1" fmla="*/ 886968 w 9345168"/>
              <a:gd name="connsiteY1" fmla="*/ 251465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9345168 w 9345168"/>
              <a:gd name="connsiteY7" fmla="*/ 845825 h 845825"/>
              <a:gd name="connsiteX0" fmla="*/ 0 w 9345168"/>
              <a:gd name="connsiteY0" fmla="*/ 836681 h 845825"/>
              <a:gd name="connsiteX1" fmla="*/ 886968 w 9345168"/>
              <a:gd name="connsiteY1" fmla="*/ 251465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8449056 w 9345168"/>
              <a:gd name="connsiteY7" fmla="*/ 269753 h 845825"/>
              <a:gd name="connsiteX8" fmla="*/ 9345168 w 9345168"/>
              <a:gd name="connsiteY8" fmla="*/ 845825 h 845825"/>
              <a:gd name="connsiteX0" fmla="*/ 0 w 9345168"/>
              <a:gd name="connsiteY0" fmla="*/ 836681 h 845825"/>
              <a:gd name="connsiteX1" fmla="*/ 521208 w 9345168"/>
              <a:gd name="connsiteY1" fmla="*/ 397769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8449056 w 9345168"/>
              <a:gd name="connsiteY7" fmla="*/ 269753 h 845825"/>
              <a:gd name="connsiteX8" fmla="*/ 9345168 w 9345168"/>
              <a:gd name="connsiteY8" fmla="*/ 845825 h 845825"/>
              <a:gd name="connsiteX0" fmla="*/ 0 w 9345168"/>
              <a:gd name="connsiteY0" fmla="*/ 836681 h 845825"/>
              <a:gd name="connsiteX1" fmla="*/ 749808 w 9345168"/>
              <a:gd name="connsiteY1" fmla="*/ 397769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8449056 w 9345168"/>
              <a:gd name="connsiteY7" fmla="*/ 269753 h 845825"/>
              <a:gd name="connsiteX8" fmla="*/ 9345168 w 9345168"/>
              <a:gd name="connsiteY8" fmla="*/ 845825 h 845825"/>
              <a:gd name="connsiteX0" fmla="*/ 0 w 9345168"/>
              <a:gd name="connsiteY0" fmla="*/ 848595 h 857739"/>
              <a:gd name="connsiteX1" fmla="*/ 749808 w 9345168"/>
              <a:gd name="connsiteY1" fmla="*/ 409683 h 857739"/>
              <a:gd name="connsiteX2" fmla="*/ 1847088 w 9345168"/>
              <a:gd name="connsiteY2" fmla="*/ 25635 h 857739"/>
              <a:gd name="connsiteX3" fmla="*/ 3465576 w 9345168"/>
              <a:gd name="connsiteY3" fmla="*/ 25635 h 857739"/>
              <a:gd name="connsiteX4" fmla="*/ 5120640 w 9345168"/>
              <a:gd name="connsiteY4" fmla="*/ 25635 h 857739"/>
              <a:gd name="connsiteX5" fmla="*/ 6336792 w 9345168"/>
              <a:gd name="connsiteY5" fmla="*/ 16491 h 857739"/>
              <a:gd name="connsiteX6" fmla="*/ 7470648 w 9345168"/>
              <a:gd name="connsiteY6" fmla="*/ 107931 h 857739"/>
              <a:gd name="connsiteX7" fmla="*/ 8449056 w 9345168"/>
              <a:gd name="connsiteY7" fmla="*/ 281667 h 857739"/>
              <a:gd name="connsiteX8" fmla="*/ 9345168 w 9345168"/>
              <a:gd name="connsiteY8" fmla="*/ 857739 h 857739"/>
              <a:gd name="connsiteX0" fmla="*/ 0 w 9345168"/>
              <a:gd name="connsiteY0" fmla="*/ 952049 h 961193"/>
              <a:gd name="connsiteX1" fmla="*/ 749808 w 9345168"/>
              <a:gd name="connsiteY1" fmla="*/ 513137 h 961193"/>
              <a:gd name="connsiteX2" fmla="*/ 1847088 w 9345168"/>
              <a:gd name="connsiteY2" fmla="*/ 129089 h 961193"/>
              <a:gd name="connsiteX3" fmla="*/ 3474720 w 9345168"/>
              <a:gd name="connsiteY3" fmla="*/ 1073 h 961193"/>
              <a:gd name="connsiteX4" fmla="*/ 5120640 w 9345168"/>
              <a:gd name="connsiteY4" fmla="*/ 129089 h 961193"/>
              <a:gd name="connsiteX5" fmla="*/ 6336792 w 9345168"/>
              <a:gd name="connsiteY5" fmla="*/ 119945 h 961193"/>
              <a:gd name="connsiteX6" fmla="*/ 7470648 w 9345168"/>
              <a:gd name="connsiteY6" fmla="*/ 211385 h 961193"/>
              <a:gd name="connsiteX7" fmla="*/ 8449056 w 9345168"/>
              <a:gd name="connsiteY7" fmla="*/ 385121 h 961193"/>
              <a:gd name="connsiteX8" fmla="*/ 9345168 w 9345168"/>
              <a:gd name="connsiteY8" fmla="*/ 961193 h 961193"/>
              <a:gd name="connsiteX0" fmla="*/ 0 w 9345168"/>
              <a:gd name="connsiteY0" fmla="*/ 1009763 h 1018907"/>
              <a:gd name="connsiteX1" fmla="*/ 749808 w 9345168"/>
              <a:gd name="connsiteY1" fmla="*/ 570851 h 1018907"/>
              <a:gd name="connsiteX2" fmla="*/ 1847088 w 9345168"/>
              <a:gd name="connsiteY2" fmla="*/ 186803 h 1018907"/>
              <a:gd name="connsiteX3" fmla="*/ 3474720 w 9345168"/>
              <a:gd name="connsiteY3" fmla="*/ 58787 h 1018907"/>
              <a:gd name="connsiteX4" fmla="*/ 5111496 w 9345168"/>
              <a:gd name="connsiteY4" fmla="*/ 3923 h 1018907"/>
              <a:gd name="connsiteX5" fmla="*/ 6336792 w 9345168"/>
              <a:gd name="connsiteY5" fmla="*/ 177659 h 1018907"/>
              <a:gd name="connsiteX6" fmla="*/ 7470648 w 9345168"/>
              <a:gd name="connsiteY6" fmla="*/ 269099 h 1018907"/>
              <a:gd name="connsiteX7" fmla="*/ 8449056 w 9345168"/>
              <a:gd name="connsiteY7" fmla="*/ 442835 h 1018907"/>
              <a:gd name="connsiteX8" fmla="*/ 9345168 w 9345168"/>
              <a:gd name="connsiteY8" fmla="*/ 1018907 h 1018907"/>
              <a:gd name="connsiteX0" fmla="*/ 0 w 9345168"/>
              <a:gd name="connsiteY0" fmla="*/ 1005991 h 1015135"/>
              <a:gd name="connsiteX1" fmla="*/ 749808 w 9345168"/>
              <a:gd name="connsiteY1" fmla="*/ 567079 h 1015135"/>
              <a:gd name="connsiteX2" fmla="*/ 1847088 w 9345168"/>
              <a:gd name="connsiteY2" fmla="*/ 183031 h 1015135"/>
              <a:gd name="connsiteX3" fmla="*/ 3474720 w 9345168"/>
              <a:gd name="connsiteY3" fmla="*/ 55015 h 1015135"/>
              <a:gd name="connsiteX4" fmla="*/ 5111496 w 9345168"/>
              <a:gd name="connsiteY4" fmla="*/ 151 h 1015135"/>
              <a:gd name="connsiteX5" fmla="*/ 6336792 w 9345168"/>
              <a:gd name="connsiteY5" fmla="*/ 73303 h 1015135"/>
              <a:gd name="connsiteX6" fmla="*/ 7470648 w 9345168"/>
              <a:gd name="connsiteY6" fmla="*/ 265327 h 1015135"/>
              <a:gd name="connsiteX7" fmla="*/ 8449056 w 9345168"/>
              <a:gd name="connsiteY7" fmla="*/ 439063 h 1015135"/>
              <a:gd name="connsiteX8" fmla="*/ 9345168 w 9345168"/>
              <a:gd name="connsiteY8" fmla="*/ 1015135 h 1015135"/>
              <a:gd name="connsiteX0" fmla="*/ 0 w 9345168"/>
              <a:gd name="connsiteY0" fmla="*/ 1005991 h 1015135"/>
              <a:gd name="connsiteX1" fmla="*/ 749808 w 9345168"/>
              <a:gd name="connsiteY1" fmla="*/ 567079 h 1015135"/>
              <a:gd name="connsiteX2" fmla="*/ 1847088 w 9345168"/>
              <a:gd name="connsiteY2" fmla="*/ 183031 h 1015135"/>
              <a:gd name="connsiteX3" fmla="*/ 3474720 w 9345168"/>
              <a:gd name="connsiteY3" fmla="*/ 55015 h 1015135"/>
              <a:gd name="connsiteX4" fmla="*/ 5111496 w 9345168"/>
              <a:gd name="connsiteY4" fmla="*/ 151 h 1015135"/>
              <a:gd name="connsiteX5" fmla="*/ 6336792 w 9345168"/>
              <a:gd name="connsiteY5" fmla="*/ 73303 h 1015135"/>
              <a:gd name="connsiteX6" fmla="*/ 7470648 w 9345168"/>
              <a:gd name="connsiteY6" fmla="*/ 173887 h 1015135"/>
              <a:gd name="connsiteX7" fmla="*/ 8449056 w 9345168"/>
              <a:gd name="connsiteY7" fmla="*/ 439063 h 1015135"/>
              <a:gd name="connsiteX8" fmla="*/ 9345168 w 9345168"/>
              <a:gd name="connsiteY8" fmla="*/ 1015135 h 1015135"/>
              <a:gd name="connsiteX0" fmla="*/ 0 w 9345168"/>
              <a:gd name="connsiteY0" fmla="*/ 1008610 h 1017754"/>
              <a:gd name="connsiteX1" fmla="*/ 749808 w 9345168"/>
              <a:gd name="connsiteY1" fmla="*/ 569698 h 1017754"/>
              <a:gd name="connsiteX2" fmla="*/ 1847088 w 9345168"/>
              <a:gd name="connsiteY2" fmla="*/ 185650 h 1017754"/>
              <a:gd name="connsiteX3" fmla="*/ 3429000 w 9345168"/>
              <a:gd name="connsiteY3" fmla="*/ 185650 h 1017754"/>
              <a:gd name="connsiteX4" fmla="*/ 5111496 w 9345168"/>
              <a:gd name="connsiteY4" fmla="*/ 2770 h 1017754"/>
              <a:gd name="connsiteX5" fmla="*/ 6336792 w 9345168"/>
              <a:gd name="connsiteY5" fmla="*/ 75922 h 1017754"/>
              <a:gd name="connsiteX6" fmla="*/ 7470648 w 9345168"/>
              <a:gd name="connsiteY6" fmla="*/ 176506 h 1017754"/>
              <a:gd name="connsiteX7" fmla="*/ 8449056 w 9345168"/>
              <a:gd name="connsiteY7" fmla="*/ 441682 h 1017754"/>
              <a:gd name="connsiteX8" fmla="*/ 9345168 w 9345168"/>
              <a:gd name="connsiteY8" fmla="*/ 1017754 h 1017754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847088 w 9345168"/>
              <a:gd name="connsiteY2" fmla="*/ 111064 h 943168"/>
              <a:gd name="connsiteX3" fmla="*/ 3429000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847088 w 9345168"/>
              <a:gd name="connsiteY2" fmla="*/ 111064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929384 w 9345168"/>
              <a:gd name="connsiteY2" fmla="*/ 92776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938528 w 9345168"/>
              <a:gd name="connsiteY2" fmla="*/ 275656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938528 w 9345168"/>
              <a:gd name="connsiteY2" fmla="*/ 239080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1014984 w 9345168"/>
              <a:gd name="connsiteY1" fmla="*/ 476824 h 943168"/>
              <a:gd name="connsiteX2" fmla="*/ 1938528 w 9345168"/>
              <a:gd name="connsiteY2" fmla="*/ 239080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938528 w 9345168"/>
              <a:gd name="connsiteY2" fmla="*/ 239080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517904 w 9345168"/>
              <a:gd name="connsiteY2" fmla="*/ 220792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517904 w 9345168"/>
              <a:gd name="connsiteY2" fmla="*/ 220792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823960 w 9345168"/>
              <a:gd name="connsiteY7" fmla="*/ 5956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517904 w 9345168"/>
              <a:gd name="connsiteY2" fmla="*/ 220792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891272 w 9345168"/>
              <a:gd name="connsiteY6" fmla="*/ 220792 h 943168"/>
              <a:gd name="connsiteX7" fmla="*/ 8823960 w 9345168"/>
              <a:gd name="connsiteY7" fmla="*/ 595696 h 943168"/>
              <a:gd name="connsiteX8" fmla="*/ 9345168 w 9345168"/>
              <a:gd name="connsiteY8" fmla="*/ 943168 h 943168"/>
              <a:gd name="connsiteX0" fmla="*/ 0 w 9345168"/>
              <a:gd name="connsiteY0" fmla="*/ 832836 h 841980"/>
              <a:gd name="connsiteX1" fmla="*/ 576072 w 9345168"/>
              <a:gd name="connsiteY1" fmla="*/ 439644 h 841980"/>
              <a:gd name="connsiteX2" fmla="*/ 1517904 w 9345168"/>
              <a:gd name="connsiteY2" fmla="*/ 119604 h 841980"/>
              <a:gd name="connsiteX3" fmla="*/ 2843784 w 9345168"/>
              <a:gd name="connsiteY3" fmla="*/ 9876 h 841980"/>
              <a:gd name="connsiteX4" fmla="*/ 5148072 w 9345168"/>
              <a:gd name="connsiteY4" fmla="*/ 732 h 841980"/>
              <a:gd name="connsiteX5" fmla="*/ 6327648 w 9345168"/>
              <a:gd name="connsiteY5" fmla="*/ 9876 h 841980"/>
              <a:gd name="connsiteX6" fmla="*/ 7891272 w 9345168"/>
              <a:gd name="connsiteY6" fmla="*/ 119604 h 841980"/>
              <a:gd name="connsiteX7" fmla="*/ 8823960 w 9345168"/>
              <a:gd name="connsiteY7" fmla="*/ 494508 h 841980"/>
              <a:gd name="connsiteX8" fmla="*/ 9345168 w 9345168"/>
              <a:gd name="connsiteY8" fmla="*/ 841980 h 841980"/>
              <a:gd name="connsiteX0" fmla="*/ 0 w 9345168"/>
              <a:gd name="connsiteY0" fmla="*/ 827343 h 836487"/>
              <a:gd name="connsiteX1" fmla="*/ 576072 w 9345168"/>
              <a:gd name="connsiteY1" fmla="*/ 434151 h 836487"/>
              <a:gd name="connsiteX2" fmla="*/ 1517904 w 9345168"/>
              <a:gd name="connsiteY2" fmla="*/ 114111 h 836487"/>
              <a:gd name="connsiteX3" fmla="*/ 2843784 w 9345168"/>
              <a:gd name="connsiteY3" fmla="*/ 4383 h 836487"/>
              <a:gd name="connsiteX4" fmla="*/ 4654296 w 9345168"/>
              <a:gd name="connsiteY4" fmla="*/ 13527 h 836487"/>
              <a:gd name="connsiteX5" fmla="*/ 6327648 w 9345168"/>
              <a:gd name="connsiteY5" fmla="*/ 4383 h 836487"/>
              <a:gd name="connsiteX6" fmla="*/ 7891272 w 9345168"/>
              <a:gd name="connsiteY6" fmla="*/ 114111 h 836487"/>
              <a:gd name="connsiteX7" fmla="*/ 8823960 w 9345168"/>
              <a:gd name="connsiteY7" fmla="*/ 489015 h 836487"/>
              <a:gd name="connsiteX8" fmla="*/ 9345168 w 9345168"/>
              <a:gd name="connsiteY8" fmla="*/ 836487 h 836487"/>
              <a:gd name="connsiteX0" fmla="*/ 0 w 9345168"/>
              <a:gd name="connsiteY0" fmla="*/ 827343 h 836487"/>
              <a:gd name="connsiteX1" fmla="*/ 576072 w 9345168"/>
              <a:gd name="connsiteY1" fmla="*/ 434151 h 836487"/>
              <a:gd name="connsiteX2" fmla="*/ 1517904 w 9345168"/>
              <a:gd name="connsiteY2" fmla="*/ 114111 h 836487"/>
              <a:gd name="connsiteX3" fmla="*/ 2843784 w 9345168"/>
              <a:gd name="connsiteY3" fmla="*/ 4383 h 836487"/>
              <a:gd name="connsiteX4" fmla="*/ 4654296 w 9345168"/>
              <a:gd name="connsiteY4" fmla="*/ 13527 h 836487"/>
              <a:gd name="connsiteX5" fmla="*/ 6510528 w 9345168"/>
              <a:gd name="connsiteY5" fmla="*/ 4383 h 836487"/>
              <a:gd name="connsiteX6" fmla="*/ 7891272 w 9345168"/>
              <a:gd name="connsiteY6" fmla="*/ 114111 h 836487"/>
              <a:gd name="connsiteX7" fmla="*/ 8823960 w 9345168"/>
              <a:gd name="connsiteY7" fmla="*/ 489015 h 836487"/>
              <a:gd name="connsiteX8" fmla="*/ 9345168 w 9345168"/>
              <a:gd name="connsiteY8" fmla="*/ 836487 h 8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45168" h="836487">
                <a:moveTo>
                  <a:pt x="0" y="827343"/>
                </a:moveTo>
                <a:cubicBezTo>
                  <a:pt x="153924" y="741999"/>
                  <a:pt x="248412" y="557595"/>
                  <a:pt x="576072" y="434151"/>
                </a:cubicBezTo>
                <a:cubicBezTo>
                  <a:pt x="903732" y="310707"/>
                  <a:pt x="1139952" y="185739"/>
                  <a:pt x="1517904" y="114111"/>
                </a:cubicBezTo>
                <a:cubicBezTo>
                  <a:pt x="1895856" y="42483"/>
                  <a:pt x="2318004" y="18099"/>
                  <a:pt x="2843784" y="4383"/>
                </a:cubicBezTo>
                <a:cubicBezTo>
                  <a:pt x="3369564" y="-9333"/>
                  <a:pt x="4043172" y="13527"/>
                  <a:pt x="4654296" y="13527"/>
                </a:cubicBezTo>
                <a:lnTo>
                  <a:pt x="6510528" y="4383"/>
                </a:lnTo>
                <a:cubicBezTo>
                  <a:pt x="6902196" y="18099"/>
                  <a:pt x="7505700" y="33339"/>
                  <a:pt x="7891272" y="114111"/>
                </a:cubicBezTo>
                <a:cubicBezTo>
                  <a:pt x="8276844" y="194883"/>
                  <a:pt x="8511540" y="364047"/>
                  <a:pt x="8823960" y="489015"/>
                </a:cubicBezTo>
                <a:cubicBezTo>
                  <a:pt x="9136380" y="613983"/>
                  <a:pt x="9195816" y="740475"/>
                  <a:pt x="9345168" y="836487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D54726BB-87EA-4B73-B153-BF97F3FAFADD}"/>
              </a:ext>
            </a:extLst>
          </p:cNvPr>
          <p:cNvSpPr/>
          <p:nvPr/>
        </p:nvSpPr>
        <p:spPr>
          <a:xfrm>
            <a:off x="1414272" y="1981890"/>
            <a:ext cx="7053072" cy="456691"/>
          </a:xfrm>
          <a:custGeom>
            <a:avLst/>
            <a:gdLst>
              <a:gd name="connsiteX0" fmla="*/ 0 w 9025128"/>
              <a:gd name="connsiteY0" fmla="*/ 1373308 h 1565332"/>
              <a:gd name="connsiteX1" fmla="*/ 1728216 w 9025128"/>
              <a:gd name="connsiteY1" fmla="*/ 294316 h 1565332"/>
              <a:gd name="connsiteX2" fmla="*/ 4507992 w 9025128"/>
              <a:gd name="connsiteY2" fmla="*/ 102292 h 1565332"/>
              <a:gd name="connsiteX3" fmla="*/ 7552944 w 9025128"/>
              <a:gd name="connsiteY3" fmla="*/ 120580 h 1565332"/>
              <a:gd name="connsiteX4" fmla="*/ 9025128 w 9025128"/>
              <a:gd name="connsiteY4" fmla="*/ 1565332 h 1565332"/>
              <a:gd name="connsiteX0" fmla="*/ 0 w 9253728"/>
              <a:gd name="connsiteY0" fmla="*/ 1839652 h 1839652"/>
              <a:gd name="connsiteX1" fmla="*/ 1956816 w 9253728"/>
              <a:gd name="connsiteY1" fmla="*/ 294316 h 1839652"/>
              <a:gd name="connsiteX2" fmla="*/ 4736592 w 9253728"/>
              <a:gd name="connsiteY2" fmla="*/ 102292 h 1839652"/>
              <a:gd name="connsiteX3" fmla="*/ 7781544 w 9253728"/>
              <a:gd name="connsiteY3" fmla="*/ 120580 h 1839652"/>
              <a:gd name="connsiteX4" fmla="*/ 9253728 w 9253728"/>
              <a:gd name="connsiteY4" fmla="*/ 1565332 h 1839652"/>
              <a:gd name="connsiteX0" fmla="*/ 0 w 9253728"/>
              <a:gd name="connsiteY0" fmla="*/ 1867684 h 1867684"/>
              <a:gd name="connsiteX1" fmla="*/ 1920240 w 9253728"/>
              <a:gd name="connsiteY1" fmla="*/ 889276 h 1867684"/>
              <a:gd name="connsiteX2" fmla="*/ 4736592 w 9253728"/>
              <a:gd name="connsiteY2" fmla="*/ 130324 h 1867684"/>
              <a:gd name="connsiteX3" fmla="*/ 7781544 w 9253728"/>
              <a:gd name="connsiteY3" fmla="*/ 148612 h 1867684"/>
              <a:gd name="connsiteX4" fmla="*/ 9253728 w 9253728"/>
              <a:gd name="connsiteY4" fmla="*/ 1593364 h 1867684"/>
              <a:gd name="connsiteX0" fmla="*/ 0 w 9253728"/>
              <a:gd name="connsiteY0" fmla="*/ 1745178 h 1745178"/>
              <a:gd name="connsiteX1" fmla="*/ 1920240 w 9253728"/>
              <a:gd name="connsiteY1" fmla="*/ 766770 h 1745178"/>
              <a:gd name="connsiteX2" fmla="*/ 4544568 w 9253728"/>
              <a:gd name="connsiteY2" fmla="*/ 556458 h 1745178"/>
              <a:gd name="connsiteX3" fmla="*/ 7781544 w 9253728"/>
              <a:gd name="connsiteY3" fmla="*/ 26106 h 1745178"/>
              <a:gd name="connsiteX4" fmla="*/ 9253728 w 9253728"/>
              <a:gd name="connsiteY4" fmla="*/ 1470858 h 1745178"/>
              <a:gd name="connsiteX0" fmla="*/ 0 w 9253728"/>
              <a:gd name="connsiteY0" fmla="*/ 1745991 h 1745991"/>
              <a:gd name="connsiteX1" fmla="*/ 1929384 w 9253728"/>
              <a:gd name="connsiteY1" fmla="*/ 895599 h 1745991"/>
              <a:gd name="connsiteX2" fmla="*/ 4544568 w 9253728"/>
              <a:gd name="connsiteY2" fmla="*/ 557271 h 1745991"/>
              <a:gd name="connsiteX3" fmla="*/ 7781544 w 9253728"/>
              <a:gd name="connsiteY3" fmla="*/ 26919 h 1745991"/>
              <a:gd name="connsiteX4" fmla="*/ 9253728 w 9253728"/>
              <a:gd name="connsiteY4" fmla="*/ 1471671 h 1745991"/>
              <a:gd name="connsiteX0" fmla="*/ 0 w 9253728"/>
              <a:gd name="connsiteY0" fmla="*/ 1728156 h 1728156"/>
              <a:gd name="connsiteX1" fmla="*/ 1929384 w 9253728"/>
              <a:gd name="connsiteY1" fmla="*/ 877764 h 1728156"/>
              <a:gd name="connsiteX2" fmla="*/ 5148072 w 9253728"/>
              <a:gd name="connsiteY2" fmla="*/ 841188 h 1728156"/>
              <a:gd name="connsiteX3" fmla="*/ 7781544 w 9253728"/>
              <a:gd name="connsiteY3" fmla="*/ 9084 h 1728156"/>
              <a:gd name="connsiteX4" fmla="*/ 9253728 w 9253728"/>
              <a:gd name="connsiteY4" fmla="*/ 1453836 h 1728156"/>
              <a:gd name="connsiteX0" fmla="*/ 0 w 9253728"/>
              <a:gd name="connsiteY0" fmla="*/ 1728298 h 1728298"/>
              <a:gd name="connsiteX1" fmla="*/ 1801368 w 9253728"/>
              <a:gd name="connsiteY1" fmla="*/ 960202 h 1728298"/>
              <a:gd name="connsiteX2" fmla="*/ 5148072 w 9253728"/>
              <a:gd name="connsiteY2" fmla="*/ 841330 h 1728298"/>
              <a:gd name="connsiteX3" fmla="*/ 7781544 w 9253728"/>
              <a:gd name="connsiteY3" fmla="*/ 9226 h 1728298"/>
              <a:gd name="connsiteX4" fmla="*/ 9253728 w 9253728"/>
              <a:gd name="connsiteY4" fmla="*/ 1453978 h 1728298"/>
              <a:gd name="connsiteX0" fmla="*/ 0 w 9253728"/>
              <a:gd name="connsiteY0" fmla="*/ 890594 h 890594"/>
              <a:gd name="connsiteX1" fmla="*/ 1801368 w 9253728"/>
              <a:gd name="connsiteY1" fmla="*/ 122498 h 890594"/>
              <a:gd name="connsiteX2" fmla="*/ 5148072 w 9253728"/>
              <a:gd name="connsiteY2" fmla="*/ 3626 h 890594"/>
              <a:gd name="connsiteX3" fmla="*/ 8330184 w 9253728"/>
              <a:gd name="connsiteY3" fmla="*/ 140786 h 890594"/>
              <a:gd name="connsiteX4" fmla="*/ 9253728 w 9253728"/>
              <a:gd name="connsiteY4" fmla="*/ 616274 h 890594"/>
              <a:gd name="connsiteX0" fmla="*/ 0 w 9345168"/>
              <a:gd name="connsiteY0" fmla="*/ 890594 h 899738"/>
              <a:gd name="connsiteX1" fmla="*/ 1801368 w 9345168"/>
              <a:gd name="connsiteY1" fmla="*/ 122498 h 899738"/>
              <a:gd name="connsiteX2" fmla="*/ 5148072 w 9345168"/>
              <a:gd name="connsiteY2" fmla="*/ 3626 h 899738"/>
              <a:gd name="connsiteX3" fmla="*/ 8330184 w 9345168"/>
              <a:gd name="connsiteY3" fmla="*/ 140786 h 899738"/>
              <a:gd name="connsiteX4" fmla="*/ 9345168 w 9345168"/>
              <a:gd name="connsiteY4" fmla="*/ 899738 h 899738"/>
              <a:gd name="connsiteX0" fmla="*/ 0 w 9345168"/>
              <a:gd name="connsiteY0" fmla="*/ 891261 h 900405"/>
              <a:gd name="connsiteX1" fmla="*/ 1801368 w 9345168"/>
              <a:gd name="connsiteY1" fmla="*/ 123165 h 900405"/>
              <a:gd name="connsiteX2" fmla="*/ 5148072 w 9345168"/>
              <a:gd name="connsiteY2" fmla="*/ 4293 h 900405"/>
              <a:gd name="connsiteX3" fmla="*/ 8138160 w 9345168"/>
              <a:gd name="connsiteY3" fmla="*/ 150597 h 900405"/>
              <a:gd name="connsiteX4" fmla="*/ 9345168 w 9345168"/>
              <a:gd name="connsiteY4" fmla="*/ 900405 h 900405"/>
              <a:gd name="connsiteX0" fmla="*/ 0 w 9345168"/>
              <a:gd name="connsiteY0" fmla="*/ 889529 h 898673"/>
              <a:gd name="connsiteX1" fmla="*/ 1801368 w 9345168"/>
              <a:gd name="connsiteY1" fmla="*/ 121433 h 898673"/>
              <a:gd name="connsiteX2" fmla="*/ 5148072 w 9345168"/>
              <a:gd name="connsiteY2" fmla="*/ 2561 h 898673"/>
              <a:gd name="connsiteX3" fmla="*/ 7406640 w 9345168"/>
              <a:gd name="connsiteY3" fmla="*/ 121433 h 898673"/>
              <a:gd name="connsiteX4" fmla="*/ 9345168 w 9345168"/>
              <a:gd name="connsiteY4" fmla="*/ 898673 h 898673"/>
              <a:gd name="connsiteX0" fmla="*/ 0 w 9345168"/>
              <a:gd name="connsiteY0" fmla="*/ 891537 h 900681"/>
              <a:gd name="connsiteX1" fmla="*/ 1965960 w 9345168"/>
              <a:gd name="connsiteY1" fmla="*/ 150873 h 900681"/>
              <a:gd name="connsiteX2" fmla="*/ 5148072 w 9345168"/>
              <a:gd name="connsiteY2" fmla="*/ 4569 h 900681"/>
              <a:gd name="connsiteX3" fmla="*/ 7406640 w 9345168"/>
              <a:gd name="connsiteY3" fmla="*/ 123441 h 900681"/>
              <a:gd name="connsiteX4" fmla="*/ 9345168 w 9345168"/>
              <a:gd name="connsiteY4" fmla="*/ 900681 h 900681"/>
              <a:gd name="connsiteX0" fmla="*/ 0 w 9345168"/>
              <a:gd name="connsiteY0" fmla="*/ 849619 h 858763"/>
              <a:gd name="connsiteX1" fmla="*/ 1965960 w 9345168"/>
              <a:gd name="connsiteY1" fmla="*/ 108955 h 858763"/>
              <a:gd name="connsiteX2" fmla="*/ 5120640 w 9345168"/>
              <a:gd name="connsiteY2" fmla="*/ 26659 h 858763"/>
              <a:gd name="connsiteX3" fmla="*/ 7406640 w 9345168"/>
              <a:gd name="connsiteY3" fmla="*/ 81523 h 858763"/>
              <a:gd name="connsiteX4" fmla="*/ 9345168 w 9345168"/>
              <a:gd name="connsiteY4" fmla="*/ 858763 h 858763"/>
              <a:gd name="connsiteX0" fmla="*/ 0 w 9345168"/>
              <a:gd name="connsiteY0" fmla="*/ 835056 h 844200"/>
              <a:gd name="connsiteX1" fmla="*/ 1965960 w 9345168"/>
              <a:gd name="connsiteY1" fmla="*/ 94392 h 844200"/>
              <a:gd name="connsiteX2" fmla="*/ 5120640 w 9345168"/>
              <a:gd name="connsiteY2" fmla="*/ 12096 h 844200"/>
              <a:gd name="connsiteX3" fmla="*/ 7452360 w 9345168"/>
              <a:gd name="connsiteY3" fmla="*/ 112680 h 844200"/>
              <a:gd name="connsiteX4" fmla="*/ 9345168 w 9345168"/>
              <a:gd name="connsiteY4" fmla="*/ 844200 h 844200"/>
              <a:gd name="connsiteX0" fmla="*/ 0 w 9345168"/>
              <a:gd name="connsiteY0" fmla="*/ 834302 h 843446"/>
              <a:gd name="connsiteX1" fmla="*/ 1965960 w 9345168"/>
              <a:gd name="connsiteY1" fmla="*/ 93638 h 843446"/>
              <a:gd name="connsiteX2" fmla="*/ 5120640 w 9345168"/>
              <a:gd name="connsiteY2" fmla="*/ 11342 h 843446"/>
              <a:gd name="connsiteX3" fmla="*/ 7470648 w 9345168"/>
              <a:gd name="connsiteY3" fmla="*/ 93638 h 843446"/>
              <a:gd name="connsiteX4" fmla="*/ 9345168 w 9345168"/>
              <a:gd name="connsiteY4" fmla="*/ 843446 h 843446"/>
              <a:gd name="connsiteX0" fmla="*/ 0 w 9345168"/>
              <a:gd name="connsiteY0" fmla="*/ 833247 h 842391"/>
              <a:gd name="connsiteX1" fmla="*/ 1965960 w 9345168"/>
              <a:gd name="connsiteY1" fmla="*/ 92583 h 842391"/>
              <a:gd name="connsiteX2" fmla="*/ 3465576 w 9345168"/>
              <a:gd name="connsiteY2" fmla="*/ 10287 h 842391"/>
              <a:gd name="connsiteX3" fmla="*/ 5120640 w 9345168"/>
              <a:gd name="connsiteY3" fmla="*/ 10287 h 842391"/>
              <a:gd name="connsiteX4" fmla="*/ 7470648 w 9345168"/>
              <a:gd name="connsiteY4" fmla="*/ 92583 h 842391"/>
              <a:gd name="connsiteX5" fmla="*/ 9345168 w 9345168"/>
              <a:gd name="connsiteY5" fmla="*/ 842391 h 842391"/>
              <a:gd name="connsiteX0" fmla="*/ 0 w 9345168"/>
              <a:gd name="connsiteY0" fmla="*/ 833247 h 842391"/>
              <a:gd name="connsiteX1" fmla="*/ 923544 w 9345168"/>
              <a:gd name="connsiteY1" fmla="*/ 321183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923544 w 9345168"/>
              <a:gd name="connsiteY1" fmla="*/ 321183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923544 w 9345168"/>
              <a:gd name="connsiteY1" fmla="*/ 312039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886968 w 9345168"/>
              <a:gd name="connsiteY1" fmla="*/ 248031 h 842391"/>
              <a:gd name="connsiteX2" fmla="*/ 1965960 w 9345168"/>
              <a:gd name="connsiteY2" fmla="*/ 92583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3247 h 842391"/>
              <a:gd name="connsiteX1" fmla="*/ 886968 w 9345168"/>
              <a:gd name="connsiteY1" fmla="*/ 248031 h 842391"/>
              <a:gd name="connsiteX2" fmla="*/ 1956816 w 9345168"/>
              <a:gd name="connsiteY2" fmla="*/ 65151 h 842391"/>
              <a:gd name="connsiteX3" fmla="*/ 3465576 w 9345168"/>
              <a:gd name="connsiteY3" fmla="*/ 10287 h 842391"/>
              <a:gd name="connsiteX4" fmla="*/ 5120640 w 9345168"/>
              <a:gd name="connsiteY4" fmla="*/ 10287 h 842391"/>
              <a:gd name="connsiteX5" fmla="*/ 7470648 w 9345168"/>
              <a:gd name="connsiteY5" fmla="*/ 92583 h 842391"/>
              <a:gd name="connsiteX6" fmla="*/ 9345168 w 9345168"/>
              <a:gd name="connsiteY6" fmla="*/ 842391 h 842391"/>
              <a:gd name="connsiteX0" fmla="*/ 0 w 9345168"/>
              <a:gd name="connsiteY0" fmla="*/ 836681 h 845825"/>
              <a:gd name="connsiteX1" fmla="*/ 886968 w 9345168"/>
              <a:gd name="connsiteY1" fmla="*/ 251465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9345168 w 9345168"/>
              <a:gd name="connsiteY7" fmla="*/ 845825 h 845825"/>
              <a:gd name="connsiteX0" fmla="*/ 0 w 9345168"/>
              <a:gd name="connsiteY0" fmla="*/ 836681 h 845825"/>
              <a:gd name="connsiteX1" fmla="*/ 886968 w 9345168"/>
              <a:gd name="connsiteY1" fmla="*/ 251465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8449056 w 9345168"/>
              <a:gd name="connsiteY7" fmla="*/ 269753 h 845825"/>
              <a:gd name="connsiteX8" fmla="*/ 9345168 w 9345168"/>
              <a:gd name="connsiteY8" fmla="*/ 845825 h 845825"/>
              <a:gd name="connsiteX0" fmla="*/ 0 w 9345168"/>
              <a:gd name="connsiteY0" fmla="*/ 836681 h 845825"/>
              <a:gd name="connsiteX1" fmla="*/ 521208 w 9345168"/>
              <a:gd name="connsiteY1" fmla="*/ 397769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8449056 w 9345168"/>
              <a:gd name="connsiteY7" fmla="*/ 269753 h 845825"/>
              <a:gd name="connsiteX8" fmla="*/ 9345168 w 9345168"/>
              <a:gd name="connsiteY8" fmla="*/ 845825 h 845825"/>
              <a:gd name="connsiteX0" fmla="*/ 0 w 9345168"/>
              <a:gd name="connsiteY0" fmla="*/ 836681 h 845825"/>
              <a:gd name="connsiteX1" fmla="*/ 749808 w 9345168"/>
              <a:gd name="connsiteY1" fmla="*/ 397769 h 845825"/>
              <a:gd name="connsiteX2" fmla="*/ 1956816 w 9345168"/>
              <a:gd name="connsiteY2" fmla="*/ 68585 h 845825"/>
              <a:gd name="connsiteX3" fmla="*/ 3465576 w 9345168"/>
              <a:gd name="connsiteY3" fmla="*/ 13721 h 845825"/>
              <a:gd name="connsiteX4" fmla="*/ 5120640 w 9345168"/>
              <a:gd name="connsiteY4" fmla="*/ 13721 h 845825"/>
              <a:gd name="connsiteX5" fmla="*/ 6336792 w 9345168"/>
              <a:gd name="connsiteY5" fmla="*/ 4577 h 845825"/>
              <a:gd name="connsiteX6" fmla="*/ 7470648 w 9345168"/>
              <a:gd name="connsiteY6" fmla="*/ 96017 h 845825"/>
              <a:gd name="connsiteX7" fmla="*/ 8449056 w 9345168"/>
              <a:gd name="connsiteY7" fmla="*/ 269753 h 845825"/>
              <a:gd name="connsiteX8" fmla="*/ 9345168 w 9345168"/>
              <a:gd name="connsiteY8" fmla="*/ 845825 h 845825"/>
              <a:gd name="connsiteX0" fmla="*/ 0 w 9345168"/>
              <a:gd name="connsiteY0" fmla="*/ 848595 h 857739"/>
              <a:gd name="connsiteX1" fmla="*/ 749808 w 9345168"/>
              <a:gd name="connsiteY1" fmla="*/ 409683 h 857739"/>
              <a:gd name="connsiteX2" fmla="*/ 1847088 w 9345168"/>
              <a:gd name="connsiteY2" fmla="*/ 25635 h 857739"/>
              <a:gd name="connsiteX3" fmla="*/ 3465576 w 9345168"/>
              <a:gd name="connsiteY3" fmla="*/ 25635 h 857739"/>
              <a:gd name="connsiteX4" fmla="*/ 5120640 w 9345168"/>
              <a:gd name="connsiteY4" fmla="*/ 25635 h 857739"/>
              <a:gd name="connsiteX5" fmla="*/ 6336792 w 9345168"/>
              <a:gd name="connsiteY5" fmla="*/ 16491 h 857739"/>
              <a:gd name="connsiteX6" fmla="*/ 7470648 w 9345168"/>
              <a:gd name="connsiteY6" fmla="*/ 107931 h 857739"/>
              <a:gd name="connsiteX7" fmla="*/ 8449056 w 9345168"/>
              <a:gd name="connsiteY7" fmla="*/ 281667 h 857739"/>
              <a:gd name="connsiteX8" fmla="*/ 9345168 w 9345168"/>
              <a:gd name="connsiteY8" fmla="*/ 857739 h 857739"/>
              <a:gd name="connsiteX0" fmla="*/ 0 w 9345168"/>
              <a:gd name="connsiteY0" fmla="*/ 952049 h 961193"/>
              <a:gd name="connsiteX1" fmla="*/ 749808 w 9345168"/>
              <a:gd name="connsiteY1" fmla="*/ 513137 h 961193"/>
              <a:gd name="connsiteX2" fmla="*/ 1847088 w 9345168"/>
              <a:gd name="connsiteY2" fmla="*/ 129089 h 961193"/>
              <a:gd name="connsiteX3" fmla="*/ 3474720 w 9345168"/>
              <a:gd name="connsiteY3" fmla="*/ 1073 h 961193"/>
              <a:gd name="connsiteX4" fmla="*/ 5120640 w 9345168"/>
              <a:gd name="connsiteY4" fmla="*/ 129089 h 961193"/>
              <a:gd name="connsiteX5" fmla="*/ 6336792 w 9345168"/>
              <a:gd name="connsiteY5" fmla="*/ 119945 h 961193"/>
              <a:gd name="connsiteX6" fmla="*/ 7470648 w 9345168"/>
              <a:gd name="connsiteY6" fmla="*/ 211385 h 961193"/>
              <a:gd name="connsiteX7" fmla="*/ 8449056 w 9345168"/>
              <a:gd name="connsiteY7" fmla="*/ 385121 h 961193"/>
              <a:gd name="connsiteX8" fmla="*/ 9345168 w 9345168"/>
              <a:gd name="connsiteY8" fmla="*/ 961193 h 961193"/>
              <a:gd name="connsiteX0" fmla="*/ 0 w 9345168"/>
              <a:gd name="connsiteY0" fmla="*/ 1009763 h 1018907"/>
              <a:gd name="connsiteX1" fmla="*/ 749808 w 9345168"/>
              <a:gd name="connsiteY1" fmla="*/ 570851 h 1018907"/>
              <a:gd name="connsiteX2" fmla="*/ 1847088 w 9345168"/>
              <a:gd name="connsiteY2" fmla="*/ 186803 h 1018907"/>
              <a:gd name="connsiteX3" fmla="*/ 3474720 w 9345168"/>
              <a:gd name="connsiteY3" fmla="*/ 58787 h 1018907"/>
              <a:gd name="connsiteX4" fmla="*/ 5111496 w 9345168"/>
              <a:gd name="connsiteY4" fmla="*/ 3923 h 1018907"/>
              <a:gd name="connsiteX5" fmla="*/ 6336792 w 9345168"/>
              <a:gd name="connsiteY5" fmla="*/ 177659 h 1018907"/>
              <a:gd name="connsiteX6" fmla="*/ 7470648 w 9345168"/>
              <a:gd name="connsiteY6" fmla="*/ 269099 h 1018907"/>
              <a:gd name="connsiteX7" fmla="*/ 8449056 w 9345168"/>
              <a:gd name="connsiteY7" fmla="*/ 442835 h 1018907"/>
              <a:gd name="connsiteX8" fmla="*/ 9345168 w 9345168"/>
              <a:gd name="connsiteY8" fmla="*/ 1018907 h 1018907"/>
              <a:gd name="connsiteX0" fmla="*/ 0 w 9345168"/>
              <a:gd name="connsiteY0" fmla="*/ 1005991 h 1015135"/>
              <a:gd name="connsiteX1" fmla="*/ 749808 w 9345168"/>
              <a:gd name="connsiteY1" fmla="*/ 567079 h 1015135"/>
              <a:gd name="connsiteX2" fmla="*/ 1847088 w 9345168"/>
              <a:gd name="connsiteY2" fmla="*/ 183031 h 1015135"/>
              <a:gd name="connsiteX3" fmla="*/ 3474720 w 9345168"/>
              <a:gd name="connsiteY3" fmla="*/ 55015 h 1015135"/>
              <a:gd name="connsiteX4" fmla="*/ 5111496 w 9345168"/>
              <a:gd name="connsiteY4" fmla="*/ 151 h 1015135"/>
              <a:gd name="connsiteX5" fmla="*/ 6336792 w 9345168"/>
              <a:gd name="connsiteY5" fmla="*/ 73303 h 1015135"/>
              <a:gd name="connsiteX6" fmla="*/ 7470648 w 9345168"/>
              <a:gd name="connsiteY6" fmla="*/ 265327 h 1015135"/>
              <a:gd name="connsiteX7" fmla="*/ 8449056 w 9345168"/>
              <a:gd name="connsiteY7" fmla="*/ 439063 h 1015135"/>
              <a:gd name="connsiteX8" fmla="*/ 9345168 w 9345168"/>
              <a:gd name="connsiteY8" fmla="*/ 1015135 h 1015135"/>
              <a:gd name="connsiteX0" fmla="*/ 0 w 9345168"/>
              <a:gd name="connsiteY0" fmla="*/ 1005991 h 1015135"/>
              <a:gd name="connsiteX1" fmla="*/ 749808 w 9345168"/>
              <a:gd name="connsiteY1" fmla="*/ 567079 h 1015135"/>
              <a:gd name="connsiteX2" fmla="*/ 1847088 w 9345168"/>
              <a:gd name="connsiteY2" fmla="*/ 183031 h 1015135"/>
              <a:gd name="connsiteX3" fmla="*/ 3474720 w 9345168"/>
              <a:gd name="connsiteY3" fmla="*/ 55015 h 1015135"/>
              <a:gd name="connsiteX4" fmla="*/ 5111496 w 9345168"/>
              <a:gd name="connsiteY4" fmla="*/ 151 h 1015135"/>
              <a:gd name="connsiteX5" fmla="*/ 6336792 w 9345168"/>
              <a:gd name="connsiteY5" fmla="*/ 73303 h 1015135"/>
              <a:gd name="connsiteX6" fmla="*/ 7470648 w 9345168"/>
              <a:gd name="connsiteY6" fmla="*/ 173887 h 1015135"/>
              <a:gd name="connsiteX7" fmla="*/ 8449056 w 9345168"/>
              <a:gd name="connsiteY7" fmla="*/ 439063 h 1015135"/>
              <a:gd name="connsiteX8" fmla="*/ 9345168 w 9345168"/>
              <a:gd name="connsiteY8" fmla="*/ 1015135 h 1015135"/>
              <a:gd name="connsiteX0" fmla="*/ 0 w 9345168"/>
              <a:gd name="connsiteY0" fmla="*/ 1008610 h 1017754"/>
              <a:gd name="connsiteX1" fmla="*/ 749808 w 9345168"/>
              <a:gd name="connsiteY1" fmla="*/ 569698 h 1017754"/>
              <a:gd name="connsiteX2" fmla="*/ 1847088 w 9345168"/>
              <a:gd name="connsiteY2" fmla="*/ 185650 h 1017754"/>
              <a:gd name="connsiteX3" fmla="*/ 3429000 w 9345168"/>
              <a:gd name="connsiteY3" fmla="*/ 185650 h 1017754"/>
              <a:gd name="connsiteX4" fmla="*/ 5111496 w 9345168"/>
              <a:gd name="connsiteY4" fmla="*/ 2770 h 1017754"/>
              <a:gd name="connsiteX5" fmla="*/ 6336792 w 9345168"/>
              <a:gd name="connsiteY5" fmla="*/ 75922 h 1017754"/>
              <a:gd name="connsiteX6" fmla="*/ 7470648 w 9345168"/>
              <a:gd name="connsiteY6" fmla="*/ 176506 h 1017754"/>
              <a:gd name="connsiteX7" fmla="*/ 8449056 w 9345168"/>
              <a:gd name="connsiteY7" fmla="*/ 441682 h 1017754"/>
              <a:gd name="connsiteX8" fmla="*/ 9345168 w 9345168"/>
              <a:gd name="connsiteY8" fmla="*/ 1017754 h 1017754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847088 w 9345168"/>
              <a:gd name="connsiteY2" fmla="*/ 111064 h 943168"/>
              <a:gd name="connsiteX3" fmla="*/ 3429000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847088 w 9345168"/>
              <a:gd name="connsiteY2" fmla="*/ 111064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929384 w 9345168"/>
              <a:gd name="connsiteY2" fmla="*/ 92776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938528 w 9345168"/>
              <a:gd name="connsiteY2" fmla="*/ 275656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749808 w 9345168"/>
              <a:gd name="connsiteY1" fmla="*/ 495112 h 943168"/>
              <a:gd name="connsiteX2" fmla="*/ 1938528 w 9345168"/>
              <a:gd name="connsiteY2" fmla="*/ 239080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1014984 w 9345168"/>
              <a:gd name="connsiteY1" fmla="*/ 476824 h 943168"/>
              <a:gd name="connsiteX2" fmla="*/ 1938528 w 9345168"/>
              <a:gd name="connsiteY2" fmla="*/ 239080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938528 w 9345168"/>
              <a:gd name="connsiteY2" fmla="*/ 239080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517904 w 9345168"/>
              <a:gd name="connsiteY2" fmla="*/ 220792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449056 w 9345168"/>
              <a:gd name="connsiteY7" fmla="*/ 3670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517904 w 9345168"/>
              <a:gd name="connsiteY2" fmla="*/ 220792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470648 w 9345168"/>
              <a:gd name="connsiteY6" fmla="*/ 101920 h 943168"/>
              <a:gd name="connsiteX7" fmla="*/ 8823960 w 9345168"/>
              <a:gd name="connsiteY7" fmla="*/ 595696 h 943168"/>
              <a:gd name="connsiteX8" fmla="*/ 9345168 w 9345168"/>
              <a:gd name="connsiteY8" fmla="*/ 943168 h 943168"/>
              <a:gd name="connsiteX0" fmla="*/ 0 w 9345168"/>
              <a:gd name="connsiteY0" fmla="*/ 934024 h 943168"/>
              <a:gd name="connsiteX1" fmla="*/ 576072 w 9345168"/>
              <a:gd name="connsiteY1" fmla="*/ 540832 h 943168"/>
              <a:gd name="connsiteX2" fmla="*/ 1517904 w 9345168"/>
              <a:gd name="connsiteY2" fmla="*/ 220792 h 943168"/>
              <a:gd name="connsiteX3" fmla="*/ 2843784 w 9345168"/>
              <a:gd name="connsiteY3" fmla="*/ 111064 h 943168"/>
              <a:gd name="connsiteX4" fmla="*/ 5148072 w 9345168"/>
              <a:gd name="connsiteY4" fmla="*/ 101920 h 943168"/>
              <a:gd name="connsiteX5" fmla="*/ 6336792 w 9345168"/>
              <a:gd name="connsiteY5" fmla="*/ 1336 h 943168"/>
              <a:gd name="connsiteX6" fmla="*/ 7891272 w 9345168"/>
              <a:gd name="connsiteY6" fmla="*/ 220792 h 943168"/>
              <a:gd name="connsiteX7" fmla="*/ 8823960 w 9345168"/>
              <a:gd name="connsiteY7" fmla="*/ 595696 h 943168"/>
              <a:gd name="connsiteX8" fmla="*/ 9345168 w 9345168"/>
              <a:gd name="connsiteY8" fmla="*/ 943168 h 943168"/>
              <a:gd name="connsiteX0" fmla="*/ 0 w 9345168"/>
              <a:gd name="connsiteY0" fmla="*/ 832836 h 841980"/>
              <a:gd name="connsiteX1" fmla="*/ 576072 w 9345168"/>
              <a:gd name="connsiteY1" fmla="*/ 439644 h 841980"/>
              <a:gd name="connsiteX2" fmla="*/ 1517904 w 9345168"/>
              <a:gd name="connsiteY2" fmla="*/ 119604 h 841980"/>
              <a:gd name="connsiteX3" fmla="*/ 2843784 w 9345168"/>
              <a:gd name="connsiteY3" fmla="*/ 9876 h 841980"/>
              <a:gd name="connsiteX4" fmla="*/ 5148072 w 9345168"/>
              <a:gd name="connsiteY4" fmla="*/ 732 h 841980"/>
              <a:gd name="connsiteX5" fmla="*/ 6327648 w 9345168"/>
              <a:gd name="connsiteY5" fmla="*/ 9876 h 841980"/>
              <a:gd name="connsiteX6" fmla="*/ 7891272 w 9345168"/>
              <a:gd name="connsiteY6" fmla="*/ 119604 h 841980"/>
              <a:gd name="connsiteX7" fmla="*/ 8823960 w 9345168"/>
              <a:gd name="connsiteY7" fmla="*/ 494508 h 841980"/>
              <a:gd name="connsiteX8" fmla="*/ 9345168 w 9345168"/>
              <a:gd name="connsiteY8" fmla="*/ 841980 h 841980"/>
              <a:gd name="connsiteX0" fmla="*/ 0 w 9345168"/>
              <a:gd name="connsiteY0" fmla="*/ 827343 h 836487"/>
              <a:gd name="connsiteX1" fmla="*/ 576072 w 9345168"/>
              <a:gd name="connsiteY1" fmla="*/ 434151 h 836487"/>
              <a:gd name="connsiteX2" fmla="*/ 1517904 w 9345168"/>
              <a:gd name="connsiteY2" fmla="*/ 114111 h 836487"/>
              <a:gd name="connsiteX3" fmla="*/ 2843784 w 9345168"/>
              <a:gd name="connsiteY3" fmla="*/ 4383 h 836487"/>
              <a:gd name="connsiteX4" fmla="*/ 4654296 w 9345168"/>
              <a:gd name="connsiteY4" fmla="*/ 13527 h 836487"/>
              <a:gd name="connsiteX5" fmla="*/ 6327648 w 9345168"/>
              <a:gd name="connsiteY5" fmla="*/ 4383 h 836487"/>
              <a:gd name="connsiteX6" fmla="*/ 7891272 w 9345168"/>
              <a:gd name="connsiteY6" fmla="*/ 114111 h 836487"/>
              <a:gd name="connsiteX7" fmla="*/ 8823960 w 9345168"/>
              <a:gd name="connsiteY7" fmla="*/ 489015 h 836487"/>
              <a:gd name="connsiteX8" fmla="*/ 9345168 w 9345168"/>
              <a:gd name="connsiteY8" fmla="*/ 836487 h 836487"/>
              <a:gd name="connsiteX0" fmla="*/ 0 w 9345168"/>
              <a:gd name="connsiteY0" fmla="*/ 827343 h 836487"/>
              <a:gd name="connsiteX1" fmla="*/ 576072 w 9345168"/>
              <a:gd name="connsiteY1" fmla="*/ 434151 h 836487"/>
              <a:gd name="connsiteX2" fmla="*/ 1517904 w 9345168"/>
              <a:gd name="connsiteY2" fmla="*/ 114111 h 836487"/>
              <a:gd name="connsiteX3" fmla="*/ 2843784 w 9345168"/>
              <a:gd name="connsiteY3" fmla="*/ 4383 h 836487"/>
              <a:gd name="connsiteX4" fmla="*/ 4654296 w 9345168"/>
              <a:gd name="connsiteY4" fmla="*/ 13527 h 836487"/>
              <a:gd name="connsiteX5" fmla="*/ 6510528 w 9345168"/>
              <a:gd name="connsiteY5" fmla="*/ 4383 h 836487"/>
              <a:gd name="connsiteX6" fmla="*/ 7891272 w 9345168"/>
              <a:gd name="connsiteY6" fmla="*/ 114111 h 836487"/>
              <a:gd name="connsiteX7" fmla="*/ 8823960 w 9345168"/>
              <a:gd name="connsiteY7" fmla="*/ 489015 h 836487"/>
              <a:gd name="connsiteX8" fmla="*/ 9345168 w 9345168"/>
              <a:gd name="connsiteY8" fmla="*/ 836487 h 8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45168" h="836487">
                <a:moveTo>
                  <a:pt x="0" y="827343"/>
                </a:moveTo>
                <a:cubicBezTo>
                  <a:pt x="153924" y="741999"/>
                  <a:pt x="248412" y="557595"/>
                  <a:pt x="576072" y="434151"/>
                </a:cubicBezTo>
                <a:cubicBezTo>
                  <a:pt x="903732" y="310707"/>
                  <a:pt x="1139952" y="185739"/>
                  <a:pt x="1517904" y="114111"/>
                </a:cubicBezTo>
                <a:cubicBezTo>
                  <a:pt x="1895856" y="42483"/>
                  <a:pt x="2318004" y="18099"/>
                  <a:pt x="2843784" y="4383"/>
                </a:cubicBezTo>
                <a:cubicBezTo>
                  <a:pt x="3369564" y="-9333"/>
                  <a:pt x="4043172" y="13527"/>
                  <a:pt x="4654296" y="13527"/>
                </a:cubicBezTo>
                <a:lnTo>
                  <a:pt x="6510528" y="4383"/>
                </a:lnTo>
                <a:cubicBezTo>
                  <a:pt x="6902196" y="18099"/>
                  <a:pt x="7505700" y="33339"/>
                  <a:pt x="7891272" y="114111"/>
                </a:cubicBezTo>
                <a:cubicBezTo>
                  <a:pt x="8276844" y="194883"/>
                  <a:pt x="8511540" y="364047"/>
                  <a:pt x="8823960" y="489015"/>
                </a:cubicBezTo>
                <a:cubicBezTo>
                  <a:pt x="9136380" y="613983"/>
                  <a:pt x="9195816" y="740475"/>
                  <a:pt x="9345168" y="836487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6264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(&lt;60 cm)</a:t>
            </a:r>
          </a:p>
        </p:txBody>
      </p:sp>
      <p:sp>
        <p:nvSpPr>
          <p:cNvPr id="5" name="Oval 4"/>
          <p:cNvSpPr/>
          <p:nvPr/>
        </p:nvSpPr>
        <p:spPr>
          <a:xfrm>
            <a:off x="3351830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Juvenile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(60-90 cm)</a:t>
            </a:r>
          </a:p>
        </p:txBody>
      </p:sp>
      <p:sp>
        <p:nvSpPr>
          <p:cNvPr id="6" name="Oval 5"/>
          <p:cNvSpPr/>
          <p:nvPr/>
        </p:nvSpPr>
        <p:spPr>
          <a:xfrm>
            <a:off x="6367396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Sub-adult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(90-110 cm)</a:t>
            </a:r>
          </a:p>
        </p:txBody>
      </p:sp>
      <p:sp>
        <p:nvSpPr>
          <p:cNvPr id="7" name="Oval 6"/>
          <p:cNvSpPr/>
          <p:nvPr/>
        </p:nvSpPr>
        <p:spPr>
          <a:xfrm>
            <a:off x="9382963" y="2450592"/>
            <a:ext cx="1853184" cy="1133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Adult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(&gt;110 cm)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189448" y="3017520"/>
            <a:ext cx="11623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5205014" y="3017520"/>
            <a:ext cx="116238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8220580" y="3017520"/>
            <a:ext cx="116238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4" idx="5"/>
          </p:cNvCxnSpPr>
          <p:nvPr/>
        </p:nvCxnSpPr>
        <p:spPr>
          <a:xfrm rot="16200000" flipH="1">
            <a:off x="1262856" y="2763200"/>
            <a:ext cx="12700" cy="1310398"/>
          </a:xfrm>
          <a:prstGeom prst="curvedConnector3">
            <a:avLst>
              <a:gd name="adj1" fmla="val 4043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5" idx="5"/>
          </p:cNvCxnSpPr>
          <p:nvPr/>
        </p:nvCxnSpPr>
        <p:spPr>
          <a:xfrm rot="16200000" flipH="1">
            <a:off x="4278422" y="2763200"/>
            <a:ext cx="12700" cy="1310398"/>
          </a:xfrm>
          <a:prstGeom prst="curvedConnector3">
            <a:avLst>
              <a:gd name="adj1" fmla="val 3899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  <a:endCxn id="6" idx="5"/>
          </p:cNvCxnSpPr>
          <p:nvPr/>
        </p:nvCxnSpPr>
        <p:spPr>
          <a:xfrm rot="16200000" flipH="1">
            <a:off x="7293988" y="2763200"/>
            <a:ext cx="12700" cy="1310398"/>
          </a:xfrm>
          <a:prstGeom prst="curvedConnector3">
            <a:avLst>
              <a:gd name="adj1" fmla="val 3827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3"/>
            <a:endCxn id="7" idx="5"/>
          </p:cNvCxnSpPr>
          <p:nvPr/>
        </p:nvCxnSpPr>
        <p:spPr>
          <a:xfrm rot="16200000" flipH="1">
            <a:off x="10309555" y="2763200"/>
            <a:ext cx="12700" cy="1310398"/>
          </a:xfrm>
          <a:prstGeom prst="curvedConnector3">
            <a:avLst>
              <a:gd name="adj1" fmla="val 411547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0"/>
            <a:endCxn id="4" idx="0"/>
          </p:cNvCxnSpPr>
          <p:nvPr/>
        </p:nvCxnSpPr>
        <p:spPr>
          <a:xfrm rot="16200000" flipV="1">
            <a:off x="4278422" y="-564974"/>
            <a:ext cx="12700" cy="6031132"/>
          </a:xfrm>
          <a:prstGeom prst="curvedConnector3">
            <a:avLst>
              <a:gd name="adj1" fmla="val 6912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0"/>
            <a:endCxn id="4" idx="0"/>
          </p:cNvCxnSpPr>
          <p:nvPr/>
        </p:nvCxnSpPr>
        <p:spPr>
          <a:xfrm rot="16200000" flipV="1">
            <a:off x="5786206" y="-2072758"/>
            <a:ext cx="12700" cy="9046699"/>
          </a:xfrm>
          <a:prstGeom prst="curvedConnector3">
            <a:avLst>
              <a:gd name="adj1" fmla="val 9504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93419" y="3968774"/>
                <a:ext cx="338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19" y="3968774"/>
                <a:ext cx="338874" cy="307777"/>
              </a:xfrm>
              <a:prstGeom prst="rect">
                <a:avLst/>
              </a:prstGeom>
              <a:blipFill>
                <a:blip r:embed="rId2"/>
                <a:stretch>
                  <a:fillRect l="-16071" t="-1961" r="-535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140729" y="3991333"/>
                <a:ext cx="350352" cy="308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29" y="3991333"/>
                <a:ext cx="350352" cy="308611"/>
              </a:xfrm>
              <a:prstGeom prst="rect">
                <a:avLst/>
              </a:prstGeom>
              <a:blipFill>
                <a:blip r:embed="rId3"/>
                <a:stretch>
                  <a:fillRect l="-17544" t="-2000" r="-701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73155" y="1008124"/>
                <a:ext cx="368049" cy="308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55" y="1008124"/>
                <a:ext cx="368049" cy="308611"/>
              </a:xfrm>
              <a:prstGeom prst="rect">
                <a:avLst/>
              </a:prstGeom>
              <a:blipFill>
                <a:blip r:embed="rId4"/>
                <a:stretch>
                  <a:fillRect l="-15000" r="-833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28484" y="1428018"/>
                <a:ext cx="349262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484" y="1428018"/>
                <a:ext cx="349262" cy="308802"/>
              </a:xfrm>
              <a:prstGeom prst="rect">
                <a:avLst/>
              </a:prstGeom>
              <a:blipFill>
                <a:blip r:embed="rId5"/>
                <a:stretch>
                  <a:fillRect l="-15789" r="-877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58441" y="4895118"/>
                <a:ext cx="4068230" cy="1437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441" y="4895118"/>
                <a:ext cx="4068230" cy="1437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1336BE-7587-4152-9B02-FE3860ED7461}"/>
                  </a:ext>
                </a:extLst>
              </p:cNvPr>
              <p:cNvSpPr txBox="1"/>
              <p:nvPr/>
            </p:nvSpPr>
            <p:spPr>
              <a:xfrm>
                <a:off x="4154158" y="3968774"/>
                <a:ext cx="30578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1336BE-7587-4152-9B02-FE3860ED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8" y="3968774"/>
                <a:ext cx="305789" cy="307777"/>
              </a:xfrm>
              <a:prstGeom prst="rect">
                <a:avLst/>
              </a:prstGeom>
              <a:blipFill>
                <a:blip r:embed="rId7"/>
                <a:stretch>
                  <a:fillRect l="-17647" t="-5882" r="-1176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6348D2-E8A3-4960-B655-B35C564848DF}"/>
                  </a:ext>
                </a:extLst>
              </p:cNvPr>
              <p:cNvSpPr txBox="1"/>
              <p:nvPr/>
            </p:nvSpPr>
            <p:spPr>
              <a:xfrm>
                <a:off x="7134555" y="3967749"/>
                <a:ext cx="3315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6348D2-E8A3-4960-B655-B35C5648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555" y="3967749"/>
                <a:ext cx="331565" cy="308802"/>
              </a:xfrm>
              <a:prstGeom prst="rect">
                <a:avLst/>
              </a:prstGeom>
              <a:blipFill>
                <a:blip r:embed="rId8"/>
                <a:stretch>
                  <a:fillRect l="-16364" t="-1961" r="-545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5CAAE2-EA17-496F-B81B-38108D764EB2}"/>
                  </a:ext>
                </a:extLst>
              </p:cNvPr>
              <p:cNvSpPr txBox="1"/>
              <p:nvPr/>
            </p:nvSpPr>
            <p:spPr>
              <a:xfrm>
                <a:off x="2516382" y="2668757"/>
                <a:ext cx="3670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5CAAE2-EA17-496F-B81B-38108D76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82" y="2668757"/>
                <a:ext cx="367024" cy="307777"/>
              </a:xfrm>
              <a:prstGeom prst="rect">
                <a:avLst/>
              </a:prstGeom>
              <a:blipFill>
                <a:blip r:embed="rId9"/>
                <a:stretch>
                  <a:fillRect l="-16667" t="-4000" r="-5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E98BF-BF40-4041-8A58-EBFD684D6FF9}"/>
                  </a:ext>
                </a:extLst>
              </p:cNvPr>
              <p:cNvSpPr txBox="1"/>
              <p:nvPr/>
            </p:nvSpPr>
            <p:spPr>
              <a:xfrm>
                <a:off x="5617985" y="2709743"/>
                <a:ext cx="33643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E98BF-BF40-4041-8A58-EBFD684D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985" y="2709743"/>
                <a:ext cx="336439" cy="307777"/>
              </a:xfrm>
              <a:prstGeom prst="rect">
                <a:avLst/>
              </a:prstGeom>
              <a:blipFill>
                <a:blip r:embed="rId10"/>
                <a:stretch>
                  <a:fillRect l="-18182" t="-6000" r="-1090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91421B-949F-4CA9-A41E-9B20E791A71E}"/>
                  </a:ext>
                </a:extLst>
              </p:cNvPr>
              <p:cNvSpPr txBox="1"/>
              <p:nvPr/>
            </p:nvSpPr>
            <p:spPr>
              <a:xfrm>
                <a:off x="8621914" y="2667220"/>
                <a:ext cx="359714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91421B-949F-4CA9-A41E-9B20E791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14" y="2667220"/>
                <a:ext cx="359714" cy="308802"/>
              </a:xfrm>
              <a:prstGeom prst="rect">
                <a:avLst/>
              </a:prstGeom>
              <a:blipFill>
                <a:blip r:embed="rId11"/>
                <a:stretch>
                  <a:fillRect l="-15254" t="-2000" r="-678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39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E4D39FB5-DD67-477E-9285-C426E4313C32}"/>
              </a:ext>
            </a:extLst>
          </p:cNvPr>
          <p:cNvGrpSpPr/>
          <p:nvPr/>
        </p:nvGrpSpPr>
        <p:grpSpPr>
          <a:xfrm>
            <a:off x="-27863" y="243325"/>
            <a:ext cx="11611383" cy="6249742"/>
            <a:chOff x="-27863" y="243325"/>
            <a:chExt cx="11611383" cy="6249742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52A7A89-447C-42B3-B7AD-8D50F1606C49}"/>
                </a:ext>
              </a:extLst>
            </p:cNvPr>
            <p:cNvCxnSpPr>
              <a:cxnSpLocks/>
              <a:stCxn id="51" idx="0"/>
              <a:endCxn id="15" idx="1"/>
            </p:cNvCxnSpPr>
            <p:nvPr/>
          </p:nvCxnSpPr>
          <p:spPr>
            <a:xfrm>
              <a:off x="4159169" y="1165355"/>
              <a:ext cx="1206063" cy="2989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C6FE948-32D6-4B55-AA82-EACFE9AAD714}"/>
                </a:ext>
              </a:extLst>
            </p:cNvPr>
            <p:cNvCxnSpPr>
              <a:cxnSpLocks/>
              <a:stCxn id="14" idx="2"/>
              <a:endCxn id="34" idx="1"/>
            </p:cNvCxnSpPr>
            <p:nvPr/>
          </p:nvCxnSpPr>
          <p:spPr>
            <a:xfrm>
              <a:off x="5500295" y="1491015"/>
              <a:ext cx="1658512" cy="366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EAEDCDBE-63D8-4631-A9CB-B9E731CEDD74}"/>
                </a:ext>
              </a:extLst>
            </p:cNvPr>
            <p:cNvSpPr/>
            <p:nvPr/>
          </p:nvSpPr>
          <p:spPr>
            <a:xfrm>
              <a:off x="9287282" y="3307008"/>
              <a:ext cx="2292680" cy="647699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Probability of population growth</a:t>
              </a: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64FECBA6-116F-492D-8C79-2A4511D705C6}"/>
                </a:ext>
              </a:extLst>
            </p:cNvPr>
            <p:cNvSpPr/>
            <p:nvPr/>
          </p:nvSpPr>
          <p:spPr>
            <a:xfrm>
              <a:off x="9287282" y="4549548"/>
              <a:ext cx="2292680" cy="754084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Quasi-extinction probability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(50, 500, 1000, 5000)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0F79FF0-7F53-46CA-8D48-E69CF5D722E4}"/>
                </a:ext>
              </a:extLst>
            </p:cNvPr>
            <p:cNvSpPr/>
            <p:nvPr/>
          </p:nvSpPr>
          <p:spPr>
            <a:xfrm>
              <a:off x="9287282" y="2064469"/>
              <a:ext cx="2292680" cy="647699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Probability of population decline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7CB1D719-DFF6-4BAF-9607-CFC76F5B36C7}"/>
                </a:ext>
              </a:extLst>
            </p:cNvPr>
            <p:cNvSpPr/>
            <p:nvPr/>
          </p:nvSpPr>
          <p:spPr>
            <a:xfrm>
              <a:off x="2120057" y="1834849"/>
              <a:ext cx="2039112" cy="647699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Rate of urbanization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8A54F251-60BA-46B9-8731-12D69AD534E0}"/>
                </a:ext>
              </a:extLst>
            </p:cNvPr>
            <p:cNvSpPr/>
            <p:nvPr/>
          </p:nvSpPr>
          <p:spPr>
            <a:xfrm>
              <a:off x="2120057" y="4814881"/>
              <a:ext cx="2039112" cy="647699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Average demographic rates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A9AB3402-DE31-435B-A4B7-079AD89A7C88}"/>
                </a:ext>
              </a:extLst>
            </p:cNvPr>
            <p:cNvSpPr/>
            <p:nvPr/>
          </p:nvSpPr>
          <p:spPr>
            <a:xfrm>
              <a:off x="2120057" y="3821537"/>
              <a:ext cx="2039112" cy="647699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Range of current density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4E2E26B-859B-4BA3-A95D-FD39C77AB18A}"/>
                </a:ext>
              </a:extLst>
            </p:cNvPr>
            <p:cNvSpPr/>
            <p:nvPr/>
          </p:nvSpPr>
          <p:spPr>
            <a:xfrm>
              <a:off x="2125581" y="2828193"/>
              <a:ext cx="2039112" cy="647699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Range of maximum possible density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5D510D-9C72-4F94-9846-761D8491C305}"/>
                </a:ext>
              </a:extLst>
            </p:cNvPr>
            <p:cNvSpPr/>
            <p:nvPr/>
          </p:nvSpPr>
          <p:spPr>
            <a:xfrm>
              <a:off x="4702414" y="1850065"/>
              <a:ext cx="1606813" cy="64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habitat area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243D7F-3DD1-415D-A282-656F8A6019CA}"/>
                </a:ext>
              </a:extLst>
            </p:cNvPr>
            <p:cNvSpPr/>
            <p:nvPr/>
          </p:nvSpPr>
          <p:spPr>
            <a:xfrm>
              <a:off x="4696888" y="843316"/>
              <a:ext cx="1606813" cy="64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Proportion of habitat in urban matrix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05F478-20F4-4DC4-B563-A753D13D99F7}"/>
                </a:ext>
              </a:extLst>
            </p:cNvPr>
            <p:cNvSpPr/>
            <p:nvPr/>
          </p:nvSpPr>
          <p:spPr>
            <a:xfrm>
              <a:off x="5365232" y="3830746"/>
              <a:ext cx="1328591" cy="64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Starting population size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F225B8-04B9-4E4B-8232-5C1A8505804C}"/>
                </a:ext>
              </a:extLst>
            </p:cNvPr>
            <p:cNvSpPr/>
            <p:nvPr/>
          </p:nvSpPr>
          <p:spPr>
            <a:xfrm>
              <a:off x="5363064" y="2839222"/>
              <a:ext cx="1328591" cy="64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Carrying capacity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456EE4-2113-43A4-91AE-B18E53453D23}"/>
                </a:ext>
              </a:extLst>
            </p:cNvPr>
            <p:cNvSpPr/>
            <p:nvPr/>
          </p:nvSpPr>
          <p:spPr>
            <a:xfrm>
              <a:off x="7158807" y="3298382"/>
              <a:ext cx="1599768" cy="64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Population size in final year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74164D-8428-4B4A-BE98-761877357FE5}"/>
                </a:ext>
              </a:extLst>
            </p:cNvPr>
            <p:cNvCxnSpPr>
              <a:cxnSpLocks/>
              <a:stCxn id="8" idx="0"/>
              <a:endCxn id="14" idx="1"/>
            </p:cNvCxnSpPr>
            <p:nvPr/>
          </p:nvCxnSpPr>
          <p:spPr>
            <a:xfrm flipV="1">
              <a:off x="4159169" y="1167166"/>
              <a:ext cx="537719" cy="991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1044AE-4716-49D8-B815-9F3E8829F29F}"/>
                </a:ext>
              </a:extLst>
            </p:cNvPr>
            <p:cNvCxnSpPr>
              <a:cxnSpLocks/>
              <a:stCxn id="10" idx="0"/>
              <a:endCxn id="15" idx="1"/>
            </p:cNvCxnSpPr>
            <p:nvPr/>
          </p:nvCxnSpPr>
          <p:spPr>
            <a:xfrm>
              <a:off x="4159169" y="4145387"/>
              <a:ext cx="1206063" cy="9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6F2D8-BECD-496E-B771-5CB329A7ADC8}"/>
                </a:ext>
              </a:extLst>
            </p:cNvPr>
            <p:cNvCxnSpPr>
              <a:cxnSpLocks/>
              <a:stCxn id="11" idx="0"/>
              <a:endCxn id="16" idx="1"/>
            </p:cNvCxnSpPr>
            <p:nvPr/>
          </p:nvCxnSpPr>
          <p:spPr>
            <a:xfrm>
              <a:off x="4164693" y="3152043"/>
              <a:ext cx="1198371" cy="11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485D59-6C86-48C0-AC6A-87A40B053AA6}"/>
                </a:ext>
              </a:extLst>
            </p:cNvPr>
            <p:cNvSpPr/>
            <p:nvPr/>
          </p:nvSpPr>
          <p:spPr>
            <a:xfrm>
              <a:off x="7158807" y="4830309"/>
              <a:ext cx="1599768" cy="64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Year-specific demographic rates</a:t>
              </a: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9AAFD7-F6D8-4B4B-A9A9-A808DBDF7652}"/>
                </a:ext>
              </a:extLst>
            </p:cNvPr>
            <p:cNvSpPr/>
            <p:nvPr/>
          </p:nvSpPr>
          <p:spPr>
            <a:xfrm>
              <a:off x="2120057" y="5808223"/>
              <a:ext cx="2039112" cy="647699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Range of effect of urbanization on demographic rates</a:t>
              </a: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4801DB29-EDF5-45FC-909C-7ABF5AD862DF}"/>
                </a:ext>
              </a:extLst>
            </p:cNvPr>
            <p:cNvSpPr/>
            <p:nvPr/>
          </p:nvSpPr>
          <p:spPr>
            <a:xfrm>
              <a:off x="2120057" y="841505"/>
              <a:ext cx="2039112" cy="647699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 habitat area and proportion urban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DA26B1-E4C8-44EA-89B9-377BE90BE0DA}"/>
                </a:ext>
              </a:extLst>
            </p:cNvPr>
            <p:cNvCxnSpPr>
              <a:cxnSpLocks/>
              <a:stCxn id="51" idx="0"/>
              <a:endCxn id="14" idx="1"/>
            </p:cNvCxnSpPr>
            <p:nvPr/>
          </p:nvCxnSpPr>
          <p:spPr>
            <a:xfrm>
              <a:off x="4159169" y="1165355"/>
              <a:ext cx="537719" cy="1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08509C-1D19-4D5B-BC42-F45BB5DA817D}"/>
                </a:ext>
              </a:extLst>
            </p:cNvPr>
            <p:cNvSpPr/>
            <p:nvPr/>
          </p:nvSpPr>
          <p:spPr>
            <a:xfrm>
              <a:off x="4707620" y="5774966"/>
              <a:ext cx="1606813" cy="718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Reduction in demographic rates in urban areas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A11E221-E7B8-4A0F-B2E4-7601046EDCD7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6693823" y="3622232"/>
              <a:ext cx="464984" cy="532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150523B-6A36-4D42-90CB-DBDEF5D03838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6691655" y="3163072"/>
              <a:ext cx="467152" cy="45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4518C4-0705-4150-9B67-BB22D4D506AD}"/>
                </a:ext>
              </a:extLst>
            </p:cNvPr>
            <p:cNvCxnSpPr>
              <a:cxnSpLocks/>
              <a:stCxn id="17" idx="3"/>
              <a:endCxn id="6" idx="3"/>
            </p:cNvCxnSpPr>
            <p:nvPr/>
          </p:nvCxnSpPr>
          <p:spPr>
            <a:xfrm flipV="1">
              <a:off x="8758575" y="2388319"/>
              <a:ext cx="528707" cy="1233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37ADA3D-FBE3-4064-9A43-4E8635F2DF3E}"/>
                </a:ext>
              </a:extLst>
            </p:cNvPr>
            <p:cNvCxnSpPr>
              <a:cxnSpLocks/>
              <a:stCxn id="17" idx="3"/>
              <a:endCxn id="4" idx="3"/>
            </p:cNvCxnSpPr>
            <p:nvPr/>
          </p:nvCxnSpPr>
          <p:spPr>
            <a:xfrm>
              <a:off x="8758575" y="3622232"/>
              <a:ext cx="528707" cy="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5229F3-8BE8-42E7-8365-66983BAEA8BE}"/>
                </a:ext>
              </a:extLst>
            </p:cNvPr>
            <p:cNvCxnSpPr>
              <a:cxnSpLocks/>
              <a:stCxn id="17" idx="3"/>
              <a:endCxn id="5" idx="3"/>
            </p:cNvCxnSpPr>
            <p:nvPr/>
          </p:nvCxnSpPr>
          <p:spPr>
            <a:xfrm>
              <a:off x="8758575" y="3622232"/>
              <a:ext cx="528707" cy="130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380FAEC-47BD-478C-9174-35B8AA2AFD5F}"/>
                </a:ext>
              </a:extLst>
            </p:cNvPr>
            <p:cNvCxnSpPr>
              <a:cxnSpLocks/>
              <a:stCxn id="41" idx="0"/>
              <a:endCxn id="67" idx="1"/>
            </p:cNvCxnSpPr>
            <p:nvPr/>
          </p:nvCxnSpPr>
          <p:spPr>
            <a:xfrm>
              <a:off x="4159169" y="6132073"/>
              <a:ext cx="548451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6E5B5E2-7C13-4D72-B861-068D37E495BA}"/>
                </a:ext>
              </a:extLst>
            </p:cNvPr>
            <p:cNvCxnSpPr>
              <a:cxnSpLocks/>
              <a:stCxn id="51" idx="0"/>
              <a:endCxn id="13" idx="1"/>
            </p:cNvCxnSpPr>
            <p:nvPr/>
          </p:nvCxnSpPr>
          <p:spPr>
            <a:xfrm>
              <a:off x="4159169" y="1165355"/>
              <a:ext cx="543245" cy="1008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33C849C-0F6A-4D37-BBD4-F39988E3611A}"/>
                </a:ext>
              </a:extLst>
            </p:cNvPr>
            <p:cNvCxnSpPr>
              <a:cxnSpLocks/>
              <a:stCxn id="8" idx="0"/>
              <a:endCxn id="13" idx="1"/>
            </p:cNvCxnSpPr>
            <p:nvPr/>
          </p:nvCxnSpPr>
          <p:spPr>
            <a:xfrm>
              <a:off x="4159169" y="2158699"/>
              <a:ext cx="543245" cy="15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3801DA8-DF29-40FA-BBD9-23E63AAF9D76}"/>
                </a:ext>
              </a:extLst>
            </p:cNvPr>
            <p:cNvCxnSpPr>
              <a:cxnSpLocks/>
              <a:stCxn id="9" idx="0"/>
              <a:endCxn id="34" idx="1"/>
            </p:cNvCxnSpPr>
            <p:nvPr/>
          </p:nvCxnSpPr>
          <p:spPr>
            <a:xfrm>
              <a:off x="4159169" y="5138731"/>
              <a:ext cx="2999638" cy="15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71CDA4-FBFA-4CC3-B471-F3D74920EF84}"/>
                </a:ext>
              </a:extLst>
            </p:cNvPr>
            <p:cNvCxnSpPr>
              <a:cxnSpLocks/>
              <a:stCxn id="34" idx="0"/>
              <a:endCxn id="17" idx="2"/>
            </p:cNvCxnSpPr>
            <p:nvPr/>
          </p:nvCxnSpPr>
          <p:spPr>
            <a:xfrm flipV="1">
              <a:off x="7958691" y="3946081"/>
              <a:ext cx="0" cy="884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A207C1A-3141-4BDD-974F-F532F3892F52}"/>
                </a:ext>
              </a:extLst>
            </p:cNvPr>
            <p:cNvCxnSpPr>
              <a:cxnSpLocks/>
              <a:stCxn id="67" idx="3"/>
              <a:endCxn id="34" idx="1"/>
            </p:cNvCxnSpPr>
            <p:nvPr/>
          </p:nvCxnSpPr>
          <p:spPr>
            <a:xfrm flipV="1">
              <a:off x="6314433" y="5154159"/>
              <a:ext cx="844374" cy="979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59149E-FA69-4C1B-9C72-64A3EB02BA3B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>
              <a:off x="5505821" y="2497764"/>
              <a:ext cx="521539" cy="341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6AF600B-6506-4AF2-9B2F-DE8A58B659CA}"/>
                </a:ext>
              </a:extLst>
            </p:cNvPr>
            <p:cNvSpPr txBox="1"/>
            <p:nvPr/>
          </p:nvSpPr>
          <p:spPr>
            <a:xfrm>
              <a:off x="2135801" y="243325"/>
              <a:ext cx="2029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</a:p>
          </p:txBody>
        </p:sp>
        <p:sp>
          <p:nvSpPr>
            <p:cNvPr id="268" name="Left Bracket 267">
              <a:extLst>
                <a:ext uri="{FF2B5EF4-FFF2-40B4-BE49-F238E27FC236}">
                  <a16:creationId xmlns:a16="http://schemas.microsoft.com/office/drawing/2014/main" id="{87922233-56E3-4D97-87C6-1F363EBC3DF3}"/>
                </a:ext>
              </a:extLst>
            </p:cNvPr>
            <p:cNvSpPr/>
            <p:nvPr/>
          </p:nvSpPr>
          <p:spPr>
            <a:xfrm rot="5400000">
              <a:off x="3083128" y="-371317"/>
              <a:ext cx="128712" cy="202336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CE6319-6CDC-49EC-964B-1EA4B08ACBEF}"/>
                </a:ext>
              </a:extLst>
            </p:cNvPr>
            <p:cNvSpPr txBox="1"/>
            <p:nvPr/>
          </p:nvSpPr>
          <p:spPr>
            <a:xfrm>
              <a:off x="9287282" y="247161"/>
              <a:ext cx="229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Outputs</a:t>
              </a:r>
            </a:p>
          </p:txBody>
        </p:sp>
        <p:sp>
          <p:nvSpPr>
            <p:cNvPr id="66" name="Left Bracket 65">
              <a:extLst>
                <a:ext uri="{FF2B5EF4-FFF2-40B4-BE49-F238E27FC236}">
                  <a16:creationId xmlns:a16="http://schemas.microsoft.com/office/drawing/2014/main" id="{48FA1A96-6DD5-4967-B18C-07E919B22D8B}"/>
                </a:ext>
              </a:extLst>
            </p:cNvPr>
            <p:cNvSpPr/>
            <p:nvPr/>
          </p:nvSpPr>
          <p:spPr>
            <a:xfrm rot="5400000">
              <a:off x="10391198" y="-478264"/>
              <a:ext cx="130653" cy="224687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001DCE-997E-453E-A9CB-3BDDD2E29444}"/>
                </a:ext>
              </a:extLst>
            </p:cNvPr>
            <p:cNvSpPr txBox="1"/>
            <p:nvPr/>
          </p:nvSpPr>
          <p:spPr>
            <a:xfrm>
              <a:off x="4687876" y="245270"/>
              <a:ext cx="407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Calculated within each replicate</a:t>
              </a:r>
            </a:p>
          </p:txBody>
        </p:sp>
        <p:sp>
          <p:nvSpPr>
            <p:cNvPr id="69" name="Left Bracket 68">
              <a:extLst>
                <a:ext uri="{FF2B5EF4-FFF2-40B4-BE49-F238E27FC236}">
                  <a16:creationId xmlns:a16="http://schemas.microsoft.com/office/drawing/2014/main" id="{6570F846-61ED-4B85-A9C8-4F33E8CB5C67}"/>
                </a:ext>
              </a:extLst>
            </p:cNvPr>
            <p:cNvSpPr/>
            <p:nvPr/>
          </p:nvSpPr>
          <p:spPr>
            <a:xfrm rot="5400000">
              <a:off x="6654717" y="-1379874"/>
              <a:ext cx="146025" cy="406168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435E4E-2B56-4C46-A76A-00B2CB4AFF58}"/>
                </a:ext>
              </a:extLst>
            </p:cNvPr>
            <p:cNvSpPr txBox="1"/>
            <p:nvPr/>
          </p:nvSpPr>
          <p:spPr>
            <a:xfrm>
              <a:off x="23223" y="243325"/>
              <a:ext cx="1841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Source</a:t>
              </a:r>
            </a:p>
          </p:txBody>
        </p:sp>
        <p:sp>
          <p:nvSpPr>
            <p:cNvPr id="71" name="Left Bracket 70">
              <a:extLst>
                <a:ext uri="{FF2B5EF4-FFF2-40B4-BE49-F238E27FC236}">
                  <a16:creationId xmlns:a16="http://schemas.microsoft.com/office/drawing/2014/main" id="{29E679A2-AE3D-44AF-B6BE-BAB4D7D743C7}"/>
                </a:ext>
              </a:extLst>
            </p:cNvPr>
            <p:cNvSpPr/>
            <p:nvPr/>
          </p:nvSpPr>
          <p:spPr>
            <a:xfrm rot="5400000">
              <a:off x="891208" y="-246170"/>
              <a:ext cx="128714" cy="177307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E74926-A102-490E-ACE1-39C0316E1F2B}"/>
                </a:ext>
              </a:extLst>
            </p:cNvPr>
            <p:cNvSpPr txBox="1"/>
            <p:nvPr/>
          </p:nvSpPr>
          <p:spPr>
            <a:xfrm>
              <a:off x="10509" y="905689"/>
              <a:ext cx="1854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Gould et al 2008</a:t>
              </a:r>
            </a:p>
            <a:p>
              <a:pPr algn="ctr"/>
              <a:r>
                <a:rPr lang="en-US" sz="1400" i="1" dirty="0" err="1"/>
                <a:t>Martinuzzi</a:t>
              </a:r>
              <a:r>
                <a:rPr lang="en-US" sz="1400" i="1" dirty="0"/>
                <a:t> et al 2007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05A74C-40AE-4EDC-A54B-30ABDEE865F7}"/>
                </a:ext>
              </a:extLst>
            </p:cNvPr>
            <p:cNvSpPr txBox="1"/>
            <p:nvPr/>
          </p:nvSpPr>
          <p:spPr>
            <a:xfrm>
              <a:off x="-27863" y="2023167"/>
              <a:ext cx="1926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Castro-Prieto et al 2017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33DD0E2-1614-4382-982D-D42467CE0A17}"/>
                </a:ext>
              </a:extLst>
            </p:cNvPr>
            <p:cNvSpPr txBox="1"/>
            <p:nvPr/>
          </p:nvSpPr>
          <p:spPr>
            <a:xfrm>
              <a:off x="-16328" y="2919923"/>
              <a:ext cx="1926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err="1"/>
                <a:t>Mulero</a:t>
              </a:r>
              <a:r>
                <a:rPr lang="en-US" sz="1400" i="1" dirty="0"/>
                <a:t> 2018</a:t>
              </a:r>
            </a:p>
            <a:p>
              <a:pPr algn="ctr"/>
              <a:r>
                <a:rPr lang="en-US" sz="1400" i="1" dirty="0"/>
                <a:t>Expert opinion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BEA324-934D-4E02-8B65-7F1423F48B95}"/>
                </a:ext>
              </a:extLst>
            </p:cNvPr>
            <p:cNvSpPr txBox="1"/>
            <p:nvPr/>
          </p:nvSpPr>
          <p:spPr>
            <a:xfrm>
              <a:off x="-7609" y="3918180"/>
              <a:ext cx="1926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err="1"/>
                <a:t>Mulero</a:t>
              </a:r>
              <a:r>
                <a:rPr lang="en-US" sz="1400" i="1" dirty="0"/>
                <a:t> 2018</a:t>
              </a:r>
            </a:p>
            <a:p>
              <a:pPr algn="ctr"/>
              <a:r>
                <a:rPr lang="en-US" sz="1400" i="1" dirty="0"/>
                <a:t>Expert opinion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8B5FDB0-E78A-480D-89B0-29F871616964}"/>
                </a:ext>
              </a:extLst>
            </p:cNvPr>
            <p:cNvSpPr txBox="1"/>
            <p:nvPr/>
          </p:nvSpPr>
          <p:spPr>
            <a:xfrm>
              <a:off x="-27863" y="5001675"/>
              <a:ext cx="1926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Expert opinion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38EC6F3-271A-4E53-A9EE-A5F5F34F721B}"/>
                </a:ext>
              </a:extLst>
            </p:cNvPr>
            <p:cNvSpPr txBox="1"/>
            <p:nvPr/>
          </p:nvSpPr>
          <p:spPr>
            <a:xfrm>
              <a:off x="-7609" y="5980127"/>
              <a:ext cx="1926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Expert opinion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02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B6AC15-D7F0-4B6A-818F-510610400008}"/>
                  </a:ext>
                </a:extLst>
              </p:cNvPr>
              <p:cNvSpPr/>
              <p:nvPr/>
            </p:nvSpPr>
            <p:spPr>
              <a:xfrm>
                <a:off x="245734" y="264415"/>
                <a:ext cx="2688336" cy="795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Overall average (estimated by expert team)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B6AC15-D7F0-4B6A-818F-510610400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4" y="264415"/>
                <a:ext cx="2688336" cy="795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E67A76-A231-4504-8E5F-360A1F1170C0}"/>
                  </a:ext>
                </a:extLst>
              </p:cNvPr>
              <p:cNvSpPr/>
              <p:nvPr/>
            </p:nvSpPr>
            <p:spPr>
              <a:xfrm>
                <a:off x="4212716" y="1645718"/>
                <a:ext cx="1712976" cy="616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Replicate average</a:t>
                </a:r>
                <a:endParaRPr lang="en-US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E67A76-A231-4504-8E5F-360A1F117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16" y="1645718"/>
                <a:ext cx="1712976" cy="616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8794F6-1464-4CBF-A9B9-DE48CF93AE98}"/>
                  </a:ext>
                </a:extLst>
              </p:cNvPr>
              <p:cNvSpPr/>
              <p:nvPr/>
            </p:nvSpPr>
            <p:spPr>
              <a:xfrm>
                <a:off x="3042667" y="353166"/>
                <a:ext cx="2266186" cy="616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15% uncertainty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𝑺𝑫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𝟎𝟒𝟓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8794F6-1464-4CBF-A9B9-DE48CF93A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67" y="353166"/>
                <a:ext cx="2266186" cy="616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31950-0486-4825-A6F0-25191EEDD196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1589902" y="1059944"/>
            <a:ext cx="524243" cy="607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85971-B3CC-4D4E-89E0-E3B9BADA56F0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114145" y="969168"/>
            <a:ext cx="2061615" cy="698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D861C8-8C7D-4BFF-9674-E81F4FDDF9A5}"/>
                  </a:ext>
                </a:extLst>
              </p:cNvPr>
              <p:cNvSpPr/>
              <p:nvPr/>
            </p:nvSpPr>
            <p:spPr>
              <a:xfrm>
                <a:off x="6019557" y="1645718"/>
                <a:ext cx="2541986" cy="616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15% annual variation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𝑺𝑫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𝟎𝟓𝟐𝟓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D861C8-8C7D-4BFF-9674-E81F4FDDF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57" y="1645718"/>
                <a:ext cx="2541986" cy="616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C5D2354-A6A6-4007-A0A6-713231643547}"/>
              </a:ext>
            </a:extLst>
          </p:cNvPr>
          <p:cNvSpPr/>
          <p:nvPr/>
        </p:nvSpPr>
        <p:spPr>
          <a:xfrm>
            <a:off x="9064369" y="2778393"/>
            <a:ext cx="1657396" cy="616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Year-specific rates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2596D-698D-48B3-A9BE-8190C05D6EB9}"/>
              </a:ext>
            </a:extLst>
          </p:cNvPr>
          <p:cNvCxnSpPr>
            <a:cxnSpLocks/>
            <a:stCxn id="5" idx="2"/>
            <a:endCxn id="63" idx="0"/>
          </p:cNvCxnSpPr>
          <p:nvPr/>
        </p:nvCxnSpPr>
        <p:spPr>
          <a:xfrm>
            <a:off x="5069204" y="2261720"/>
            <a:ext cx="1063306" cy="51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E2A94A-4450-4693-AFB4-169ABA34CE42}"/>
              </a:ext>
            </a:extLst>
          </p:cNvPr>
          <p:cNvCxnSpPr>
            <a:cxnSpLocks/>
            <a:stCxn id="14" idx="2"/>
            <a:endCxn id="63" idx="0"/>
          </p:cNvCxnSpPr>
          <p:nvPr/>
        </p:nvCxnSpPr>
        <p:spPr>
          <a:xfrm flipH="1">
            <a:off x="6132510" y="2261720"/>
            <a:ext cx="1158040" cy="516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0867C3-2321-4EE9-90A4-86EC67A44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8" y="1667427"/>
            <a:ext cx="3340654" cy="19096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6DE260-5289-4C98-99C5-37F5D20D35C6}"/>
              </a:ext>
            </a:extLst>
          </p:cNvPr>
          <p:cNvCxnSpPr>
            <a:cxnSpLocks/>
          </p:cNvCxnSpPr>
          <p:nvPr/>
        </p:nvCxnSpPr>
        <p:spPr>
          <a:xfrm flipV="1">
            <a:off x="1751456" y="1939993"/>
            <a:ext cx="2461260" cy="83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62375ED-68AC-4EA4-9E86-588F46D34CF4}"/>
              </a:ext>
            </a:extLst>
          </p:cNvPr>
          <p:cNvSpPr txBox="1"/>
          <p:nvPr/>
        </p:nvSpPr>
        <p:spPr>
          <a:xfrm rot="20503245">
            <a:off x="2055547" y="1904021"/>
            <a:ext cx="176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Randomly draw one value per replicate</a:t>
            </a:r>
          </a:p>
        </p:txBody>
      </p:sp>
      <p:pic>
        <p:nvPicPr>
          <p:cNvPr id="61" name="Picture 60" descr="A picture containing photo, sky&#10;&#10;Description automatically generated">
            <a:extLst>
              <a:ext uri="{FF2B5EF4-FFF2-40B4-BE49-F238E27FC236}">
                <a16:creationId xmlns:a16="http://schemas.microsoft.com/office/drawing/2014/main" id="{BC767DDD-DAC8-49AA-B454-DFAD927FE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88" y="4091067"/>
            <a:ext cx="3671558" cy="25836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4D855-D78F-426E-B569-DCB82A6D35F3}"/>
              </a:ext>
            </a:extLst>
          </p:cNvPr>
          <p:cNvGrpSpPr/>
          <p:nvPr/>
        </p:nvGrpSpPr>
        <p:grpSpPr>
          <a:xfrm>
            <a:off x="4399722" y="2778393"/>
            <a:ext cx="3465576" cy="1909688"/>
            <a:chOff x="1805558" y="4210498"/>
            <a:chExt cx="4048508" cy="2310705"/>
          </a:xfrm>
        </p:grpSpPr>
        <p:pic>
          <p:nvPicPr>
            <p:cNvPr id="63" name="Picture 6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E413FB8-C1EB-4661-814B-82C5490D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58" y="4210498"/>
              <a:ext cx="4048508" cy="2310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2BCE2D-05ED-48A5-88D0-3D5F2628CEB0}"/>
                </a:ext>
              </a:extLst>
            </p:cNvPr>
            <p:cNvSpPr txBox="1"/>
            <p:nvPr/>
          </p:nvSpPr>
          <p:spPr>
            <a:xfrm>
              <a:off x="2347387" y="6259592"/>
              <a:ext cx="3282696" cy="2606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Possible values for annual young survival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89E73A-0ACD-4295-BD0F-818F300D5CF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23452" y="3086394"/>
            <a:ext cx="3140917" cy="86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1F328B2-EBED-4D9B-B68E-E57112932C00}"/>
              </a:ext>
            </a:extLst>
          </p:cNvPr>
          <p:cNvSpPr txBox="1"/>
          <p:nvPr/>
        </p:nvSpPr>
        <p:spPr>
          <a:xfrm rot="20699965">
            <a:off x="6298252" y="3123728"/>
            <a:ext cx="176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Randomly draw one value per year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8BAB800-3725-4CE1-BB5A-9F04B977F091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9893067" y="3394395"/>
            <a:ext cx="0" cy="69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00464C-2328-4F55-9A2A-6BE6024E6693}"/>
              </a:ext>
            </a:extLst>
          </p:cNvPr>
          <p:cNvSpPr txBox="1"/>
          <p:nvPr/>
        </p:nvSpPr>
        <p:spPr>
          <a:xfrm>
            <a:off x="10351008" y="4139117"/>
            <a:ext cx="12161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Replicate average = 0.35</a:t>
            </a:r>
          </a:p>
        </p:txBody>
      </p:sp>
    </p:spTree>
    <p:extLst>
      <p:ext uri="{BB962C8B-B14F-4D97-AF65-F5344CB8AC3E}">
        <p14:creationId xmlns:p14="http://schemas.microsoft.com/office/powerpoint/2010/main" val="39176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AEDCDBE-63D8-4631-A9CB-B9E731CEDD74}"/>
              </a:ext>
            </a:extLst>
          </p:cNvPr>
          <p:cNvSpPr/>
          <p:nvPr/>
        </p:nvSpPr>
        <p:spPr>
          <a:xfrm>
            <a:off x="10085832" y="4357116"/>
            <a:ext cx="1984248" cy="630936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Probability of population growth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4FECBA6-116F-492D-8C79-2A4511D705C6}"/>
              </a:ext>
            </a:extLst>
          </p:cNvPr>
          <p:cNvSpPr/>
          <p:nvPr/>
        </p:nvSpPr>
        <p:spPr>
          <a:xfrm>
            <a:off x="8699374" y="5345238"/>
            <a:ext cx="1984248" cy="734568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Quasi-extinction probability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(50, 500, 1000, 5000)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0F79FF0-7F53-46CA-8D48-E69CF5D722E4}"/>
              </a:ext>
            </a:extLst>
          </p:cNvPr>
          <p:cNvSpPr/>
          <p:nvPr/>
        </p:nvSpPr>
        <p:spPr>
          <a:xfrm>
            <a:off x="5956364" y="5448870"/>
            <a:ext cx="1984248" cy="630936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Probability of population decline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CB1D719-DFF6-4BAF-9607-CFC76F5B36C7}"/>
              </a:ext>
            </a:extLst>
          </p:cNvPr>
          <p:cNvSpPr/>
          <p:nvPr/>
        </p:nvSpPr>
        <p:spPr>
          <a:xfrm>
            <a:off x="2182979" y="372615"/>
            <a:ext cx="1764792" cy="63093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Rate of urbanization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A54F251-60BA-46B9-8731-12D69AD534E0}"/>
              </a:ext>
            </a:extLst>
          </p:cNvPr>
          <p:cNvSpPr/>
          <p:nvPr/>
        </p:nvSpPr>
        <p:spPr>
          <a:xfrm>
            <a:off x="8304428" y="371848"/>
            <a:ext cx="1764792" cy="63093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Average demographic rates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9AB3402-DE31-435B-A4B7-079AD89A7C88}"/>
              </a:ext>
            </a:extLst>
          </p:cNvPr>
          <p:cNvSpPr/>
          <p:nvPr/>
        </p:nvSpPr>
        <p:spPr>
          <a:xfrm>
            <a:off x="4223462" y="376380"/>
            <a:ext cx="1764792" cy="63093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Range of current density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4E2E26B-859B-4BA3-A95D-FD39C77AB18A}"/>
              </a:ext>
            </a:extLst>
          </p:cNvPr>
          <p:cNvSpPr/>
          <p:nvPr/>
        </p:nvSpPr>
        <p:spPr>
          <a:xfrm>
            <a:off x="6263945" y="377380"/>
            <a:ext cx="1764792" cy="63093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Range of maximum possible density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5D510D-9C72-4F94-9846-761D8491C305}"/>
              </a:ext>
            </a:extLst>
          </p:cNvPr>
          <p:cNvSpPr/>
          <p:nvPr/>
        </p:nvSpPr>
        <p:spPr>
          <a:xfrm>
            <a:off x="2779395" y="1458465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habitat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43D7F-3DD1-415D-A282-656F8A6019CA}"/>
              </a:ext>
            </a:extLst>
          </p:cNvPr>
          <p:cNvSpPr/>
          <p:nvPr/>
        </p:nvSpPr>
        <p:spPr>
          <a:xfrm>
            <a:off x="951740" y="1458844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Proportion of habitat in urban 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5F478-20F4-4DC4-B563-A753D13D99F7}"/>
              </a:ext>
            </a:extLst>
          </p:cNvPr>
          <p:cNvSpPr/>
          <p:nvPr/>
        </p:nvSpPr>
        <p:spPr>
          <a:xfrm>
            <a:off x="4303321" y="2616709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Starting population size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25B8-04B9-4E4B-8232-5C1A8505804C}"/>
              </a:ext>
            </a:extLst>
          </p:cNvPr>
          <p:cNvSpPr/>
          <p:nvPr/>
        </p:nvSpPr>
        <p:spPr>
          <a:xfrm>
            <a:off x="6340907" y="2617663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Carrying capacity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56EE4-2113-43A4-91AE-B18E53453D23}"/>
              </a:ext>
            </a:extLst>
          </p:cNvPr>
          <p:cNvSpPr/>
          <p:nvPr/>
        </p:nvSpPr>
        <p:spPr>
          <a:xfrm>
            <a:off x="5352174" y="3924870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Population size in final year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FF3079-D41C-4602-B51A-59085E5E940E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flipH="1">
            <a:off x="3584829" y="1003551"/>
            <a:ext cx="205208" cy="454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74164D-8428-4B4A-BE98-761877357F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1757174" y="1003551"/>
            <a:ext cx="583539" cy="45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485D59-6C86-48C0-AC6A-87A40B053AA6}"/>
              </a:ext>
            </a:extLst>
          </p:cNvPr>
          <p:cNvSpPr/>
          <p:nvPr/>
        </p:nvSpPr>
        <p:spPr>
          <a:xfrm>
            <a:off x="8080630" y="3924870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Year-specific demographic rates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F49AAFD7-F6D8-4B4B-A9A9-A808DBDF7652}"/>
              </a:ext>
            </a:extLst>
          </p:cNvPr>
          <p:cNvSpPr/>
          <p:nvPr/>
        </p:nvSpPr>
        <p:spPr>
          <a:xfrm>
            <a:off x="10344912" y="371848"/>
            <a:ext cx="1764792" cy="63093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Range of effect of urbanization on demographic rates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4801DB29-EDF5-45FC-909C-7ABF5AD862DF}"/>
              </a:ext>
            </a:extLst>
          </p:cNvPr>
          <p:cNvSpPr/>
          <p:nvPr/>
        </p:nvSpPr>
        <p:spPr>
          <a:xfrm>
            <a:off x="142496" y="372994"/>
            <a:ext cx="1764792" cy="63093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habitat area and proportion urban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68F9E-9D91-4875-9B80-DDF5A6BBFF20}"/>
              </a:ext>
            </a:extLst>
          </p:cNvPr>
          <p:cNvCxnSpPr>
            <a:cxnSpLocks/>
            <a:stCxn id="51" idx="1"/>
            <a:endCxn id="13" idx="0"/>
          </p:cNvCxnSpPr>
          <p:nvPr/>
        </p:nvCxnSpPr>
        <p:spPr>
          <a:xfrm>
            <a:off x="1749554" y="1003930"/>
            <a:ext cx="1835275" cy="454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DA26B1-E4C8-44EA-89B9-377BE90BE0DA}"/>
              </a:ext>
            </a:extLst>
          </p:cNvPr>
          <p:cNvCxnSpPr>
            <a:cxnSpLocks/>
            <a:stCxn id="51" idx="2"/>
            <a:endCxn id="14" idx="0"/>
          </p:cNvCxnSpPr>
          <p:nvPr/>
        </p:nvCxnSpPr>
        <p:spPr>
          <a:xfrm>
            <a:off x="300230" y="1003930"/>
            <a:ext cx="1456944" cy="454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B08509C-1D19-4D5B-BC42-F45BB5DA817D}"/>
              </a:ext>
            </a:extLst>
          </p:cNvPr>
          <p:cNvSpPr/>
          <p:nvPr/>
        </p:nvSpPr>
        <p:spPr>
          <a:xfrm>
            <a:off x="10421874" y="2616709"/>
            <a:ext cx="1610868" cy="630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Reduction in demographic rates in urban areas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6A776F-A527-4212-96CC-340207759D9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584829" y="2089401"/>
            <a:ext cx="1523926" cy="527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B6112-031F-4255-A133-92937F4181B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584829" y="2089401"/>
            <a:ext cx="3561512" cy="52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5450E58-4D38-45CD-876F-438A080D7391}"/>
              </a:ext>
            </a:extLst>
          </p:cNvPr>
          <p:cNvCxnSpPr>
            <a:cxnSpLocks/>
            <a:stCxn id="41" idx="1"/>
            <a:endCxn id="67" idx="0"/>
          </p:cNvCxnSpPr>
          <p:nvPr/>
        </p:nvCxnSpPr>
        <p:spPr>
          <a:xfrm flipH="1">
            <a:off x="11227308" y="1002784"/>
            <a:ext cx="724662" cy="16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09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8A6FBF-25B6-421A-832A-33E4AD3D92F7}"/>
              </a:ext>
            </a:extLst>
          </p:cNvPr>
          <p:cNvGrpSpPr/>
          <p:nvPr/>
        </p:nvGrpSpPr>
        <p:grpSpPr>
          <a:xfrm>
            <a:off x="955853" y="495309"/>
            <a:ext cx="10280295" cy="5969103"/>
            <a:chOff x="955853" y="495309"/>
            <a:chExt cx="10280295" cy="5969103"/>
          </a:xfrm>
        </p:grpSpPr>
        <p:sp>
          <p:nvSpPr>
            <p:cNvPr id="4" name="Oval 3"/>
            <p:cNvSpPr/>
            <p:nvPr/>
          </p:nvSpPr>
          <p:spPr>
            <a:xfrm>
              <a:off x="955853" y="2523744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Young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(&lt;60 cm)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64890" y="2523744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Juvenile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(60-90 cm)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573927" y="2523744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Sub-adult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(90-110 cm)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382964" y="2523744"/>
              <a:ext cx="1853184" cy="113385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Adult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(&gt;110 cm)</a:t>
              </a:r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>
            <a:xfrm>
              <a:off x="2809037" y="3090672"/>
              <a:ext cx="955853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5618074" y="3090672"/>
              <a:ext cx="955853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8427111" y="3090672"/>
              <a:ext cx="955853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4" idx="3"/>
              <a:endCxn id="4" idx="5"/>
            </p:cNvCxnSpPr>
            <p:nvPr/>
          </p:nvCxnSpPr>
          <p:spPr>
            <a:xfrm rot="16200000" flipH="1">
              <a:off x="1882445" y="2836352"/>
              <a:ext cx="12700" cy="1310398"/>
            </a:xfrm>
            <a:prstGeom prst="curvedConnector3">
              <a:avLst>
                <a:gd name="adj1" fmla="val 4331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5" idx="3"/>
              <a:endCxn id="5" idx="5"/>
            </p:cNvCxnSpPr>
            <p:nvPr/>
          </p:nvCxnSpPr>
          <p:spPr>
            <a:xfrm rot="16200000" flipH="1">
              <a:off x="4691482" y="2836352"/>
              <a:ext cx="12700" cy="1310398"/>
            </a:xfrm>
            <a:prstGeom prst="curvedConnector3">
              <a:avLst>
                <a:gd name="adj1" fmla="val 4187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3"/>
              <a:endCxn id="6" idx="5"/>
            </p:cNvCxnSpPr>
            <p:nvPr/>
          </p:nvCxnSpPr>
          <p:spPr>
            <a:xfrm rot="16200000" flipH="1">
              <a:off x="7500519" y="2836352"/>
              <a:ext cx="12700" cy="1310398"/>
            </a:xfrm>
            <a:prstGeom prst="curvedConnector3">
              <a:avLst>
                <a:gd name="adj1" fmla="val 4115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3"/>
              <a:endCxn id="7" idx="5"/>
            </p:cNvCxnSpPr>
            <p:nvPr/>
          </p:nvCxnSpPr>
          <p:spPr>
            <a:xfrm rot="16200000" flipH="1">
              <a:off x="10309556" y="2836352"/>
              <a:ext cx="12700" cy="1310398"/>
            </a:xfrm>
            <a:prstGeom prst="curvedConnector3">
              <a:avLst>
                <a:gd name="adj1" fmla="val 4115472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6" idx="0"/>
              <a:endCxn id="4" idx="0"/>
            </p:cNvCxnSpPr>
            <p:nvPr/>
          </p:nvCxnSpPr>
          <p:spPr>
            <a:xfrm rot="16200000" flipV="1">
              <a:off x="4691482" y="-285293"/>
              <a:ext cx="12700" cy="5618074"/>
            </a:xfrm>
            <a:prstGeom prst="curvedConnector3">
              <a:avLst>
                <a:gd name="adj1" fmla="val 11819874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7" idx="0"/>
              <a:endCxn id="4" idx="0"/>
            </p:cNvCxnSpPr>
            <p:nvPr/>
          </p:nvCxnSpPr>
          <p:spPr>
            <a:xfrm rot="16200000" flipV="1">
              <a:off x="6096001" y="-1689812"/>
              <a:ext cx="12700" cy="8427111"/>
            </a:xfrm>
            <a:prstGeom prst="curvedConnector3">
              <a:avLst>
                <a:gd name="adj1" fmla="val 14114969"/>
              </a:avLst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68444" y="4059935"/>
                  <a:ext cx="5679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444" y="4059935"/>
                  <a:ext cx="56797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2903" r="-4301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48000" y="2713089"/>
                  <a:ext cx="49647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𝑌𝐽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713089"/>
                  <a:ext cx="49647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284" t="-3279" r="-1358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83831" y="4059935"/>
                  <a:ext cx="4946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𝐽𝐽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831" y="4059935"/>
                  <a:ext cx="4946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815" t="-3279" r="-8642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838749" y="2713088"/>
                  <a:ext cx="508473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𝐽𝑆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749" y="2713088"/>
                  <a:ext cx="508473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4458" t="-4918" r="-963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62108" y="4059934"/>
                  <a:ext cx="53925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108" y="4059934"/>
                  <a:ext cx="539250" cy="370551"/>
                </a:xfrm>
                <a:prstGeom prst="rect">
                  <a:avLst/>
                </a:prstGeom>
                <a:blipFill>
                  <a:blip r:embed="rId6"/>
                  <a:stretch>
                    <a:fillRect l="-13636" t="-1639" r="-4545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691036" y="2713088"/>
                  <a:ext cx="562718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𝑆𝐴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036" y="2713088"/>
                  <a:ext cx="562718" cy="370551"/>
                </a:xfrm>
                <a:prstGeom prst="rect">
                  <a:avLst/>
                </a:prstGeom>
                <a:blipFill>
                  <a:blip r:embed="rId7"/>
                  <a:stretch>
                    <a:fillRect l="-13043" t="-1639" r="-543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187604" y="4059934"/>
                  <a:ext cx="590033" cy="370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7604" y="4059934"/>
                  <a:ext cx="590033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11340" t="-1639" r="-5155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901358" y="495309"/>
                  <a:ext cx="940386" cy="370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358" y="495309"/>
                  <a:ext cx="940386" cy="370294"/>
                </a:xfrm>
                <a:prstGeom prst="rect">
                  <a:avLst/>
                </a:prstGeom>
                <a:blipFill>
                  <a:blip r:embed="rId9"/>
                  <a:stretch>
                    <a:fillRect l="-7143" t="-1639" r="-259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691482" y="1132496"/>
                  <a:ext cx="915251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𝑌𝑌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482" y="1132496"/>
                  <a:ext cx="915251" cy="370551"/>
                </a:xfrm>
                <a:prstGeom prst="rect">
                  <a:avLst/>
                </a:prstGeom>
                <a:blipFill>
                  <a:blip r:embed="rId10"/>
                  <a:stretch>
                    <a:fillRect l="-8000" t="-3279" r="-26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69108" y="4748814"/>
                  <a:ext cx="5339282" cy="1715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𝒀𝒀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𝒀𝑱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𝑱𝑱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𝑱𝑺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𝑺𝑺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𝑺𝑨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𝑨𝑨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108" y="4748814"/>
                  <a:ext cx="5339282" cy="17155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Curved Connector 34">
            <a:extLst>
              <a:ext uri="{FF2B5EF4-FFF2-40B4-BE49-F238E27FC236}">
                <a16:creationId xmlns:a16="http://schemas.microsoft.com/office/drawing/2014/main" id="{9AC710CE-226F-4F38-AE09-59BB481B07DD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096001" y="1119225"/>
            <a:ext cx="12700" cy="2809037"/>
          </a:xfrm>
          <a:prstGeom prst="curvedConnector3">
            <a:avLst>
              <a:gd name="adj1" fmla="val 4101016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34">
            <a:extLst>
              <a:ext uri="{FF2B5EF4-FFF2-40B4-BE49-F238E27FC236}">
                <a16:creationId xmlns:a16="http://schemas.microsoft.com/office/drawing/2014/main" id="{C53139DD-F952-4AE5-9101-2ABE7FD1B73E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7500519" y="-285293"/>
            <a:ext cx="12700" cy="5618074"/>
          </a:xfrm>
          <a:prstGeom prst="curvedConnector3">
            <a:avLst>
              <a:gd name="adj1" fmla="val 9668039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3FDE1D-CEA5-4D04-8111-7C7697C35567}"/>
                  </a:ext>
                </a:extLst>
              </p:cNvPr>
              <p:cNvSpPr txBox="1"/>
              <p:nvPr/>
            </p:nvSpPr>
            <p:spPr>
              <a:xfrm>
                <a:off x="5764615" y="1671095"/>
                <a:ext cx="915251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𝑌𝑌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3FDE1D-CEA5-4D04-8111-7C7697C3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15" y="1671095"/>
                <a:ext cx="915251" cy="370551"/>
              </a:xfrm>
              <a:prstGeom prst="rect">
                <a:avLst/>
              </a:prstGeom>
              <a:blipFill>
                <a:blip r:embed="rId12"/>
                <a:stretch>
                  <a:fillRect l="-8000" t="-1639" r="-266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19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12720</TotalTime>
  <Words>961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Puerto Rican boa  SSA projection modeling update 8 May 2019  Anna Tucker, Auburn University Conor McGowan, USGS AL Cooperative Fish and Wildlife Research Unit</vt:lpstr>
      <vt:lpstr>Life cycle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Demographic rates estimated by expert team</vt:lpstr>
      <vt:lpstr>Demographic rates estimated by expert team</vt:lpstr>
      <vt:lpstr>Differences in habitat types</vt:lpstr>
      <vt:lpstr>Projection model</vt:lpstr>
      <vt:lpstr>PowerPoint Presentation</vt:lpstr>
      <vt:lpstr>PowerPoint Presentation</vt:lpstr>
      <vt:lpstr>Overall (all habitat types)</vt:lpstr>
      <vt:lpstr>PowerPoint Presentation</vt:lpstr>
      <vt:lpstr>Quasi-extinction threshold = 50 </vt:lpstr>
      <vt:lpstr>Potential future scenarios</vt:lpstr>
      <vt:lpstr>Next steps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Puerto Rican boa  SSA projection modeling update 8 May 2019  Anna Tucker, Auburn University Conor McGowan, USGS AL Cooperative Fish and Wildlife Research Unit</dc:title>
  <dc:creator>Anna Tucker</dc:creator>
  <cp:lastModifiedBy>Anna Tucker</cp:lastModifiedBy>
  <cp:revision>51</cp:revision>
  <dcterms:created xsi:type="dcterms:W3CDTF">2019-05-07T16:54:41Z</dcterms:created>
  <dcterms:modified xsi:type="dcterms:W3CDTF">2019-12-18T22:38:05Z</dcterms:modified>
</cp:coreProperties>
</file>