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58" r:id="rId7"/>
    <p:sldId id="264" r:id="rId8"/>
    <p:sldId id="268" r:id="rId9"/>
    <p:sldId id="259" r:id="rId10"/>
    <p:sldId id="263" r:id="rId11"/>
    <p:sldId id="260" r:id="rId12"/>
    <p:sldId id="261" r:id="rId13"/>
    <p:sldId id="262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l0024\Dropbox\Pigs\Data\Occupancy\Table_WildPig2014SurveySEsites_Simplifi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l0024\Dropbox\Pigs\Data\Occupancy\NW_SimplifiedWPSurvey201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l0024\Dropbox\Pigs\Data\Occupancy\Occupancy%20and%20AIC%20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l0024\Dropbox\Pigs\Data\Occupancy\Occupancy%20and%20AIC%20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ysClr val="windowText" lastClr="000000"/>
                </a:solidFill>
              </a:rPr>
              <a:t>Trail camera images across southern sites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Sheet1!$H$30</c:f>
              <c:strCache>
                <c:ptCount val="1"/>
                <c:pt idx="0">
                  <c:v>Turkey Count</c:v>
                </c:pt>
              </c:strCache>
            </c:strRef>
          </c:tx>
          <c:spPr>
            <a:solidFill>
              <a:srgbClr val="00CC00"/>
            </a:solidFill>
            <a:ln>
              <a:noFill/>
            </a:ln>
            <a:effectLst/>
          </c:spPr>
          <c:invertIfNegative val="0"/>
          <c:cat>
            <c:strRef>
              <c:f>Sheet1!$G$31:$G$53</c:f>
              <c:strCache>
                <c:ptCount val="23"/>
                <c:pt idx="0">
                  <c:v>SE01</c:v>
                </c:pt>
                <c:pt idx="1">
                  <c:v>SE02</c:v>
                </c:pt>
                <c:pt idx="2">
                  <c:v>SE03</c:v>
                </c:pt>
                <c:pt idx="3">
                  <c:v>SE04</c:v>
                </c:pt>
                <c:pt idx="4">
                  <c:v>SE05</c:v>
                </c:pt>
                <c:pt idx="5">
                  <c:v>SE06</c:v>
                </c:pt>
                <c:pt idx="6">
                  <c:v>SE07</c:v>
                </c:pt>
                <c:pt idx="7">
                  <c:v>SE08</c:v>
                </c:pt>
                <c:pt idx="8">
                  <c:v>SE09</c:v>
                </c:pt>
                <c:pt idx="9">
                  <c:v>SE10</c:v>
                </c:pt>
                <c:pt idx="10">
                  <c:v>SE11</c:v>
                </c:pt>
                <c:pt idx="11">
                  <c:v>SE12</c:v>
                </c:pt>
                <c:pt idx="12">
                  <c:v>SE13</c:v>
                </c:pt>
                <c:pt idx="13">
                  <c:v>SE14</c:v>
                </c:pt>
                <c:pt idx="14">
                  <c:v>SE15</c:v>
                </c:pt>
                <c:pt idx="15">
                  <c:v>SE16</c:v>
                </c:pt>
                <c:pt idx="16">
                  <c:v>SE17</c:v>
                </c:pt>
                <c:pt idx="17">
                  <c:v>SE18</c:v>
                </c:pt>
                <c:pt idx="18">
                  <c:v>SE19</c:v>
                </c:pt>
                <c:pt idx="19">
                  <c:v>SE20</c:v>
                </c:pt>
                <c:pt idx="20">
                  <c:v>SE21</c:v>
                </c:pt>
                <c:pt idx="21">
                  <c:v>SE23</c:v>
                </c:pt>
                <c:pt idx="22">
                  <c:v>SE24</c:v>
                </c:pt>
              </c:strCache>
            </c:strRef>
          </c:cat>
          <c:val>
            <c:numRef>
              <c:f>Sheet1!$H$31:$H$53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135</c:v>
                </c:pt>
                <c:pt idx="13">
                  <c:v>0</c:v>
                </c:pt>
                <c:pt idx="14">
                  <c:v>17</c:v>
                </c:pt>
                <c:pt idx="15">
                  <c:v>11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Sheet1!$I$30</c:f>
              <c:strCache>
                <c:ptCount val="1"/>
                <c:pt idx="0">
                  <c:v>Deer Count</c:v>
                </c:pt>
              </c:strCache>
            </c:strRef>
          </c:tx>
          <c:spPr>
            <a:solidFill>
              <a:schemeClr val="accent5"/>
            </a:solidFill>
            <a:ln w="76200">
              <a:noFill/>
            </a:ln>
            <a:effectLst/>
          </c:spPr>
          <c:invertIfNegative val="0"/>
          <c:cat>
            <c:strRef>
              <c:f>Sheet1!$G$31:$G$53</c:f>
              <c:strCache>
                <c:ptCount val="23"/>
                <c:pt idx="0">
                  <c:v>SE01</c:v>
                </c:pt>
                <c:pt idx="1">
                  <c:v>SE02</c:v>
                </c:pt>
                <c:pt idx="2">
                  <c:v>SE03</c:v>
                </c:pt>
                <c:pt idx="3">
                  <c:v>SE04</c:v>
                </c:pt>
                <c:pt idx="4">
                  <c:v>SE05</c:v>
                </c:pt>
                <c:pt idx="5">
                  <c:v>SE06</c:v>
                </c:pt>
                <c:pt idx="6">
                  <c:v>SE07</c:v>
                </c:pt>
                <c:pt idx="7">
                  <c:v>SE08</c:v>
                </c:pt>
                <c:pt idx="8">
                  <c:v>SE09</c:v>
                </c:pt>
                <c:pt idx="9">
                  <c:v>SE10</c:v>
                </c:pt>
                <c:pt idx="10">
                  <c:v>SE11</c:v>
                </c:pt>
                <c:pt idx="11">
                  <c:v>SE12</c:v>
                </c:pt>
                <c:pt idx="12">
                  <c:v>SE13</c:v>
                </c:pt>
                <c:pt idx="13">
                  <c:v>SE14</c:v>
                </c:pt>
                <c:pt idx="14">
                  <c:v>SE15</c:v>
                </c:pt>
                <c:pt idx="15">
                  <c:v>SE16</c:v>
                </c:pt>
                <c:pt idx="16">
                  <c:v>SE17</c:v>
                </c:pt>
                <c:pt idx="17">
                  <c:v>SE18</c:v>
                </c:pt>
                <c:pt idx="18">
                  <c:v>SE19</c:v>
                </c:pt>
                <c:pt idx="19">
                  <c:v>SE20</c:v>
                </c:pt>
                <c:pt idx="20">
                  <c:v>SE21</c:v>
                </c:pt>
                <c:pt idx="21">
                  <c:v>SE23</c:v>
                </c:pt>
                <c:pt idx="22">
                  <c:v>SE24</c:v>
                </c:pt>
              </c:strCache>
            </c:strRef>
          </c:cat>
          <c:val>
            <c:numRef>
              <c:f>Sheet1!$I$31:$I$53</c:f>
              <c:numCache>
                <c:formatCode>General</c:formatCode>
                <c:ptCount val="23"/>
                <c:pt idx="0">
                  <c:v>76</c:v>
                </c:pt>
                <c:pt idx="1">
                  <c:v>570</c:v>
                </c:pt>
                <c:pt idx="2">
                  <c:v>730</c:v>
                </c:pt>
                <c:pt idx="3">
                  <c:v>680</c:v>
                </c:pt>
                <c:pt idx="4">
                  <c:v>444</c:v>
                </c:pt>
                <c:pt idx="5">
                  <c:v>788</c:v>
                </c:pt>
                <c:pt idx="6">
                  <c:v>768</c:v>
                </c:pt>
                <c:pt idx="7">
                  <c:v>44</c:v>
                </c:pt>
                <c:pt idx="8">
                  <c:v>14</c:v>
                </c:pt>
                <c:pt idx="9">
                  <c:v>187</c:v>
                </c:pt>
                <c:pt idx="10">
                  <c:v>32</c:v>
                </c:pt>
                <c:pt idx="11">
                  <c:v>0</c:v>
                </c:pt>
                <c:pt idx="12">
                  <c:v>688</c:v>
                </c:pt>
                <c:pt idx="13">
                  <c:v>58</c:v>
                </c:pt>
                <c:pt idx="14">
                  <c:v>1023</c:v>
                </c:pt>
                <c:pt idx="15">
                  <c:v>88</c:v>
                </c:pt>
                <c:pt idx="16">
                  <c:v>34</c:v>
                </c:pt>
                <c:pt idx="17">
                  <c:v>29</c:v>
                </c:pt>
                <c:pt idx="18">
                  <c:v>11</c:v>
                </c:pt>
                <c:pt idx="19">
                  <c:v>0</c:v>
                </c:pt>
                <c:pt idx="20">
                  <c:v>289</c:v>
                </c:pt>
                <c:pt idx="21">
                  <c:v>34</c:v>
                </c:pt>
                <c:pt idx="2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Sheet1!$J$30</c:f>
              <c:strCache>
                <c:ptCount val="1"/>
                <c:pt idx="0">
                  <c:v>Pig Count</c:v>
                </c:pt>
              </c:strCache>
            </c:strRef>
          </c:tx>
          <c:spPr>
            <a:solidFill>
              <a:srgbClr val="D60093"/>
            </a:solidFill>
            <a:ln>
              <a:noFill/>
            </a:ln>
            <a:effectLst/>
          </c:spPr>
          <c:invertIfNegative val="0"/>
          <c:cat>
            <c:strRef>
              <c:f>Sheet1!$G$31:$G$53</c:f>
              <c:strCache>
                <c:ptCount val="23"/>
                <c:pt idx="0">
                  <c:v>SE01</c:v>
                </c:pt>
                <c:pt idx="1">
                  <c:v>SE02</c:v>
                </c:pt>
                <c:pt idx="2">
                  <c:v>SE03</c:v>
                </c:pt>
                <c:pt idx="3">
                  <c:v>SE04</c:v>
                </c:pt>
                <c:pt idx="4">
                  <c:v>SE05</c:v>
                </c:pt>
                <c:pt idx="5">
                  <c:v>SE06</c:v>
                </c:pt>
                <c:pt idx="6">
                  <c:v>SE07</c:v>
                </c:pt>
                <c:pt idx="7">
                  <c:v>SE08</c:v>
                </c:pt>
                <c:pt idx="8">
                  <c:v>SE09</c:v>
                </c:pt>
                <c:pt idx="9">
                  <c:v>SE10</c:v>
                </c:pt>
                <c:pt idx="10">
                  <c:v>SE11</c:v>
                </c:pt>
                <c:pt idx="11">
                  <c:v>SE12</c:v>
                </c:pt>
                <c:pt idx="12">
                  <c:v>SE13</c:v>
                </c:pt>
                <c:pt idx="13">
                  <c:v>SE14</c:v>
                </c:pt>
                <c:pt idx="14">
                  <c:v>SE15</c:v>
                </c:pt>
                <c:pt idx="15">
                  <c:v>SE16</c:v>
                </c:pt>
                <c:pt idx="16">
                  <c:v>SE17</c:v>
                </c:pt>
                <c:pt idx="17">
                  <c:v>SE18</c:v>
                </c:pt>
                <c:pt idx="18">
                  <c:v>SE19</c:v>
                </c:pt>
                <c:pt idx="19">
                  <c:v>SE20</c:v>
                </c:pt>
                <c:pt idx="20">
                  <c:v>SE21</c:v>
                </c:pt>
                <c:pt idx="21">
                  <c:v>SE23</c:v>
                </c:pt>
                <c:pt idx="22">
                  <c:v>SE24</c:v>
                </c:pt>
              </c:strCache>
            </c:strRef>
          </c:cat>
          <c:val>
            <c:numRef>
              <c:f>Sheet1!$J$31:$J$53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155</c:v>
                </c:pt>
                <c:pt idx="9">
                  <c:v>0</c:v>
                </c:pt>
                <c:pt idx="10">
                  <c:v>0</c:v>
                </c:pt>
                <c:pt idx="11">
                  <c:v>46</c:v>
                </c:pt>
                <c:pt idx="12">
                  <c:v>0</c:v>
                </c:pt>
                <c:pt idx="13">
                  <c:v>0</c:v>
                </c:pt>
                <c:pt idx="14">
                  <c:v>22</c:v>
                </c:pt>
                <c:pt idx="15">
                  <c:v>393</c:v>
                </c:pt>
                <c:pt idx="16">
                  <c:v>401</c:v>
                </c:pt>
                <c:pt idx="17">
                  <c:v>0</c:v>
                </c:pt>
                <c:pt idx="18">
                  <c:v>454</c:v>
                </c:pt>
                <c:pt idx="19">
                  <c:v>514</c:v>
                </c:pt>
                <c:pt idx="20">
                  <c:v>427</c:v>
                </c:pt>
                <c:pt idx="21">
                  <c:v>0</c:v>
                </c:pt>
                <c:pt idx="22">
                  <c:v>343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27"/>
        <c:axId val="208197120"/>
        <c:axId val="208199040"/>
      </c:barChart>
      <c:catAx>
        <c:axId val="208197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Southern sites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99040"/>
        <c:crosses val="autoZero"/>
        <c:auto val="1"/>
        <c:lblAlgn val="ctr"/>
        <c:lblOffset val="100"/>
        <c:noMultiLvlLbl val="0"/>
      </c:catAx>
      <c:valAx>
        <c:axId val="208199040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Number of images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9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00423422110777"/>
          <c:y val="0.11186490455212925"/>
          <c:w val="0.21320613436234639"/>
          <c:h val="0.30192801963034849"/>
        </c:manualLayout>
      </c:layout>
      <c:overlay val="1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ysClr val="windowText" lastClr="000000"/>
                </a:solidFill>
              </a:rPr>
              <a:t>Trail camera images across northern sites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Sheet1!$H$30</c:f>
              <c:strCache>
                <c:ptCount val="1"/>
                <c:pt idx="0">
                  <c:v>Turkey Count</c:v>
                </c:pt>
              </c:strCache>
            </c:strRef>
          </c:tx>
          <c:spPr>
            <a:solidFill>
              <a:srgbClr val="00CC00"/>
            </a:solidFill>
            <a:ln>
              <a:noFill/>
            </a:ln>
            <a:effectLst/>
          </c:spPr>
          <c:invertIfNegative val="0"/>
          <c:cat>
            <c:strRef>
              <c:f>Sheet1!$G$31:$G$54</c:f>
              <c:strCache>
                <c:ptCount val="24"/>
                <c:pt idx="0">
                  <c:v>NW01</c:v>
                </c:pt>
                <c:pt idx="1">
                  <c:v>NW02</c:v>
                </c:pt>
                <c:pt idx="2">
                  <c:v>NW03</c:v>
                </c:pt>
                <c:pt idx="3">
                  <c:v>NW04</c:v>
                </c:pt>
                <c:pt idx="4">
                  <c:v>NW05</c:v>
                </c:pt>
                <c:pt idx="5">
                  <c:v>NW06</c:v>
                </c:pt>
                <c:pt idx="6">
                  <c:v>NW07</c:v>
                </c:pt>
                <c:pt idx="7">
                  <c:v>NW08</c:v>
                </c:pt>
                <c:pt idx="8">
                  <c:v>NW09</c:v>
                </c:pt>
                <c:pt idx="9">
                  <c:v>NW10</c:v>
                </c:pt>
                <c:pt idx="10">
                  <c:v>NW11</c:v>
                </c:pt>
                <c:pt idx="11">
                  <c:v>NW12</c:v>
                </c:pt>
                <c:pt idx="12">
                  <c:v>NW13</c:v>
                </c:pt>
                <c:pt idx="13">
                  <c:v>NW14</c:v>
                </c:pt>
                <c:pt idx="14">
                  <c:v>NW15</c:v>
                </c:pt>
                <c:pt idx="15">
                  <c:v>NW16</c:v>
                </c:pt>
                <c:pt idx="16">
                  <c:v>NW17</c:v>
                </c:pt>
                <c:pt idx="17">
                  <c:v>NW18</c:v>
                </c:pt>
                <c:pt idx="18">
                  <c:v>NW19</c:v>
                </c:pt>
                <c:pt idx="19">
                  <c:v>NW20</c:v>
                </c:pt>
                <c:pt idx="20">
                  <c:v>NW21</c:v>
                </c:pt>
                <c:pt idx="21">
                  <c:v>NW22</c:v>
                </c:pt>
                <c:pt idx="22">
                  <c:v>NW23</c:v>
                </c:pt>
                <c:pt idx="23">
                  <c:v>NW24</c:v>
                </c:pt>
              </c:strCache>
            </c:strRef>
          </c:cat>
          <c:val>
            <c:numRef>
              <c:f>Sheet1!$H$31:$H$54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Sheet1!$I$30</c:f>
              <c:strCache>
                <c:ptCount val="1"/>
                <c:pt idx="0">
                  <c:v>Deer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Sheet1!$G$31:$G$54</c:f>
              <c:strCache>
                <c:ptCount val="24"/>
                <c:pt idx="0">
                  <c:v>NW01</c:v>
                </c:pt>
                <c:pt idx="1">
                  <c:v>NW02</c:v>
                </c:pt>
                <c:pt idx="2">
                  <c:v>NW03</c:v>
                </c:pt>
                <c:pt idx="3">
                  <c:v>NW04</c:v>
                </c:pt>
                <c:pt idx="4">
                  <c:v>NW05</c:v>
                </c:pt>
                <c:pt idx="5">
                  <c:v>NW06</c:v>
                </c:pt>
                <c:pt idx="6">
                  <c:v>NW07</c:v>
                </c:pt>
                <c:pt idx="7">
                  <c:v>NW08</c:v>
                </c:pt>
                <c:pt idx="8">
                  <c:v>NW09</c:v>
                </c:pt>
                <c:pt idx="9">
                  <c:v>NW10</c:v>
                </c:pt>
                <c:pt idx="10">
                  <c:v>NW11</c:v>
                </c:pt>
                <c:pt idx="11">
                  <c:v>NW12</c:v>
                </c:pt>
                <c:pt idx="12">
                  <c:v>NW13</c:v>
                </c:pt>
                <c:pt idx="13">
                  <c:v>NW14</c:v>
                </c:pt>
                <c:pt idx="14">
                  <c:v>NW15</c:v>
                </c:pt>
                <c:pt idx="15">
                  <c:v>NW16</c:v>
                </c:pt>
                <c:pt idx="16">
                  <c:v>NW17</c:v>
                </c:pt>
                <c:pt idx="17">
                  <c:v>NW18</c:v>
                </c:pt>
                <c:pt idx="18">
                  <c:v>NW19</c:v>
                </c:pt>
                <c:pt idx="19">
                  <c:v>NW20</c:v>
                </c:pt>
                <c:pt idx="20">
                  <c:v>NW21</c:v>
                </c:pt>
                <c:pt idx="21">
                  <c:v>NW22</c:v>
                </c:pt>
                <c:pt idx="22">
                  <c:v>NW23</c:v>
                </c:pt>
                <c:pt idx="23">
                  <c:v>NW24</c:v>
                </c:pt>
              </c:strCache>
            </c:strRef>
          </c:cat>
          <c:val>
            <c:numRef>
              <c:f>Sheet1!$I$31:$I$54</c:f>
              <c:numCache>
                <c:formatCode>General</c:formatCode>
                <c:ptCount val="24"/>
                <c:pt idx="0">
                  <c:v>815</c:v>
                </c:pt>
                <c:pt idx="1">
                  <c:v>0</c:v>
                </c:pt>
                <c:pt idx="2">
                  <c:v>21</c:v>
                </c:pt>
                <c:pt idx="3">
                  <c:v>43</c:v>
                </c:pt>
                <c:pt idx="4">
                  <c:v>639</c:v>
                </c:pt>
                <c:pt idx="5">
                  <c:v>1570</c:v>
                </c:pt>
                <c:pt idx="6">
                  <c:v>921</c:v>
                </c:pt>
                <c:pt idx="7">
                  <c:v>660</c:v>
                </c:pt>
                <c:pt idx="8">
                  <c:v>0</c:v>
                </c:pt>
                <c:pt idx="9">
                  <c:v>238</c:v>
                </c:pt>
                <c:pt idx="10">
                  <c:v>58</c:v>
                </c:pt>
                <c:pt idx="11">
                  <c:v>238</c:v>
                </c:pt>
                <c:pt idx="12">
                  <c:v>12</c:v>
                </c:pt>
                <c:pt idx="13">
                  <c:v>411</c:v>
                </c:pt>
                <c:pt idx="14">
                  <c:v>300</c:v>
                </c:pt>
                <c:pt idx="15">
                  <c:v>12</c:v>
                </c:pt>
                <c:pt idx="16">
                  <c:v>408</c:v>
                </c:pt>
                <c:pt idx="17">
                  <c:v>0</c:v>
                </c:pt>
                <c:pt idx="18">
                  <c:v>20</c:v>
                </c:pt>
                <c:pt idx="19">
                  <c:v>11</c:v>
                </c:pt>
                <c:pt idx="20">
                  <c:v>78</c:v>
                </c:pt>
                <c:pt idx="21">
                  <c:v>429</c:v>
                </c:pt>
                <c:pt idx="22">
                  <c:v>16</c:v>
                </c:pt>
                <c:pt idx="2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Sheet1!$J$30</c:f>
              <c:strCache>
                <c:ptCount val="1"/>
                <c:pt idx="0">
                  <c:v>Pig Count</c:v>
                </c:pt>
              </c:strCache>
            </c:strRef>
          </c:tx>
          <c:spPr>
            <a:solidFill>
              <a:srgbClr val="D60093"/>
            </a:solidFill>
            <a:ln>
              <a:noFill/>
            </a:ln>
            <a:effectLst/>
          </c:spPr>
          <c:invertIfNegative val="0"/>
          <c:cat>
            <c:strRef>
              <c:f>Sheet1!$G$31:$G$54</c:f>
              <c:strCache>
                <c:ptCount val="24"/>
                <c:pt idx="0">
                  <c:v>NW01</c:v>
                </c:pt>
                <c:pt idx="1">
                  <c:v>NW02</c:v>
                </c:pt>
                <c:pt idx="2">
                  <c:v>NW03</c:v>
                </c:pt>
                <c:pt idx="3">
                  <c:v>NW04</c:v>
                </c:pt>
                <c:pt idx="4">
                  <c:v>NW05</c:v>
                </c:pt>
                <c:pt idx="5">
                  <c:v>NW06</c:v>
                </c:pt>
                <c:pt idx="6">
                  <c:v>NW07</c:v>
                </c:pt>
                <c:pt idx="7">
                  <c:v>NW08</c:v>
                </c:pt>
                <c:pt idx="8">
                  <c:v>NW09</c:v>
                </c:pt>
                <c:pt idx="9">
                  <c:v>NW10</c:v>
                </c:pt>
                <c:pt idx="10">
                  <c:v>NW11</c:v>
                </c:pt>
                <c:pt idx="11">
                  <c:v>NW12</c:v>
                </c:pt>
                <c:pt idx="12">
                  <c:v>NW13</c:v>
                </c:pt>
                <c:pt idx="13">
                  <c:v>NW14</c:v>
                </c:pt>
                <c:pt idx="14">
                  <c:v>NW15</c:v>
                </c:pt>
                <c:pt idx="15">
                  <c:v>NW16</c:v>
                </c:pt>
                <c:pt idx="16">
                  <c:v>NW17</c:v>
                </c:pt>
                <c:pt idx="17">
                  <c:v>NW18</c:v>
                </c:pt>
                <c:pt idx="18">
                  <c:v>NW19</c:v>
                </c:pt>
                <c:pt idx="19">
                  <c:v>NW20</c:v>
                </c:pt>
                <c:pt idx="20">
                  <c:v>NW21</c:v>
                </c:pt>
                <c:pt idx="21">
                  <c:v>NW22</c:v>
                </c:pt>
                <c:pt idx="22">
                  <c:v>NW23</c:v>
                </c:pt>
                <c:pt idx="23">
                  <c:v>NW24</c:v>
                </c:pt>
              </c:strCache>
            </c:strRef>
          </c:cat>
          <c:val>
            <c:numRef>
              <c:f>Sheet1!$J$31:$J$54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305</c:v>
                </c:pt>
                <c:pt idx="3">
                  <c:v>0</c:v>
                </c:pt>
                <c:pt idx="4">
                  <c:v>11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274</c:v>
                </c:pt>
                <c:pt idx="10">
                  <c:v>457</c:v>
                </c:pt>
                <c:pt idx="11">
                  <c:v>50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27"/>
        <c:axId val="246267264"/>
        <c:axId val="246433280"/>
      </c:barChart>
      <c:catAx>
        <c:axId val="24626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Northern sites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433280"/>
        <c:crosses val="autoZero"/>
        <c:auto val="1"/>
        <c:lblAlgn val="ctr"/>
        <c:lblOffset val="100"/>
        <c:noMultiLvlLbl val="0"/>
      </c:catAx>
      <c:valAx>
        <c:axId val="246433280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</a:rPr>
                  <a:t>Number of images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26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127479580359569"/>
          <c:y val="0.11457142857142859"/>
          <c:w val="0.2224429467898025"/>
          <c:h val="0.30403342593450994"/>
        </c:manualLayout>
      </c:layout>
      <c:overlay val="1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ysClr val="windowText" lastClr="000000"/>
                </a:solidFill>
              </a:rPr>
              <a:t>Probability</a:t>
            </a:r>
            <a:r>
              <a:rPr lang="en-US" sz="1800" baseline="0" dirty="0">
                <a:solidFill>
                  <a:sysClr val="windowText" lastClr="000000"/>
                </a:solidFill>
              </a:rPr>
              <a:t> of </a:t>
            </a:r>
            <a:r>
              <a:rPr lang="en-US" sz="1800" baseline="0" dirty="0" smtClean="0">
                <a:solidFill>
                  <a:sysClr val="windowText" lastClr="000000"/>
                </a:solidFill>
              </a:rPr>
              <a:t>o</a:t>
            </a:r>
            <a:r>
              <a:rPr lang="en-US" sz="1800" dirty="0" smtClean="0">
                <a:solidFill>
                  <a:sysClr val="windowText" lastClr="000000"/>
                </a:solidFill>
              </a:rPr>
              <a:t>ccupancy (</a:t>
            </a:r>
            <a:r>
              <a:rPr lang="el-GR" sz="1800" b="0" i="0" u="none" strike="noStrike" baseline="0" dirty="0" smtClean="0">
                <a:effectLst/>
              </a:rPr>
              <a:t>ψ</a:t>
            </a:r>
            <a:r>
              <a:rPr lang="en-US" sz="1800" b="0" i="0" u="none" strike="noStrike" baseline="0" dirty="0" smtClean="0">
                <a:effectLst/>
              </a:rPr>
              <a:t>)</a:t>
            </a:r>
            <a:endParaRPr lang="en-US" sz="1800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Sheet1!$J$18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Sheet1!$K$19:$K$24</c:f>
                <c:numCache>
                  <c:formatCode>General</c:formatCode>
                  <c:ptCount val="6"/>
                  <c:pt idx="0">
                    <c:v>7.4499999999999997E-2</c:v>
                  </c:pt>
                  <c:pt idx="1">
                    <c:v>7.4900000000000001E-3</c:v>
                  </c:pt>
                  <c:pt idx="2">
                    <c:v>1.15E-2</c:v>
                  </c:pt>
                  <c:pt idx="3">
                    <c:v>1.7100000000000001E-2</c:v>
                  </c:pt>
                  <c:pt idx="4">
                    <c:v>6.54E-2</c:v>
                  </c:pt>
                  <c:pt idx="5">
                    <c:v>6.7500000000000004E-2</c:v>
                  </c:pt>
                </c:numCache>
              </c:numRef>
            </c:plus>
            <c:minus>
              <c:numRef>
                <c:f>Sheet1!$K$19:$K$24</c:f>
                <c:numCache>
                  <c:formatCode>General</c:formatCode>
                  <c:ptCount val="6"/>
                  <c:pt idx="0">
                    <c:v>7.4499999999999997E-2</c:v>
                  </c:pt>
                  <c:pt idx="1">
                    <c:v>7.4900000000000001E-3</c:v>
                  </c:pt>
                  <c:pt idx="2">
                    <c:v>1.15E-2</c:v>
                  </c:pt>
                  <c:pt idx="3">
                    <c:v>1.7100000000000001E-2</c:v>
                  </c:pt>
                  <c:pt idx="4">
                    <c:v>6.54E-2</c:v>
                  </c:pt>
                  <c:pt idx="5">
                    <c:v>6.7500000000000004E-2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Sheet1!$I$19:$I$24</c:f>
              <c:strCache>
                <c:ptCount val="6"/>
                <c:pt idx="0">
                  <c:v>NW Deer</c:v>
                </c:pt>
                <c:pt idx="1">
                  <c:v>NW Pig</c:v>
                </c:pt>
                <c:pt idx="2">
                  <c:v>SE Deer</c:v>
                </c:pt>
                <c:pt idx="3">
                  <c:v>SE Pig</c:v>
                </c:pt>
                <c:pt idx="4">
                  <c:v>LWMA Deer</c:v>
                </c:pt>
                <c:pt idx="5">
                  <c:v>LWMA Pig</c:v>
                </c:pt>
              </c:strCache>
            </c:strRef>
          </c:cat>
          <c:val>
            <c:numRef>
              <c:f>Sheet1!$J$19:$J$24</c:f>
              <c:numCache>
                <c:formatCode>General</c:formatCode>
                <c:ptCount val="6"/>
                <c:pt idx="0">
                  <c:v>0.13900000000000001</c:v>
                </c:pt>
                <c:pt idx="1">
                  <c:v>2.2100000000000001E-4</c:v>
                </c:pt>
                <c:pt idx="2">
                  <c:v>3.97E-4</c:v>
                </c:pt>
                <c:pt idx="3">
                  <c:v>0.999</c:v>
                </c:pt>
                <c:pt idx="4">
                  <c:v>0.121</c:v>
                </c:pt>
                <c:pt idx="5">
                  <c:v>0.30099999999999999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610240"/>
        <c:axId val="745982976"/>
      </c:barChart>
      <c:catAx>
        <c:axId val="74561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Area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982976"/>
        <c:crosses val="autoZero"/>
        <c:auto val="1"/>
        <c:lblAlgn val="ctr"/>
        <c:lblOffset val="100"/>
        <c:noMultiLvlLbl val="0"/>
      </c:catAx>
      <c:valAx>
        <c:axId val="7459829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Occupancy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6102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ysClr val="windowText" lastClr="000000"/>
                </a:solidFill>
              </a:rPr>
              <a:t>Probability of </a:t>
            </a:r>
            <a:r>
              <a:rPr lang="en-US" sz="1800" dirty="0" smtClean="0">
                <a:solidFill>
                  <a:sysClr val="windowText" lastClr="000000"/>
                </a:solidFill>
              </a:rPr>
              <a:t>detection (</a:t>
            </a:r>
            <a:r>
              <a:rPr lang="az-Cyrl-AZ" sz="1800" b="0" i="1" u="none" strike="noStrike" baseline="0" dirty="0" smtClean="0">
                <a:effectLst/>
              </a:rPr>
              <a:t>р </a:t>
            </a:r>
            <a:r>
              <a:rPr lang="en-US" sz="1800" b="0" i="1" u="none" strike="noStrike" baseline="0" dirty="0" smtClean="0">
                <a:effectLst/>
              </a:rPr>
              <a:t>)</a:t>
            </a:r>
            <a:endParaRPr lang="en-US" sz="1800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Sheet1!$M$18</c:f>
              <c:strCache>
                <c:ptCount val="1"/>
                <c:pt idx="0">
                  <c:v>Detection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Sheet1!$N$19:$N$24</c:f>
                <c:numCache>
                  <c:formatCode>General</c:formatCode>
                  <c:ptCount val="6"/>
                  <c:pt idx="0">
                    <c:v>9.3700000000000006E-2</c:v>
                  </c:pt>
                  <c:pt idx="1">
                    <c:v>9.5500000000000002E-2</c:v>
                  </c:pt>
                  <c:pt idx="2">
                    <c:v>4.4999999999999998E-2</c:v>
                  </c:pt>
                  <c:pt idx="3">
                    <c:v>6.8900000000000003E-2</c:v>
                  </c:pt>
                  <c:pt idx="4">
                    <c:v>4.0599999999999997E-2</c:v>
                  </c:pt>
                  <c:pt idx="5">
                    <c:v>5.6300000000000003E-2</c:v>
                  </c:pt>
                </c:numCache>
              </c:numRef>
            </c:plus>
            <c:minus>
              <c:numRef>
                <c:f>Sheet1!$N$19:$N$24</c:f>
                <c:numCache>
                  <c:formatCode>General</c:formatCode>
                  <c:ptCount val="6"/>
                  <c:pt idx="0">
                    <c:v>9.3700000000000006E-2</c:v>
                  </c:pt>
                  <c:pt idx="1">
                    <c:v>9.5500000000000002E-2</c:v>
                  </c:pt>
                  <c:pt idx="2">
                    <c:v>4.4999999999999998E-2</c:v>
                  </c:pt>
                  <c:pt idx="3">
                    <c:v>6.8900000000000003E-2</c:v>
                  </c:pt>
                  <c:pt idx="4">
                    <c:v>4.0599999999999997E-2</c:v>
                  </c:pt>
                  <c:pt idx="5">
                    <c:v>5.6300000000000003E-2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Sheet1!$L$19:$L$24</c:f>
              <c:strCache>
                <c:ptCount val="6"/>
                <c:pt idx="0">
                  <c:v>NW Deer</c:v>
                </c:pt>
                <c:pt idx="1">
                  <c:v>NW Pig</c:v>
                </c:pt>
                <c:pt idx="2">
                  <c:v>SE Deer</c:v>
                </c:pt>
                <c:pt idx="3">
                  <c:v>SE Pig</c:v>
                </c:pt>
                <c:pt idx="4">
                  <c:v>LWMA Deer</c:v>
                </c:pt>
                <c:pt idx="5">
                  <c:v>LWMA Pig</c:v>
                </c:pt>
              </c:strCache>
            </c:strRef>
          </c:cat>
          <c:val>
            <c:numRef>
              <c:f>Sheet1!$M$19:$M$24</c:f>
              <c:numCache>
                <c:formatCode>General</c:formatCode>
                <c:ptCount val="6"/>
                <c:pt idx="0">
                  <c:v>0.495</c:v>
                </c:pt>
                <c:pt idx="1">
                  <c:v>0.49099999999999999</c:v>
                </c:pt>
                <c:pt idx="2">
                  <c:v>0.58299999999999996</c:v>
                </c:pt>
                <c:pt idx="3">
                  <c:v>0.55300000000000005</c:v>
                </c:pt>
                <c:pt idx="4">
                  <c:v>0.56599999999999995</c:v>
                </c:pt>
                <c:pt idx="5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139520"/>
        <c:axId val="162166272"/>
      </c:barChart>
      <c:catAx>
        <c:axId val="162139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Area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66272"/>
        <c:crosses val="autoZero"/>
        <c:auto val="1"/>
        <c:lblAlgn val="ctr"/>
        <c:lblOffset val="100"/>
        <c:noMultiLvlLbl val="0"/>
      </c:catAx>
      <c:valAx>
        <c:axId val="1621662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Detection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395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CCA9-0013-4CD0-BC4B-B782F5C104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41E7-07E8-44A5-9708-367A41C2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Lowndes WMA</a:t>
            </a:r>
            <a:br>
              <a:rPr lang="en-US" dirty="0" smtClean="0"/>
            </a:br>
            <a:r>
              <a:rPr lang="en-US" dirty="0" smtClean="0"/>
              <a:t>Pig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Chapter 1: How to kill them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2: How to cook them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JK: Deer and turkey response to pig removal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1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809119"/>
              </p:ext>
            </p:extLst>
          </p:nvPr>
        </p:nvGraphicFramePr>
        <p:xfrm>
          <a:off x="990600" y="3657600"/>
          <a:ext cx="7010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26010"/>
              </p:ext>
            </p:extLst>
          </p:nvPr>
        </p:nvGraphicFramePr>
        <p:xfrm>
          <a:off x="914400" y="304800"/>
          <a:ext cx="7086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49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package ‘overlap’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7" y="1277131"/>
            <a:ext cx="4121023" cy="2789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04" y="1295399"/>
            <a:ext cx="3879896" cy="2708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6" y="4038600"/>
            <a:ext cx="4129314" cy="2574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03442"/>
            <a:ext cx="3879895" cy="2609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0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unmarked single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occu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17374"/>
              </p:ext>
            </p:extLst>
          </p:nvPr>
        </p:nvGraphicFramePr>
        <p:xfrm>
          <a:off x="0" y="1447800"/>
          <a:ext cx="4419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331197"/>
              </p:ext>
            </p:extLst>
          </p:nvPr>
        </p:nvGraphicFramePr>
        <p:xfrm>
          <a:off x="4419600" y="1447800"/>
          <a:ext cx="4695371" cy="402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85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Deer seem to care more about pigs than pigs care about deer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892624"/>
              </p:ext>
            </p:extLst>
          </p:nvPr>
        </p:nvGraphicFramePr>
        <p:xfrm>
          <a:off x="503237" y="1828800"/>
          <a:ext cx="8229598" cy="411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3" imgW="6115151" imgH="3057659" progId="Excel.Sheet.12">
                  <p:embed/>
                </p:oleObj>
              </mc:Choice>
              <mc:Fallback>
                <p:oleObj name="Worksheet" r:id="rId3" imgW="6115151" imgH="3057659" progId="Excel.Sheet.12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" y="1828800"/>
                        <a:ext cx="8229598" cy="4114799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3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surveys from WMA to answer questions about activity, occupancy, and abundance during/after sounder removal</a:t>
            </a:r>
          </a:p>
          <a:p>
            <a:r>
              <a:rPr lang="en-US" dirty="0" smtClean="0"/>
              <a:t>Turkey surveys</a:t>
            </a:r>
          </a:p>
          <a:p>
            <a:pPr lvl="1"/>
            <a:r>
              <a:rPr lang="en-US" dirty="0" smtClean="0"/>
              <a:t>July (1 camera/1 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February/March (1 camera/4 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Deer surveys</a:t>
            </a:r>
          </a:p>
          <a:p>
            <a:pPr lvl="1"/>
            <a:r>
              <a:rPr lang="en-US" dirty="0" smtClean="0"/>
              <a:t>February/March and September (2.43 km </a:t>
            </a:r>
            <a:r>
              <a:rPr lang="en-US" dirty="0" err="1" smtClean="0"/>
              <a:t>dist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83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Turkey surveys</a:t>
            </a:r>
            <a:br>
              <a:rPr lang="en-US" dirty="0" smtClean="0"/>
            </a:br>
            <a:r>
              <a:rPr lang="en-US" sz="2200" dirty="0" err="1" smtClean="0"/>
              <a:t>Timelapse</a:t>
            </a:r>
            <a:r>
              <a:rPr lang="en-US" sz="2200" dirty="0" smtClean="0"/>
              <a:t>: every 5 min 9-11am; 4-8pm</a:t>
            </a:r>
            <a:br>
              <a:rPr lang="en-US" sz="2200" dirty="0" smtClean="0"/>
            </a:br>
            <a:r>
              <a:rPr lang="en-US" sz="2200" dirty="0" smtClean="0"/>
              <a:t>Trigger: 24 </a:t>
            </a:r>
            <a:r>
              <a:rPr lang="en-US" sz="2200" dirty="0" err="1" smtClean="0"/>
              <a:t>hrs</a:t>
            </a:r>
            <a:r>
              <a:rPr lang="en-US" sz="2200" dirty="0" smtClean="0"/>
              <a:t>, 3 pics/trigger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267200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Feb/March 2015, 2016, 2017, 2018</a:t>
            </a:r>
            <a:endParaRPr lang="en-US" dirty="0"/>
          </a:p>
        </p:txBody>
      </p:sp>
      <p:pic>
        <p:nvPicPr>
          <p:cNvPr id="4099" name="Picture 3" descr="C:\Users\Alexandra\Dropbox\SQUAD\Presentation day\SpringTurkeySurvey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660" y="2174875"/>
            <a:ext cx="3053268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July 2015, 2016, 2017</a:t>
            </a:r>
            <a:endParaRPr lang="en-US" dirty="0"/>
          </a:p>
        </p:txBody>
      </p:sp>
      <p:pic>
        <p:nvPicPr>
          <p:cNvPr id="10" name="Picture 3" descr="C:\Users\Alexandra\Dropbox\SQUAD\Presentation day\SummerTurkeySurvey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78" y="2174875"/>
            <a:ext cx="3053268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8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717550"/>
          </a:xfrm>
        </p:spPr>
        <p:txBody>
          <a:bodyPr anchor="t">
            <a:noAutofit/>
          </a:bodyPr>
          <a:lstStyle/>
          <a:p>
            <a:r>
              <a:rPr lang="en-US" sz="3600" dirty="0" smtClean="0"/>
              <a:t>Deer surveys </a:t>
            </a:r>
            <a:br>
              <a:rPr lang="en-US" sz="3600" dirty="0" smtClean="0"/>
            </a:br>
            <a:endParaRPr lang="en-US" sz="4000" dirty="0"/>
          </a:p>
        </p:txBody>
      </p:sp>
      <p:pic>
        <p:nvPicPr>
          <p:cNvPr id="6146" name="Picture 2" descr="C:\Users\Alexandra\Dropbox\SQUAD\Presentation day\Deer survey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r="37512"/>
          <a:stretch/>
        </p:blipFill>
        <p:spPr bwMode="auto">
          <a:xfrm>
            <a:off x="3810000" y="1066800"/>
            <a:ext cx="4654550" cy="503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Timelapse</a:t>
            </a:r>
            <a:r>
              <a:rPr lang="en-US" sz="2400" dirty="0" smtClean="0"/>
              <a:t>: every 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Trigger: 3 pics/ trigger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Sep 2015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Feb &amp; Sep 2016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Feb &amp; Sep 2017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Feb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63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Images processed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turkey surveys: 149,197 images</a:t>
            </a:r>
          </a:p>
          <a:p>
            <a:r>
              <a:rPr lang="en-US" dirty="0" smtClean="0"/>
              <a:t>Summer turkey surveys: 371,476</a:t>
            </a:r>
          </a:p>
          <a:p>
            <a:r>
              <a:rPr lang="en-US" dirty="0" smtClean="0"/>
              <a:t>Deer surveys: 134,925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Total: 655,598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1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Deer</a:t>
            </a:r>
          </a:p>
          <a:p>
            <a:pPr lvl="1"/>
            <a:r>
              <a:rPr lang="en-US" dirty="0" smtClean="0"/>
              <a:t>Immature buck</a:t>
            </a:r>
          </a:p>
          <a:p>
            <a:pPr lvl="2"/>
            <a:r>
              <a:rPr lang="en-US" dirty="0" smtClean="0"/>
              <a:t>branched</a:t>
            </a:r>
          </a:p>
          <a:p>
            <a:pPr lvl="1"/>
            <a:r>
              <a:rPr lang="en-US" dirty="0" smtClean="0"/>
              <a:t>Mature buck </a:t>
            </a:r>
          </a:p>
          <a:p>
            <a:pPr lvl="2"/>
            <a:r>
              <a:rPr lang="en-US" dirty="0" smtClean="0"/>
              <a:t>&gt;= 3.5 </a:t>
            </a:r>
            <a:r>
              <a:rPr lang="en-US" dirty="0" err="1" smtClean="0"/>
              <a:t>yrs</a:t>
            </a:r>
            <a:endParaRPr lang="en-US" dirty="0" smtClean="0"/>
          </a:p>
          <a:p>
            <a:pPr lvl="2"/>
            <a:r>
              <a:rPr lang="en-US" dirty="0" smtClean="0"/>
              <a:t>branched</a:t>
            </a:r>
          </a:p>
          <a:p>
            <a:pPr lvl="1"/>
            <a:r>
              <a:rPr lang="en-US" dirty="0" smtClean="0"/>
              <a:t>Doe</a:t>
            </a:r>
          </a:p>
          <a:p>
            <a:pPr lvl="1"/>
            <a:r>
              <a:rPr lang="en-US" dirty="0" smtClean="0"/>
              <a:t>Fawn</a:t>
            </a:r>
          </a:p>
          <a:p>
            <a:pPr lvl="1"/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827963"/>
            <a:ext cx="2667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Turkey</a:t>
            </a:r>
          </a:p>
          <a:p>
            <a:pPr lvl="1"/>
            <a:r>
              <a:rPr lang="en-US" dirty="0" smtClean="0"/>
              <a:t>Tom</a:t>
            </a:r>
          </a:p>
          <a:p>
            <a:pPr lvl="1"/>
            <a:r>
              <a:rPr lang="en-US" dirty="0" smtClean="0"/>
              <a:t>Jake</a:t>
            </a:r>
          </a:p>
          <a:p>
            <a:pPr lvl="1"/>
            <a:r>
              <a:rPr lang="en-US" dirty="0" smtClean="0"/>
              <a:t>Hen</a:t>
            </a:r>
          </a:p>
          <a:p>
            <a:pPr lvl="1"/>
            <a:r>
              <a:rPr lang="en-US" dirty="0" err="1" smtClean="0"/>
              <a:t>Poult</a:t>
            </a:r>
            <a:endParaRPr lang="en-US" dirty="0" smtClean="0"/>
          </a:p>
          <a:p>
            <a:pPr lvl="1"/>
            <a:r>
              <a:rPr lang="en-US" dirty="0" smtClean="0"/>
              <a:t>Unknown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248400" y="838200"/>
            <a:ext cx="220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Boar</a:t>
            </a:r>
          </a:p>
          <a:p>
            <a:pPr lvl="1"/>
            <a:r>
              <a:rPr lang="en-US" dirty="0" smtClean="0"/>
              <a:t>Sow</a:t>
            </a:r>
          </a:p>
          <a:p>
            <a:pPr lvl="1"/>
            <a:r>
              <a:rPr lang="en-US" dirty="0" smtClean="0"/>
              <a:t>Shoat</a:t>
            </a:r>
          </a:p>
          <a:p>
            <a:pPr lvl="1"/>
            <a:r>
              <a:rPr lang="en-US" dirty="0" smtClean="0"/>
              <a:t>Piglet</a:t>
            </a:r>
          </a:p>
          <a:p>
            <a:pPr lvl="1"/>
            <a:r>
              <a:rPr lang="en-US" dirty="0" smtClean="0"/>
              <a:t>Unknown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" y="4928525"/>
            <a:ext cx="3430178" cy="1929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22" y="4928525"/>
            <a:ext cx="3430178" cy="1929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57600"/>
            <a:ext cx="3733800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bycatch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371600"/>
            <a:ext cx="5012266" cy="28194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6477000" cy="364331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543800" y="2514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8600" y="57150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sounder removal</a:t>
            </a:r>
          </a:p>
          <a:p>
            <a:r>
              <a:rPr lang="en-US" dirty="0" smtClean="0"/>
              <a:t>NW removed pigs</a:t>
            </a:r>
          </a:p>
          <a:p>
            <a:r>
              <a:rPr lang="en-US" dirty="0" smtClean="0"/>
              <a:t>SE no removal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721" b="589"/>
          <a:stretch/>
        </p:blipFill>
        <p:spPr>
          <a:xfrm>
            <a:off x="4953000" y="1524000"/>
            <a:ext cx="3770850" cy="492273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different age classes and sexes differ in activity pattern, occupancy, and abundance?</a:t>
            </a:r>
          </a:p>
          <a:p>
            <a:r>
              <a:rPr lang="en-US" dirty="0" smtClean="0"/>
              <a:t>Does that change during and after sounder removals?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" y="2014665"/>
            <a:ext cx="8852089" cy="34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80" y="1600200"/>
            <a:ext cx="43826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33600"/>
            <a:ext cx="898296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" y="2133599"/>
            <a:ext cx="8852089" cy="34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" y="2257563"/>
            <a:ext cx="9055838" cy="35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deer and turkey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deer and turkey behave differently when pigs have been removed?</a:t>
            </a:r>
          </a:p>
          <a:p>
            <a:r>
              <a:rPr lang="en-US" dirty="0" smtClean="0"/>
              <a:t>Do deer and turkey numbers respond after whole sounder removal?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test out methods of activity pattern and single species occupancy with preliminary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survey Nov 2014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2" y="1600200"/>
            <a:ext cx="3497335" cy="452596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Pre-bait with corn 1 </a:t>
            </a:r>
            <a:r>
              <a:rPr lang="en-US" dirty="0" err="1" smtClean="0"/>
              <a:t>wk</a:t>
            </a:r>
            <a:endParaRPr lang="en-US" dirty="0" smtClean="0"/>
          </a:p>
          <a:p>
            <a:r>
              <a:rPr lang="en-US" dirty="0" smtClean="0"/>
              <a:t>Camera is out for 1 </a:t>
            </a:r>
            <a:r>
              <a:rPr lang="en-US" dirty="0" err="1" smtClean="0"/>
              <a:t>wk</a:t>
            </a:r>
            <a:endParaRPr lang="en-US" dirty="0" smtClean="0"/>
          </a:p>
          <a:p>
            <a:pPr lvl="1"/>
            <a:r>
              <a:rPr lang="en-US" dirty="0" smtClean="0"/>
              <a:t>6 24-hour periods of data</a:t>
            </a:r>
          </a:p>
          <a:p>
            <a:r>
              <a:rPr lang="en-US" dirty="0" smtClean="0"/>
              <a:t>About 1 cam/km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Placed in “piggy” areas </a:t>
            </a:r>
          </a:p>
          <a:p>
            <a:pPr lvl="1"/>
            <a:r>
              <a:rPr lang="en-US" dirty="0" smtClean="0"/>
              <a:t>w/ pig sign or in wetland area</a:t>
            </a:r>
          </a:p>
        </p:txBody>
      </p:sp>
    </p:spTree>
    <p:extLst>
      <p:ext uri="{BB962C8B-B14F-4D97-AF65-F5344CB8AC3E}">
        <p14:creationId xmlns:p14="http://schemas.microsoft.com/office/powerpoint/2010/main" val="27006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347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Worksheet</vt:lpstr>
      <vt:lpstr>Lowndes WMA Pig project</vt:lpstr>
      <vt:lpstr>Chapter 1 Overview</vt:lpstr>
      <vt:lpstr>Removals</vt:lpstr>
      <vt:lpstr>Removal demographics</vt:lpstr>
      <vt:lpstr>Counts</vt:lpstr>
      <vt:lpstr>Effort</vt:lpstr>
      <vt:lpstr>Effort by year</vt:lpstr>
      <vt:lpstr>Chapter 2: deer and turkey</vt:lpstr>
      <vt:lpstr>Pig survey Nov 2014</vt:lpstr>
      <vt:lpstr>PowerPoint Presentation</vt:lpstr>
      <vt:lpstr>Using package ‘overlap’</vt:lpstr>
      <vt:lpstr>Using unmarked single sp occu</vt:lpstr>
      <vt:lpstr>Deer seem to care more about pigs than pigs care about deer</vt:lpstr>
      <vt:lpstr>2nd step</vt:lpstr>
      <vt:lpstr>Turkey surveys Timelapse: every 5 min 9-11am; 4-8pm Trigger: 24 hrs, 3 pics/trigger</vt:lpstr>
      <vt:lpstr>Deer surveys  </vt:lpstr>
      <vt:lpstr># Images processed</vt:lpstr>
      <vt:lpstr>Classifications</vt:lpstr>
      <vt:lpstr>And bycatch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Lowndes WMA Pig project</dc:title>
  <dc:creator>Alexandra Lewis</dc:creator>
  <cp:lastModifiedBy>Alexandra Lewis</cp:lastModifiedBy>
  <cp:revision>21</cp:revision>
  <dcterms:created xsi:type="dcterms:W3CDTF">2018-10-17T13:53:58Z</dcterms:created>
  <dcterms:modified xsi:type="dcterms:W3CDTF">2018-10-17T15:53:30Z</dcterms:modified>
</cp:coreProperties>
</file>