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3"/>
  </p:notesMasterIdLst>
  <p:sldIdLst>
    <p:sldId id="277" r:id="rId3"/>
    <p:sldId id="256" r:id="rId4"/>
    <p:sldId id="257" r:id="rId5"/>
    <p:sldId id="258" r:id="rId6"/>
    <p:sldId id="259" r:id="rId7"/>
    <p:sldId id="260" r:id="rId8"/>
    <p:sldId id="261" r:id="rId9"/>
    <p:sldId id="271" r:id="rId10"/>
    <p:sldId id="272" r:id="rId11"/>
    <p:sldId id="273" r:id="rId12"/>
    <p:sldId id="262" r:id="rId13"/>
    <p:sldId id="264" r:id="rId14"/>
    <p:sldId id="274" r:id="rId15"/>
    <p:sldId id="265" r:id="rId16"/>
    <p:sldId id="275" r:id="rId17"/>
    <p:sldId id="276" r:id="rId18"/>
    <p:sldId id="266" r:id="rId19"/>
    <p:sldId id="267" r:id="rId20"/>
    <p:sldId id="268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194" autoAdjust="0"/>
  </p:normalViewPr>
  <p:slideViewPr>
    <p:cSldViewPr snapToGrid="0" showGuides="1">
      <p:cViewPr varScale="1">
        <p:scale>
          <a:sx n="94" d="100"/>
          <a:sy n="94" d="100"/>
        </p:scale>
        <p:origin x="1152" y="7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29DF8-621F-4458-9E67-C495A5AC4213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EB552-27C5-4AF6-B8C3-0A7F981AD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45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/>
              <a:t>1. What is the most likely outcome for Island Mice in 15 years? What is the most likely outcome for each ecoregion? </a:t>
            </a:r>
            <a:endParaRPr lang="en-US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/>
              <a:t>2. Why is there uncertainty about the number of populations that will end in each state? </a:t>
            </a:r>
            <a:endParaRPr lang="en-US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/>
              <a:t>3. How would you characterize the expected resiliency, redundancy, and representation of this species? </a:t>
            </a:r>
            <a:endParaRPr lang="en-US" sz="1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EB552-27C5-4AF6-B8C3-0A7F981AD9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01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Three transition probabilities were found to be strongly associated with ambient noise level.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𝐻𝐿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𝐻𝐸</m:t>
                        </m:r>
                      </m:sup>
                    </m:sSup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𝐿𝐸</m:t>
                        </m:r>
                      </m:sup>
                    </m:sSup>
                  </m:oMath>
                </a14:m>
                <a:r>
                  <a:rPr lang="en-US" dirty="0"/>
                  <a:t> all increased as ambient noise level increased (β = 1.5 ± 0.03, p = 0.001). </a:t>
                </a:r>
              </a:p>
              <a:p>
                <a:endParaRPr lang="en-US" dirty="0"/>
              </a:p>
              <a:p>
                <a:r>
                  <a:rPr lang="en-US" dirty="0"/>
                  <a:t>Two transition probabilities were found to be strongly associated with annual temperature range.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𝐻𝐻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𝐿𝐻</m:t>
                        </m:r>
                      </m:sup>
                    </m:sSup>
                  </m:oMath>
                </a14:m>
                <a:r>
                  <a:rPr lang="en-US" dirty="0"/>
                  <a:t> both decreased as temperature range increased (β = -1.8 ± 0.41, p = 0.0023).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Three transition probabilities were found to be strongly associated with ambient noise level. </a:t>
                </a:r>
                <a:r>
                  <a:rPr lang="en-US" i="0">
                    <a:latin typeface="Cambria Math"/>
                  </a:rPr>
                  <a:t>𝑇</a:t>
                </a:r>
                <a:r>
                  <a:rPr lang="en-US" i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/>
                  </a:rPr>
                  <a:t>𝐻𝐿</a:t>
                </a:r>
                <a:r>
                  <a:rPr lang="en-US" dirty="0"/>
                  <a:t>, </a:t>
                </a:r>
                <a:r>
                  <a:rPr lang="en-US" i="0">
                    <a:latin typeface="Cambria Math"/>
                  </a:rPr>
                  <a:t>𝑇</a:t>
                </a:r>
                <a:r>
                  <a:rPr lang="en-US" i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/>
                  </a:rPr>
                  <a:t>𝐻𝐸</a:t>
                </a:r>
                <a:r>
                  <a:rPr lang="en-US" dirty="0"/>
                  <a:t>, and </a:t>
                </a:r>
                <a:r>
                  <a:rPr lang="en-US" i="0">
                    <a:latin typeface="Cambria Math"/>
                  </a:rPr>
                  <a:t>𝑇</a:t>
                </a:r>
                <a:r>
                  <a:rPr lang="en-US" i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/>
                  </a:rPr>
                  <a:t>𝐿𝐸</a:t>
                </a:r>
                <a:r>
                  <a:rPr lang="en-US" dirty="0"/>
                  <a:t> all increased as ambient noise level increased (β = 1.5 ± 0.03, p = 0.001). </a:t>
                </a:r>
              </a:p>
              <a:p>
                <a:endParaRPr lang="en-US" dirty="0"/>
              </a:p>
              <a:p>
                <a:r>
                  <a:rPr lang="en-US" dirty="0"/>
                  <a:t>Two transition probabilities were found to be strongly associated with annual temperature range. </a:t>
                </a:r>
                <a:r>
                  <a:rPr lang="en-US" i="0">
                    <a:latin typeface="Cambria Math"/>
                  </a:rPr>
                  <a:t>𝑇</a:t>
                </a:r>
                <a:r>
                  <a:rPr lang="en-US" i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/>
                  </a:rPr>
                  <a:t>𝐻𝐻</a:t>
                </a:r>
                <a:r>
                  <a:rPr lang="en-US" dirty="0"/>
                  <a:t> and </a:t>
                </a:r>
                <a:r>
                  <a:rPr lang="en-US" i="0">
                    <a:latin typeface="Cambria Math"/>
                  </a:rPr>
                  <a:t>𝑇</a:t>
                </a:r>
                <a:r>
                  <a:rPr lang="en-US" i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/>
                  </a:rPr>
                  <a:t>𝐿𝐻</a:t>
                </a:r>
                <a:r>
                  <a:rPr lang="en-US" dirty="0"/>
                  <a:t> both decreased as temperature range increased (β = -1.8 ± 0.41, p = 0.0023). 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EB552-27C5-4AF6-B8C3-0A7F981AD9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78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Three transition probabilities were found to be strongly associated with ambient noise level.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𝐻𝐿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𝐻𝐸</m:t>
                        </m:r>
                      </m:sup>
                    </m:sSup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𝐿𝐸</m:t>
                        </m:r>
                      </m:sup>
                    </m:sSup>
                  </m:oMath>
                </a14:m>
                <a:r>
                  <a:rPr lang="en-US" dirty="0"/>
                  <a:t> all increased as ambient noise level increased (β = 1.5 ± 0.03, p = 0.001). </a:t>
                </a:r>
              </a:p>
              <a:p>
                <a:endParaRPr lang="en-US" dirty="0"/>
              </a:p>
              <a:p>
                <a:r>
                  <a:rPr lang="en-US" dirty="0"/>
                  <a:t>Two transition probabilities were found to be strongly associated with annual temperature range.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𝐻𝐻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𝐿𝐻</m:t>
                        </m:r>
                      </m:sup>
                    </m:sSup>
                  </m:oMath>
                </a14:m>
                <a:r>
                  <a:rPr lang="en-US" dirty="0"/>
                  <a:t> both decreased as temperature range increased (β = -1.8 ± 0.41, p = 0.0023).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Three transition probabilities were found to be strongly associated with ambient noise level. </a:t>
                </a:r>
                <a:r>
                  <a:rPr lang="en-US" i="0">
                    <a:latin typeface="Cambria Math"/>
                  </a:rPr>
                  <a:t>𝑇</a:t>
                </a:r>
                <a:r>
                  <a:rPr lang="en-US" i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/>
                  </a:rPr>
                  <a:t>𝐻𝐿</a:t>
                </a:r>
                <a:r>
                  <a:rPr lang="en-US" dirty="0"/>
                  <a:t>, </a:t>
                </a:r>
                <a:r>
                  <a:rPr lang="en-US" i="0">
                    <a:latin typeface="Cambria Math"/>
                  </a:rPr>
                  <a:t>𝑇</a:t>
                </a:r>
                <a:r>
                  <a:rPr lang="en-US" i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/>
                  </a:rPr>
                  <a:t>𝐻𝐸</a:t>
                </a:r>
                <a:r>
                  <a:rPr lang="en-US" dirty="0"/>
                  <a:t>, and </a:t>
                </a:r>
                <a:r>
                  <a:rPr lang="en-US" i="0">
                    <a:latin typeface="Cambria Math"/>
                  </a:rPr>
                  <a:t>𝑇</a:t>
                </a:r>
                <a:r>
                  <a:rPr lang="en-US" i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/>
                  </a:rPr>
                  <a:t>𝐿𝐸</a:t>
                </a:r>
                <a:r>
                  <a:rPr lang="en-US" dirty="0"/>
                  <a:t> all increased as ambient noise level increased (β = 1.5 ± 0.03, p = 0.001). </a:t>
                </a:r>
              </a:p>
              <a:p>
                <a:endParaRPr lang="en-US" dirty="0"/>
              </a:p>
              <a:p>
                <a:r>
                  <a:rPr lang="en-US" dirty="0"/>
                  <a:t>Two transition probabilities were found to be strongly associated with annual temperature range. </a:t>
                </a:r>
                <a:r>
                  <a:rPr lang="en-US" i="0">
                    <a:latin typeface="Cambria Math"/>
                  </a:rPr>
                  <a:t>𝑇</a:t>
                </a:r>
                <a:r>
                  <a:rPr lang="en-US" i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/>
                  </a:rPr>
                  <a:t>𝐻𝐻</a:t>
                </a:r>
                <a:r>
                  <a:rPr lang="en-US" dirty="0"/>
                  <a:t> and </a:t>
                </a:r>
                <a:r>
                  <a:rPr lang="en-US" i="0">
                    <a:latin typeface="Cambria Math"/>
                  </a:rPr>
                  <a:t>𝑇</a:t>
                </a:r>
                <a:r>
                  <a:rPr lang="en-US" i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/>
                  </a:rPr>
                  <a:t>𝐿𝐻</a:t>
                </a:r>
                <a:r>
                  <a:rPr lang="en-US" dirty="0"/>
                  <a:t> both decreased as temperature range increased (β = -1.8 ± 0.41, p = 0.0023). 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EB552-27C5-4AF6-B8C3-0A7F981AD9F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59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Three transition probabilities were found to be strongly associated with ambient noise level.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𝐻𝐿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𝐻𝐸</m:t>
                        </m:r>
                      </m:sup>
                    </m:sSup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𝐿𝐸</m:t>
                        </m:r>
                      </m:sup>
                    </m:sSup>
                  </m:oMath>
                </a14:m>
                <a:r>
                  <a:rPr lang="en-US" dirty="0"/>
                  <a:t> all increased as ambient noise level increased (β = 1.5 ± 0.03, p = 0.001). </a:t>
                </a:r>
              </a:p>
              <a:p>
                <a:endParaRPr lang="en-US" dirty="0"/>
              </a:p>
              <a:p>
                <a:r>
                  <a:rPr lang="en-US" dirty="0"/>
                  <a:t>Two transition probabilities were found to be strongly associated with annual temperature range.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𝐻𝐻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𝐿𝐻</m:t>
                        </m:r>
                      </m:sup>
                    </m:sSup>
                  </m:oMath>
                </a14:m>
                <a:r>
                  <a:rPr lang="en-US" dirty="0"/>
                  <a:t> both decreased as temperature range increased (β = -1.8 ± 0.41, p = 0.0023).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Three transition probabilities were found to be strongly associated with ambient noise level. </a:t>
                </a:r>
                <a:r>
                  <a:rPr lang="en-US" i="0">
                    <a:latin typeface="Cambria Math"/>
                  </a:rPr>
                  <a:t>𝑇</a:t>
                </a:r>
                <a:r>
                  <a:rPr lang="en-US" i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/>
                  </a:rPr>
                  <a:t>𝐻𝐿</a:t>
                </a:r>
                <a:r>
                  <a:rPr lang="en-US" dirty="0"/>
                  <a:t>, </a:t>
                </a:r>
                <a:r>
                  <a:rPr lang="en-US" i="0">
                    <a:latin typeface="Cambria Math"/>
                  </a:rPr>
                  <a:t>𝑇</a:t>
                </a:r>
                <a:r>
                  <a:rPr lang="en-US" i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/>
                  </a:rPr>
                  <a:t>𝐻𝐸</a:t>
                </a:r>
                <a:r>
                  <a:rPr lang="en-US" dirty="0"/>
                  <a:t>, and </a:t>
                </a:r>
                <a:r>
                  <a:rPr lang="en-US" i="0">
                    <a:latin typeface="Cambria Math"/>
                  </a:rPr>
                  <a:t>𝑇</a:t>
                </a:r>
                <a:r>
                  <a:rPr lang="en-US" i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/>
                  </a:rPr>
                  <a:t>𝐿𝐸</a:t>
                </a:r>
                <a:r>
                  <a:rPr lang="en-US" dirty="0"/>
                  <a:t> all increased as ambient noise level increased (β = 1.5 ± 0.03, p = 0.001). </a:t>
                </a:r>
              </a:p>
              <a:p>
                <a:endParaRPr lang="en-US" dirty="0"/>
              </a:p>
              <a:p>
                <a:r>
                  <a:rPr lang="en-US" dirty="0"/>
                  <a:t>Two transition probabilities were found to be strongly associated with annual temperature range. </a:t>
                </a:r>
                <a:r>
                  <a:rPr lang="en-US" i="0">
                    <a:latin typeface="Cambria Math"/>
                  </a:rPr>
                  <a:t>𝑇</a:t>
                </a:r>
                <a:r>
                  <a:rPr lang="en-US" i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/>
                  </a:rPr>
                  <a:t>𝐻𝐻</a:t>
                </a:r>
                <a:r>
                  <a:rPr lang="en-US" dirty="0"/>
                  <a:t> and </a:t>
                </a:r>
                <a:r>
                  <a:rPr lang="en-US" i="0">
                    <a:latin typeface="Cambria Math"/>
                  </a:rPr>
                  <a:t>𝑇</a:t>
                </a:r>
                <a:r>
                  <a:rPr lang="en-US" i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/>
                  </a:rPr>
                  <a:t>𝐿𝐻</a:t>
                </a:r>
                <a:r>
                  <a:rPr lang="en-US" dirty="0"/>
                  <a:t> both decreased as temperature range increased (β = -1.8 ± 0.41, p = 0.0023). 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EB552-27C5-4AF6-B8C3-0A7F981AD9F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63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E4D0-2948-4D8B-A6B0-A27F98C52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F3275-E82E-484B-AF27-5650288E8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6187BD-A9A7-4B3D-8F2C-B91567B9C326}"/>
              </a:ext>
            </a:extLst>
          </p:cNvPr>
          <p:cNvGrpSpPr/>
          <p:nvPr/>
        </p:nvGrpSpPr>
        <p:grpSpPr>
          <a:xfrm>
            <a:off x="9460175" y="5892139"/>
            <a:ext cx="2606722" cy="928422"/>
            <a:chOff x="0" y="4684383"/>
            <a:chExt cx="1175626" cy="4475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A3E5B43-8C12-4719-87CA-7E757457C2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705350"/>
              <a:ext cx="775817" cy="42658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1FEADCA-1EA9-45D5-8DD0-F4B44D8E1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685" y="4684383"/>
              <a:ext cx="375941" cy="447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36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22C5-0666-4DB7-83CE-5B6CB4D1C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29D95-7B38-4744-A706-F3D434E89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97E7D-72AD-48B7-ABA5-B20ABBFB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9C0860-C856-4592-9613-44A92B513991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783C9-D241-4646-AA69-5AFF6519F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A8567-0C73-4EE1-85D6-11E997D3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598F0B-153F-4591-A811-ED99006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02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34C754-EBB8-4F31-83B1-76F65241C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526F1-1446-4F44-BC5F-884564219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B0D6A-501E-4400-90AE-40AD173E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9C0860-C856-4592-9613-44A92B513991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1E445-1BC8-4794-9C96-36BEAF07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A5DE7-2691-4958-B071-BAF6637C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598F0B-153F-4591-A811-ED99006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44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5873-CF7F-45F3-B283-E59B1D6F242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70A7-7868-4A85-B1AF-80DAB1CA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25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5873-CF7F-45F3-B283-E59B1D6F242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70A7-7868-4A85-B1AF-80DAB1CA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90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5873-CF7F-45F3-B283-E59B1D6F242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70A7-7868-4A85-B1AF-80DAB1CA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46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5873-CF7F-45F3-B283-E59B1D6F242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70A7-7868-4A85-B1AF-80DAB1CA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40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5873-CF7F-45F3-B283-E59B1D6F242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70A7-7868-4A85-B1AF-80DAB1CA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28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5873-CF7F-45F3-B283-E59B1D6F242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70A7-7868-4A85-B1AF-80DAB1CA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631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5873-CF7F-45F3-B283-E59B1D6F242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70A7-7868-4A85-B1AF-80DAB1CA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864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5873-CF7F-45F3-B283-E59B1D6F242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70A7-7868-4A85-B1AF-80DAB1CA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36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7425C-18D3-491A-B44C-33310DF0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EA820-1375-49CA-A199-58675EA2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2902E-6772-48E0-9C32-694AC3F3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98F834E-EBF3-46CA-A2EC-73D50440B60A}"/>
              </a:ext>
            </a:extLst>
          </p:cNvPr>
          <p:cNvGrpSpPr/>
          <p:nvPr/>
        </p:nvGrpSpPr>
        <p:grpSpPr>
          <a:xfrm>
            <a:off x="9460175" y="5892139"/>
            <a:ext cx="2606722" cy="928422"/>
            <a:chOff x="0" y="4684383"/>
            <a:chExt cx="1175626" cy="44754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B3E9659-0155-4ABB-9E67-A5BD8C5D39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705350"/>
              <a:ext cx="775817" cy="42658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798BE8B-8B5E-4738-8DF7-8EF166351F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685" y="4684383"/>
              <a:ext cx="375941" cy="447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03184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5873-CF7F-45F3-B283-E59B1D6F242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70A7-7868-4A85-B1AF-80DAB1CA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338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5873-CF7F-45F3-B283-E59B1D6F242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70A7-7868-4A85-B1AF-80DAB1CA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531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5873-CF7F-45F3-B283-E59B1D6F242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70A7-7868-4A85-B1AF-80DAB1CA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1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726EC-5590-4B3F-8B93-87BF6D6E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BC31A-AFD3-475B-8FD8-2A3385AB9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470BF-A87D-49C2-A87F-81CA950634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9C0860-C856-4592-9613-44A92B513991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2D832-4BA1-436E-9216-19CE6A5C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B968E-A11B-4791-A225-DDAB8A99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598F0B-153F-4591-A811-ED99006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69A23-3852-415D-8903-B7312F70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49E50-AD63-415E-99DA-84C92E64D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420E8-85C5-4B63-9A9C-1CC0FA16D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305D2-024D-47A9-A566-3657C84A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9C0860-C856-4592-9613-44A92B513991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305F1-7C3A-47AC-B3BA-9C8569C6B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821BD-C529-4F76-B156-490A930D2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598F0B-153F-4591-A811-ED99006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58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61881-86DC-4916-AE89-0AF94D9C2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68BAB-1836-4E96-BAD0-AAFF619D3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F6108-0262-4DA9-B7C1-67C14C5DD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5E12-9692-4AB9-8792-8753CF5F3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4201C-5274-4011-A80E-FE3998BCD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6D68A9-CDBE-4250-BDC9-E32480670E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9C0860-C856-4592-9613-44A92B513991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A8D0A-7F29-45C6-82F2-06B30343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B1795D-5472-415B-BA30-F548D007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598F0B-153F-4591-A811-ED99006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3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CEBF-9D6F-47EF-9EE3-62C97B86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AE9C0A-FC09-4279-A12C-CF1FC4ACCE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9C0860-C856-4592-9613-44A92B513991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9F02E-BCCD-47A7-916C-5C304CA7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CA5EE6-0D3B-4C18-8759-812A3225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598F0B-153F-4591-A811-ED99006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1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CB08F-9B03-4D60-8EE4-511D62AE0D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9C0860-C856-4592-9613-44A92B513991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76FC5-22C7-4DB5-A361-705C0202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70A03-9867-43E1-A029-A3BE2307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598F0B-153F-4591-A811-ED99006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3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2E7AC-CA20-4FC5-AA54-7B5F06D7E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311B7-6590-4631-B0EA-3CE414A88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21C70-E3E7-4A52-B9E1-8B7E6EDF4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65185-E7E2-4539-B9D0-02A0421961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9C0860-C856-4592-9613-44A92B513991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35328-35F6-4E9F-ACEA-7F6EDCE13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530D7-713A-4142-865D-69F2CBB2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598F0B-153F-4591-A811-ED99006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0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8AD64-1235-487E-9A09-750123051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D99B9C-611F-4220-8C96-BA83A9715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AA1A1-26F2-44A0-9322-3322B2666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0F382-0E56-432B-970C-3DABE5CA9A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9C0860-C856-4592-9613-44A92B513991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E010E-DD6F-43A1-82AC-4AAEF7E49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EA10F-0831-4A28-8DCF-F8218C7F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598F0B-153F-4591-A811-ED99006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9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7A4B4B-7891-46E8-8E2C-4A43CE28B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1003D-388B-489E-B61B-028FD9516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24B16-6409-4A0B-A9E8-7BEDFCD37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C1E83E0-1C1D-47CB-853B-598DFFEE3018}"/>
              </a:ext>
            </a:extLst>
          </p:cNvPr>
          <p:cNvGrpSpPr/>
          <p:nvPr/>
        </p:nvGrpSpPr>
        <p:grpSpPr>
          <a:xfrm>
            <a:off x="9460175" y="5892139"/>
            <a:ext cx="2606722" cy="928422"/>
            <a:chOff x="0" y="4684383"/>
            <a:chExt cx="1175626" cy="44754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247AE3A-171B-4E36-8770-E111D72C8D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705350"/>
              <a:ext cx="775817" cy="42658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3072C0-B39B-4FDC-B4B6-E51875FEB3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685" y="4684383"/>
              <a:ext cx="375941" cy="447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63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E5873-CF7F-45F3-B283-E59B1D6F242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170A7-7868-4A85-B1AF-80DAB1CA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8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41.png"/><Relationship Id="rId5" Type="http://schemas.openxmlformats.org/officeDocument/2006/relationships/image" Target="../media/image27.png"/><Relationship Id="rId15" Type="http://schemas.openxmlformats.org/officeDocument/2006/relationships/image" Target="../media/image45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ssa200.shinyapps.io/mouse-multistat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ADA4F-DC92-4D6E-966D-700B22E18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366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Activity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6A23A-3492-4779-A337-FB48B4EFA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91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053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Example: Beach Bums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246" y="3098548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5" name="Rectangle 4"/>
          <p:cNvSpPr/>
          <p:nvPr/>
        </p:nvSpPr>
        <p:spPr>
          <a:xfrm>
            <a:off x="2885028" y="2010628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 flipV="1">
            <a:off x="1267485" y="2341080"/>
            <a:ext cx="1617543" cy="108792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95062" y="912601"/>
            <a:ext cx="1837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Current state</a:t>
            </a:r>
          </a:p>
          <a:p>
            <a:pPr algn="ctr"/>
            <a:r>
              <a:rPr lang="en-US" dirty="0"/>
              <a:t>(Year 0)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12267" y="1032033"/>
            <a:ext cx="183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Year 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389810" y="3106798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31" name="Straight Arrow Connector 30"/>
          <p:cNvCxnSpPr>
            <a:stCxn id="5" idx="3"/>
            <a:endCxn id="28" idx="1"/>
          </p:cNvCxnSpPr>
          <p:nvPr/>
        </p:nvCxnSpPr>
        <p:spPr>
          <a:xfrm>
            <a:off x="3772267" y="2341080"/>
            <a:ext cx="1617543" cy="109617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914501" y="999767"/>
            <a:ext cx="183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Year 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94592" y="2011336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94592" y="3099256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94591" y="4229426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8" name="Straight Arrow Connector 17"/>
          <p:cNvCxnSpPr>
            <a:stCxn id="28" idx="3"/>
            <a:endCxn id="15" idx="1"/>
          </p:cNvCxnSpPr>
          <p:nvPr/>
        </p:nvCxnSpPr>
        <p:spPr>
          <a:xfrm flipV="1">
            <a:off x="6277049" y="2341788"/>
            <a:ext cx="1617543" cy="109546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8" idx="3"/>
            <a:endCxn id="16" idx="1"/>
          </p:cNvCxnSpPr>
          <p:nvPr/>
        </p:nvCxnSpPr>
        <p:spPr>
          <a:xfrm flipV="1">
            <a:off x="6277049" y="3429708"/>
            <a:ext cx="1617543" cy="754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8" idx="3"/>
            <a:endCxn id="17" idx="1"/>
          </p:cNvCxnSpPr>
          <p:nvPr/>
        </p:nvCxnSpPr>
        <p:spPr>
          <a:xfrm>
            <a:off x="6277049" y="3437250"/>
            <a:ext cx="1617542" cy="112262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419283" y="999767"/>
            <a:ext cx="183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Year 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866" y="5060887"/>
            <a:ext cx="90700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Automate this process using a computer program (Excel, R)</a:t>
            </a:r>
          </a:p>
          <a:p>
            <a:r>
              <a:rPr lang="en-US" sz="2400" dirty="0"/>
              <a:t>Do this for all populations for 15 years</a:t>
            </a:r>
          </a:p>
          <a:p>
            <a:r>
              <a:rPr lang="en-US" sz="2400" dirty="0"/>
              <a:t>Repeat this process 1000 times</a:t>
            </a:r>
          </a:p>
          <a:p>
            <a:r>
              <a:rPr lang="en-US" sz="2400" dirty="0"/>
              <a:t>Keep track of population state at each time step for each replicate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413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8E48B5-492C-4AB3-BF7B-D574E4043A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05163" y="458382"/>
            <a:ext cx="10381673" cy="52866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0C7DFC-D074-41B4-8792-69361D0B9425}"/>
              </a:ext>
            </a:extLst>
          </p:cNvPr>
          <p:cNvSpPr txBox="1"/>
          <p:nvPr/>
        </p:nvSpPr>
        <p:spPr>
          <a:xfrm>
            <a:off x="517236" y="5745018"/>
            <a:ext cx="9809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Solid line = median</a:t>
            </a:r>
          </a:p>
          <a:p>
            <a:r>
              <a:rPr lang="en-US" sz="2800" dirty="0"/>
              <a:t>Dashed lines = 95% confidence</a:t>
            </a:r>
          </a:p>
        </p:txBody>
      </p:sp>
    </p:spTree>
    <p:extLst>
      <p:ext uri="{BB962C8B-B14F-4D97-AF65-F5344CB8AC3E}">
        <p14:creationId xmlns:p14="http://schemas.microsoft.com/office/powerpoint/2010/main" val="202181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859510-3B91-41ED-BF72-BE5E89358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071853"/>
              </p:ext>
            </p:extLst>
          </p:nvPr>
        </p:nvGraphicFramePr>
        <p:xfrm>
          <a:off x="1967346" y="2596240"/>
          <a:ext cx="5175163" cy="2280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2061">
                  <a:extLst>
                    <a:ext uri="{9D8B030D-6E8A-4147-A177-3AD203B41FA5}">
                      <a16:colId xmlns:a16="http://schemas.microsoft.com/office/drawing/2014/main" val="3530026925"/>
                    </a:ext>
                  </a:extLst>
                </a:gridCol>
                <a:gridCol w="2963102">
                  <a:extLst>
                    <a:ext uri="{9D8B030D-6E8A-4147-A177-3AD203B41FA5}">
                      <a16:colId xmlns:a16="http://schemas.microsoft.com/office/drawing/2014/main" val="397348910"/>
                    </a:ext>
                  </a:extLst>
                </a:gridCol>
              </a:tblGrid>
              <a:tr h="456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Ecotype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Extinction probability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4627863"/>
                  </a:ext>
                </a:extLst>
              </a:tr>
              <a:tr h="456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Coastal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0.21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1184248"/>
                  </a:ext>
                </a:extLst>
              </a:tr>
              <a:tr h="456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Mountain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0.37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20559345"/>
                  </a:ext>
                </a:extLst>
              </a:tr>
              <a:tr h="456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Paradise Palms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0.24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6720186"/>
                  </a:ext>
                </a:extLst>
              </a:tr>
              <a:tr h="456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Overall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0.05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439303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042D135-3F6A-4C72-82C7-CF4BF5F74796}"/>
              </a:ext>
            </a:extLst>
          </p:cNvPr>
          <p:cNvSpPr/>
          <p:nvPr/>
        </p:nvSpPr>
        <p:spPr>
          <a:xfrm>
            <a:off x="7222836" y="683492"/>
            <a:ext cx="4230256" cy="1468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In 21% </a:t>
            </a:r>
            <a:r>
              <a:rPr lang="en-US" sz="2400" dirty="0">
                <a:solidFill>
                  <a:schemeClr val="tx1"/>
                </a:solidFill>
              </a:rPr>
              <a:t>of the replications, all Coastal  populations ended in the Extirpated state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DF2264-9338-435C-B9FA-BA75DCEF9F3B}"/>
              </a:ext>
            </a:extLst>
          </p:cNvPr>
          <p:cNvCxnSpPr/>
          <p:nvPr/>
        </p:nvCxnSpPr>
        <p:spPr>
          <a:xfrm flipV="1">
            <a:off x="7222836" y="2225964"/>
            <a:ext cx="1348509" cy="10621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197AEA4-EBC8-4021-8053-7BD7D408F45C}"/>
              </a:ext>
            </a:extLst>
          </p:cNvPr>
          <p:cNvSpPr/>
          <p:nvPr/>
        </p:nvSpPr>
        <p:spPr>
          <a:xfrm>
            <a:off x="7680036" y="3971636"/>
            <a:ext cx="4230256" cy="1468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 5% of the replications, all Island Mouse populations ended in the Extirpated state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DA7198-9D99-48E2-A4DE-BB15FA43C99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7222835" y="4632038"/>
            <a:ext cx="457201" cy="738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C81302E-AE57-4D16-8350-71D3433FA8A5}"/>
              </a:ext>
            </a:extLst>
          </p:cNvPr>
          <p:cNvSpPr txBox="1"/>
          <p:nvPr/>
        </p:nvSpPr>
        <p:spPr>
          <a:xfrm>
            <a:off x="526473" y="314036"/>
            <a:ext cx="509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Baseline conditions</a:t>
            </a:r>
          </a:p>
        </p:txBody>
      </p:sp>
    </p:spTree>
    <p:extLst>
      <p:ext uri="{BB962C8B-B14F-4D97-AF65-F5344CB8AC3E}">
        <p14:creationId xmlns:p14="http://schemas.microsoft.com/office/powerpoint/2010/main" val="2181769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15F64E-A410-46AC-B73A-40DA46234EC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362271"/>
            <a:ext cx="9287069" cy="4953236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11001F-6432-41F4-93F3-1C5078283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204259"/>
              </p:ext>
            </p:extLst>
          </p:nvPr>
        </p:nvGraphicFramePr>
        <p:xfrm>
          <a:off x="8750562" y="109814"/>
          <a:ext cx="3117976" cy="25049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1078">
                  <a:extLst>
                    <a:ext uri="{9D8B030D-6E8A-4147-A177-3AD203B41FA5}">
                      <a16:colId xmlns:a16="http://schemas.microsoft.com/office/drawing/2014/main" val="3530026925"/>
                    </a:ext>
                  </a:extLst>
                </a:gridCol>
                <a:gridCol w="1346898">
                  <a:extLst>
                    <a:ext uri="{9D8B030D-6E8A-4147-A177-3AD203B41FA5}">
                      <a16:colId xmlns:a16="http://schemas.microsoft.com/office/drawing/2014/main" val="397348910"/>
                    </a:ext>
                  </a:extLst>
                </a:gridCol>
              </a:tblGrid>
              <a:tr h="456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Ecotype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Extinction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probability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4627863"/>
                  </a:ext>
                </a:extLst>
              </a:tr>
              <a:tr h="456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Coastal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0.21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1184248"/>
                  </a:ext>
                </a:extLst>
              </a:tr>
              <a:tr h="456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Mountain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0.37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20559345"/>
                  </a:ext>
                </a:extLst>
              </a:tr>
              <a:tr h="456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Paradise Palms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0.24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6720186"/>
                  </a:ext>
                </a:extLst>
              </a:tr>
              <a:tr h="456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Overall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0.05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4393039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0CFCD0-3FF4-496D-89A9-D98293801982}"/>
              </a:ext>
            </a:extLst>
          </p:cNvPr>
          <p:cNvSpPr txBox="1">
            <a:spLocks/>
          </p:cNvSpPr>
          <p:nvPr/>
        </p:nvSpPr>
        <p:spPr>
          <a:xfrm>
            <a:off x="-37323" y="5262464"/>
            <a:ext cx="9479904" cy="1964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5047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AD23-7F4A-4619-BEA0-61874479C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conditions change?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8A5CC19-B6A0-4ADC-8175-F5B15E0F4F19}"/>
              </a:ext>
            </a:extLst>
          </p:cNvPr>
          <p:cNvGrpSpPr/>
          <p:nvPr/>
        </p:nvGrpSpPr>
        <p:grpSpPr>
          <a:xfrm>
            <a:off x="1208314" y="1690688"/>
            <a:ext cx="9261927" cy="4315038"/>
            <a:chOff x="1219200" y="2215179"/>
            <a:chExt cx="6956337" cy="340628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1629578-E585-486E-8EC5-9B485CD25E93}"/>
                </a:ext>
              </a:extLst>
            </p:cNvPr>
            <p:cNvSpPr/>
            <p:nvPr/>
          </p:nvSpPr>
          <p:spPr>
            <a:xfrm>
              <a:off x="2263563" y="2477351"/>
              <a:ext cx="1447800" cy="9114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Low abundance (L)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72339B2-9C9A-478A-8E0B-48A8D32A5E6B}"/>
                </a:ext>
              </a:extLst>
            </p:cNvPr>
            <p:cNvSpPr/>
            <p:nvPr/>
          </p:nvSpPr>
          <p:spPr>
            <a:xfrm>
              <a:off x="5463963" y="2477351"/>
              <a:ext cx="1447800" cy="9114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High abundance (H)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AD3013C-A3B7-4602-B59C-41DAFE88B207}"/>
                </a:ext>
              </a:extLst>
            </p:cNvPr>
            <p:cNvSpPr/>
            <p:nvPr/>
          </p:nvSpPr>
          <p:spPr>
            <a:xfrm>
              <a:off x="3863763" y="4004282"/>
              <a:ext cx="1447800" cy="9114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Locally extirpated (E)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8973A1A-46B5-4BF5-9FB8-6D4A06CFF635}"/>
                </a:ext>
              </a:extLst>
            </p:cNvPr>
            <p:cNvCxnSpPr>
              <a:stCxn id="5" idx="4"/>
              <a:endCxn id="7" idx="2"/>
            </p:cNvCxnSpPr>
            <p:nvPr/>
          </p:nvCxnSpPr>
          <p:spPr>
            <a:xfrm>
              <a:off x="2987463" y="3388821"/>
              <a:ext cx="876300" cy="1071196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14C500D-9255-4D32-A2EE-98C328A87336}"/>
                </a:ext>
              </a:extLst>
            </p:cNvPr>
            <p:cNvCxnSpPr>
              <a:stCxn id="5" idx="7"/>
              <a:endCxn id="6" idx="1"/>
            </p:cNvCxnSpPr>
            <p:nvPr/>
          </p:nvCxnSpPr>
          <p:spPr>
            <a:xfrm>
              <a:off x="3499338" y="2610833"/>
              <a:ext cx="2176650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BD7B7B4-E3B3-49F3-B4C5-4DCDA6CC438C}"/>
                </a:ext>
              </a:extLst>
            </p:cNvPr>
            <p:cNvCxnSpPr>
              <a:stCxn id="6" idx="2"/>
              <a:endCxn id="5" idx="6"/>
            </p:cNvCxnSpPr>
            <p:nvPr/>
          </p:nvCxnSpPr>
          <p:spPr>
            <a:xfrm flipH="1">
              <a:off x="3711363" y="2933086"/>
              <a:ext cx="1752600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551BECB-B725-4534-8FA6-607F8B76BE39}"/>
                </a:ext>
              </a:extLst>
            </p:cNvPr>
            <p:cNvCxnSpPr>
              <a:stCxn id="7" idx="1"/>
              <a:endCxn id="5" idx="5"/>
            </p:cNvCxnSpPr>
            <p:nvPr/>
          </p:nvCxnSpPr>
          <p:spPr>
            <a:xfrm flipH="1" flipV="1">
              <a:off x="3499338" y="3255339"/>
              <a:ext cx="576450" cy="882425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1E9DC13-CCBE-4F91-9E63-F02D97B8E4D3}"/>
                </a:ext>
              </a:extLst>
            </p:cNvPr>
            <p:cNvCxnSpPr>
              <a:stCxn id="6" idx="3"/>
              <a:endCxn id="7" idx="7"/>
            </p:cNvCxnSpPr>
            <p:nvPr/>
          </p:nvCxnSpPr>
          <p:spPr>
            <a:xfrm flipH="1">
              <a:off x="5099538" y="3255339"/>
              <a:ext cx="576450" cy="882425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9941BEC-6E92-4D22-A91B-2FA788C55E19}"/>
                    </a:ext>
                  </a:extLst>
                </p:cNvPr>
                <p:cNvSpPr txBox="1"/>
                <p:nvPr/>
              </p:nvSpPr>
              <p:spPr>
                <a:xfrm>
                  <a:off x="4277738" y="2215179"/>
                  <a:ext cx="737439" cy="4398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𝐿𝐻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9941BEC-6E92-4D22-A91B-2FA788C55E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7738" y="2215179"/>
                  <a:ext cx="737439" cy="43986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6686D75-BD3E-4B8B-93B1-7744B96F00F5}"/>
                    </a:ext>
                  </a:extLst>
                </p:cNvPr>
                <p:cNvSpPr txBox="1"/>
                <p:nvPr/>
              </p:nvSpPr>
              <p:spPr>
                <a:xfrm>
                  <a:off x="4320963" y="2931620"/>
                  <a:ext cx="737439" cy="4398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𝐻𝐿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6686D75-BD3E-4B8B-93B1-7744B96F00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0963" y="2931620"/>
                  <a:ext cx="737439" cy="43986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FE4E999-1A5E-4488-BB6C-C8A90676F599}"/>
                    </a:ext>
                  </a:extLst>
                </p:cNvPr>
                <p:cNvSpPr txBox="1"/>
                <p:nvPr/>
              </p:nvSpPr>
              <p:spPr>
                <a:xfrm>
                  <a:off x="3777313" y="3511885"/>
                  <a:ext cx="712717" cy="4398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𝐸𝐿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FE4E999-1A5E-4488-BB6C-C8A90676F5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7313" y="3511885"/>
                  <a:ext cx="712717" cy="43986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267D412-A2EC-4F9C-ACA6-A5D52C2FF63A}"/>
                    </a:ext>
                  </a:extLst>
                </p:cNvPr>
                <p:cNvSpPr txBox="1"/>
                <p:nvPr/>
              </p:nvSpPr>
              <p:spPr>
                <a:xfrm>
                  <a:off x="2677538" y="3680618"/>
                  <a:ext cx="715408" cy="4398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𝐿𝐸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267D412-A2EC-4F9C-ACA6-A5D52C2FF6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7538" y="3680618"/>
                  <a:ext cx="715408" cy="43986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30BA547-8539-4A27-A672-6C5BD3783913}"/>
                    </a:ext>
                  </a:extLst>
                </p:cNvPr>
                <p:cNvSpPr txBox="1"/>
                <p:nvPr/>
              </p:nvSpPr>
              <p:spPr>
                <a:xfrm>
                  <a:off x="4923228" y="3388821"/>
                  <a:ext cx="762106" cy="4398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𝐻𝐸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30BA547-8539-4A27-A672-6C5BD37839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3228" y="3388821"/>
                  <a:ext cx="762106" cy="43986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Curved Connector 39">
              <a:extLst>
                <a:ext uri="{FF2B5EF4-FFF2-40B4-BE49-F238E27FC236}">
                  <a16:creationId xmlns:a16="http://schemas.microsoft.com/office/drawing/2014/main" id="{58FE9BE1-0944-4FB0-B19D-0FD677F844AB}"/>
                </a:ext>
              </a:extLst>
            </p:cNvPr>
            <p:cNvCxnSpPr>
              <a:stCxn id="6" idx="7"/>
              <a:endCxn id="6" idx="5"/>
            </p:cNvCxnSpPr>
            <p:nvPr/>
          </p:nvCxnSpPr>
          <p:spPr>
            <a:xfrm rot="16200000" flipH="1">
              <a:off x="6377485" y="2933086"/>
              <a:ext cx="644506" cy="12700"/>
            </a:xfrm>
            <a:prstGeom prst="curvedConnector5">
              <a:avLst>
                <a:gd name="adj1" fmla="val -35469"/>
                <a:gd name="adj2" fmla="val 5922827"/>
                <a:gd name="adj3" fmla="val 135469"/>
              </a:avLst>
            </a:prstGeom>
            <a:ln w="762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43">
              <a:extLst>
                <a:ext uri="{FF2B5EF4-FFF2-40B4-BE49-F238E27FC236}">
                  <a16:creationId xmlns:a16="http://schemas.microsoft.com/office/drawing/2014/main" id="{AE05A9CB-0468-4B8C-9B0D-8359FAB318BB}"/>
                </a:ext>
              </a:extLst>
            </p:cNvPr>
            <p:cNvCxnSpPr>
              <a:stCxn id="7" idx="5"/>
              <a:endCxn id="7" idx="3"/>
            </p:cNvCxnSpPr>
            <p:nvPr/>
          </p:nvCxnSpPr>
          <p:spPr>
            <a:xfrm rot="5400000">
              <a:off x="4587663" y="4270395"/>
              <a:ext cx="12700" cy="1023750"/>
            </a:xfrm>
            <a:prstGeom prst="curvedConnector3">
              <a:avLst>
                <a:gd name="adj1" fmla="val 3392348"/>
              </a:avLst>
            </a:prstGeom>
            <a:ln w="762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46">
              <a:extLst>
                <a:ext uri="{FF2B5EF4-FFF2-40B4-BE49-F238E27FC236}">
                  <a16:creationId xmlns:a16="http://schemas.microsoft.com/office/drawing/2014/main" id="{F304AE25-9BBB-436F-9A01-E23B96BB2E7B}"/>
                </a:ext>
              </a:extLst>
            </p:cNvPr>
            <p:cNvCxnSpPr>
              <a:stCxn id="5" idx="1"/>
              <a:endCxn id="5" idx="3"/>
            </p:cNvCxnSpPr>
            <p:nvPr/>
          </p:nvCxnSpPr>
          <p:spPr>
            <a:xfrm rot="16200000" flipH="1">
              <a:off x="2153335" y="2933086"/>
              <a:ext cx="644506" cy="12700"/>
            </a:xfrm>
            <a:prstGeom prst="curvedConnector5">
              <a:avLst>
                <a:gd name="adj1" fmla="val -35469"/>
                <a:gd name="adj2" fmla="val -5668969"/>
                <a:gd name="adj3" fmla="val 135469"/>
              </a:avLst>
            </a:prstGeom>
            <a:ln w="571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A6957D3-8FA1-42B3-B920-DBD7B7DABE5C}"/>
                    </a:ext>
                  </a:extLst>
                </p:cNvPr>
                <p:cNvSpPr txBox="1"/>
                <p:nvPr/>
              </p:nvSpPr>
              <p:spPr>
                <a:xfrm>
                  <a:off x="7391400" y="2730622"/>
                  <a:ext cx="784137" cy="4398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𝐻𝐻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A6957D3-8FA1-42B3-B920-DBD7B7DABE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2730622"/>
                  <a:ext cx="784137" cy="43986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9FCC6B4-6571-4C48-87E1-FAD51FBFDEE6}"/>
                    </a:ext>
                  </a:extLst>
                </p:cNvPr>
                <p:cNvSpPr txBox="1"/>
                <p:nvPr/>
              </p:nvSpPr>
              <p:spPr>
                <a:xfrm>
                  <a:off x="1219200" y="2746954"/>
                  <a:ext cx="690741" cy="4398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𝐿𝐿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9FCC6B4-6571-4C48-87E1-FAD51FBFDE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2746954"/>
                  <a:ext cx="690741" cy="43986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175AAAC-23D0-471C-BBD7-F2AC849177F8}"/>
                    </a:ext>
                  </a:extLst>
                </p:cNvPr>
                <p:cNvSpPr txBox="1"/>
                <p:nvPr/>
              </p:nvSpPr>
              <p:spPr>
                <a:xfrm>
                  <a:off x="4262075" y="5181600"/>
                  <a:ext cx="737383" cy="4398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𝐸𝐸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175AAAC-23D0-471C-BBD7-F2AC849177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2075" y="5181600"/>
                  <a:ext cx="737383" cy="43986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2BE872B-9296-4205-8A8F-954FF1480082}"/>
              </a:ext>
            </a:extLst>
          </p:cNvPr>
          <p:cNvSpPr txBox="1"/>
          <p:nvPr/>
        </p:nvSpPr>
        <p:spPr>
          <a:xfrm>
            <a:off x="66631" y="6111666"/>
            <a:ext cx="7119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Line weight is proportional to transition probability</a:t>
            </a:r>
          </a:p>
        </p:txBody>
      </p:sp>
    </p:spTree>
    <p:extLst>
      <p:ext uri="{BB962C8B-B14F-4D97-AF65-F5344CB8AC3E}">
        <p14:creationId xmlns:p14="http://schemas.microsoft.com/office/powerpoint/2010/main" val="2854895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AD23-7F4A-4619-BEA0-61874479C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conditions change?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8A5CC19-B6A0-4ADC-8175-F5B15E0F4F19}"/>
              </a:ext>
            </a:extLst>
          </p:cNvPr>
          <p:cNvGrpSpPr/>
          <p:nvPr/>
        </p:nvGrpSpPr>
        <p:grpSpPr>
          <a:xfrm>
            <a:off x="44859" y="1560057"/>
            <a:ext cx="6181769" cy="3160635"/>
            <a:chOff x="1219200" y="2215179"/>
            <a:chExt cx="6808056" cy="33222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1629578-E585-486E-8EC5-9B485CD25E93}"/>
                </a:ext>
              </a:extLst>
            </p:cNvPr>
            <p:cNvSpPr/>
            <p:nvPr/>
          </p:nvSpPr>
          <p:spPr>
            <a:xfrm>
              <a:off x="2263563" y="2477351"/>
              <a:ext cx="1447800" cy="9114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Low abundance (L)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72339B2-9C9A-478A-8E0B-48A8D32A5E6B}"/>
                </a:ext>
              </a:extLst>
            </p:cNvPr>
            <p:cNvSpPr/>
            <p:nvPr/>
          </p:nvSpPr>
          <p:spPr>
            <a:xfrm>
              <a:off x="5463963" y="2477351"/>
              <a:ext cx="1447800" cy="9114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High abundance (H)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AD3013C-A3B7-4602-B59C-41DAFE88B207}"/>
                </a:ext>
              </a:extLst>
            </p:cNvPr>
            <p:cNvSpPr/>
            <p:nvPr/>
          </p:nvSpPr>
          <p:spPr>
            <a:xfrm>
              <a:off x="3863763" y="4004282"/>
              <a:ext cx="1447800" cy="9114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Locally extirpated (E)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8973A1A-46B5-4BF5-9FB8-6D4A06CFF635}"/>
                </a:ext>
              </a:extLst>
            </p:cNvPr>
            <p:cNvCxnSpPr>
              <a:stCxn id="5" idx="4"/>
              <a:endCxn id="7" idx="2"/>
            </p:cNvCxnSpPr>
            <p:nvPr/>
          </p:nvCxnSpPr>
          <p:spPr>
            <a:xfrm>
              <a:off x="2987463" y="3388821"/>
              <a:ext cx="876300" cy="1071196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14C500D-9255-4D32-A2EE-98C328A87336}"/>
                </a:ext>
              </a:extLst>
            </p:cNvPr>
            <p:cNvCxnSpPr>
              <a:stCxn id="5" idx="7"/>
              <a:endCxn id="6" idx="1"/>
            </p:cNvCxnSpPr>
            <p:nvPr/>
          </p:nvCxnSpPr>
          <p:spPr>
            <a:xfrm>
              <a:off x="3499338" y="2610833"/>
              <a:ext cx="2176650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BD7B7B4-E3B3-49F3-B4C5-4DCDA6CC438C}"/>
                </a:ext>
              </a:extLst>
            </p:cNvPr>
            <p:cNvCxnSpPr>
              <a:stCxn id="6" idx="2"/>
              <a:endCxn id="5" idx="6"/>
            </p:cNvCxnSpPr>
            <p:nvPr/>
          </p:nvCxnSpPr>
          <p:spPr>
            <a:xfrm flipH="1">
              <a:off x="3711363" y="2933086"/>
              <a:ext cx="1752600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551BECB-B725-4534-8FA6-607F8B76BE39}"/>
                </a:ext>
              </a:extLst>
            </p:cNvPr>
            <p:cNvCxnSpPr>
              <a:stCxn id="7" idx="1"/>
              <a:endCxn id="5" idx="5"/>
            </p:cNvCxnSpPr>
            <p:nvPr/>
          </p:nvCxnSpPr>
          <p:spPr>
            <a:xfrm flipH="1" flipV="1">
              <a:off x="3499338" y="3255339"/>
              <a:ext cx="576450" cy="882425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1E9DC13-CCBE-4F91-9E63-F02D97B8E4D3}"/>
                </a:ext>
              </a:extLst>
            </p:cNvPr>
            <p:cNvCxnSpPr>
              <a:stCxn id="6" idx="3"/>
              <a:endCxn id="7" idx="7"/>
            </p:cNvCxnSpPr>
            <p:nvPr/>
          </p:nvCxnSpPr>
          <p:spPr>
            <a:xfrm flipH="1">
              <a:off x="5099538" y="3255339"/>
              <a:ext cx="576450" cy="882425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9941BEC-6E92-4D22-A91B-2FA788C55E19}"/>
                    </a:ext>
                  </a:extLst>
                </p:cNvPr>
                <p:cNvSpPr txBox="1"/>
                <p:nvPr/>
              </p:nvSpPr>
              <p:spPr>
                <a:xfrm>
                  <a:off x="4277738" y="2215179"/>
                  <a:ext cx="603634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𝐿𝐻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9941BEC-6E92-4D22-A91B-2FA788C55E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7738" y="2215179"/>
                  <a:ext cx="603634" cy="35587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6686D75-BD3E-4B8B-93B1-7744B96F00F5}"/>
                    </a:ext>
                  </a:extLst>
                </p:cNvPr>
                <p:cNvSpPr txBox="1"/>
                <p:nvPr/>
              </p:nvSpPr>
              <p:spPr>
                <a:xfrm>
                  <a:off x="4320963" y="2931620"/>
                  <a:ext cx="603634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𝐻𝐿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6686D75-BD3E-4B8B-93B1-7744B96F00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0963" y="2931620"/>
                  <a:ext cx="603634" cy="35587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FE4E999-1A5E-4488-BB6C-C8A90676F599}"/>
                    </a:ext>
                  </a:extLst>
                </p:cNvPr>
                <p:cNvSpPr txBox="1"/>
                <p:nvPr/>
              </p:nvSpPr>
              <p:spPr>
                <a:xfrm>
                  <a:off x="3777313" y="3511885"/>
                  <a:ext cx="586674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𝐸𝐿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FE4E999-1A5E-4488-BB6C-C8A90676F5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7313" y="3511885"/>
                  <a:ext cx="586674" cy="35587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267D412-A2EC-4F9C-ACA6-A5D52C2FF63A}"/>
                    </a:ext>
                  </a:extLst>
                </p:cNvPr>
                <p:cNvSpPr txBox="1"/>
                <p:nvPr/>
              </p:nvSpPr>
              <p:spPr>
                <a:xfrm>
                  <a:off x="2677538" y="3680618"/>
                  <a:ext cx="588573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𝐿𝐸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267D412-A2EC-4F9C-ACA6-A5D52C2FF6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7538" y="3680618"/>
                  <a:ext cx="588573" cy="35587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30BA547-8539-4A27-A672-6C5BD3783913}"/>
                    </a:ext>
                  </a:extLst>
                </p:cNvPr>
                <p:cNvSpPr txBox="1"/>
                <p:nvPr/>
              </p:nvSpPr>
              <p:spPr>
                <a:xfrm>
                  <a:off x="4923228" y="3388821"/>
                  <a:ext cx="620798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𝐻𝐸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30BA547-8539-4A27-A672-6C5BD37839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3228" y="3388821"/>
                  <a:ext cx="620798" cy="35587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Curved Connector 39">
              <a:extLst>
                <a:ext uri="{FF2B5EF4-FFF2-40B4-BE49-F238E27FC236}">
                  <a16:creationId xmlns:a16="http://schemas.microsoft.com/office/drawing/2014/main" id="{58FE9BE1-0944-4FB0-B19D-0FD677F844AB}"/>
                </a:ext>
              </a:extLst>
            </p:cNvPr>
            <p:cNvCxnSpPr>
              <a:stCxn id="6" idx="7"/>
              <a:endCxn id="6" idx="5"/>
            </p:cNvCxnSpPr>
            <p:nvPr/>
          </p:nvCxnSpPr>
          <p:spPr>
            <a:xfrm rot="16200000" flipH="1">
              <a:off x="6377485" y="2933086"/>
              <a:ext cx="644506" cy="12700"/>
            </a:xfrm>
            <a:prstGeom prst="curvedConnector5">
              <a:avLst>
                <a:gd name="adj1" fmla="val -35469"/>
                <a:gd name="adj2" fmla="val 5922827"/>
                <a:gd name="adj3" fmla="val 135469"/>
              </a:avLst>
            </a:prstGeom>
            <a:ln w="762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43">
              <a:extLst>
                <a:ext uri="{FF2B5EF4-FFF2-40B4-BE49-F238E27FC236}">
                  <a16:creationId xmlns:a16="http://schemas.microsoft.com/office/drawing/2014/main" id="{AE05A9CB-0468-4B8C-9B0D-8359FAB318BB}"/>
                </a:ext>
              </a:extLst>
            </p:cNvPr>
            <p:cNvCxnSpPr>
              <a:stCxn id="7" idx="5"/>
              <a:endCxn id="7" idx="3"/>
            </p:cNvCxnSpPr>
            <p:nvPr/>
          </p:nvCxnSpPr>
          <p:spPr>
            <a:xfrm rot="5400000">
              <a:off x="4587663" y="4270395"/>
              <a:ext cx="12700" cy="1023750"/>
            </a:xfrm>
            <a:prstGeom prst="curvedConnector3">
              <a:avLst>
                <a:gd name="adj1" fmla="val 3392348"/>
              </a:avLst>
            </a:prstGeom>
            <a:ln w="762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46">
              <a:extLst>
                <a:ext uri="{FF2B5EF4-FFF2-40B4-BE49-F238E27FC236}">
                  <a16:creationId xmlns:a16="http://schemas.microsoft.com/office/drawing/2014/main" id="{F304AE25-9BBB-436F-9A01-E23B96BB2E7B}"/>
                </a:ext>
              </a:extLst>
            </p:cNvPr>
            <p:cNvCxnSpPr>
              <a:stCxn id="5" idx="1"/>
              <a:endCxn id="5" idx="3"/>
            </p:cNvCxnSpPr>
            <p:nvPr/>
          </p:nvCxnSpPr>
          <p:spPr>
            <a:xfrm rot="16200000" flipH="1">
              <a:off x="2153335" y="2933086"/>
              <a:ext cx="644506" cy="12700"/>
            </a:xfrm>
            <a:prstGeom prst="curvedConnector5">
              <a:avLst>
                <a:gd name="adj1" fmla="val -35469"/>
                <a:gd name="adj2" fmla="val -5668969"/>
                <a:gd name="adj3" fmla="val 135469"/>
              </a:avLst>
            </a:prstGeom>
            <a:ln w="571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A6957D3-8FA1-42B3-B920-DBD7B7DABE5C}"/>
                    </a:ext>
                  </a:extLst>
                </p:cNvPr>
                <p:cNvSpPr txBox="1"/>
                <p:nvPr/>
              </p:nvSpPr>
              <p:spPr>
                <a:xfrm>
                  <a:off x="7391399" y="2730622"/>
                  <a:ext cx="635857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𝐻𝐻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A6957D3-8FA1-42B3-B920-DBD7B7DABE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399" y="2730622"/>
                  <a:ext cx="635857" cy="35587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9FCC6B4-6571-4C48-87E1-FAD51FBFDEE6}"/>
                    </a:ext>
                  </a:extLst>
                </p:cNvPr>
                <p:cNvSpPr txBox="1"/>
                <p:nvPr/>
              </p:nvSpPr>
              <p:spPr>
                <a:xfrm>
                  <a:off x="1219200" y="2746954"/>
                  <a:ext cx="571409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𝐿𝐿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9FCC6B4-6571-4C48-87E1-FAD51FBFDE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2746954"/>
                  <a:ext cx="571409" cy="35587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175AAAC-23D0-471C-BBD7-F2AC849177F8}"/>
                    </a:ext>
                  </a:extLst>
                </p:cNvPr>
                <p:cNvSpPr txBox="1"/>
                <p:nvPr/>
              </p:nvSpPr>
              <p:spPr>
                <a:xfrm>
                  <a:off x="4262076" y="5181600"/>
                  <a:ext cx="603837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𝐸𝐸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175AAAC-23D0-471C-BBD7-F2AC849177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2076" y="5181600"/>
                  <a:ext cx="603837" cy="35587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1B90FB6-C98E-4F86-B718-A8A92695E8C8}"/>
              </a:ext>
            </a:extLst>
          </p:cNvPr>
          <p:cNvGrpSpPr/>
          <p:nvPr/>
        </p:nvGrpSpPr>
        <p:grpSpPr>
          <a:xfrm>
            <a:off x="5965372" y="2344022"/>
            <a:ext cx="6181769" cy="3160635"/>
            <a:chOff x="1219200" y="2215179"/>
            <a:chExt cx="6808056" cy="332229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DFE3D27-ED36-47F5-B26A-D8C47D98CD0C}"/>
                </a:ext>
              </a:extLst>
            </p:cNvPr>
            <p:cNvSpPr/>
            <p:nvPr/>
          </p:nvSpPr>
          <p:spPr>
            <a:xfrm>
              <a:off x="2263563" y="2477351"/>
              <a:ext cx="1447800" cy="9114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Low abundance (L)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DF0811A-5E55-4372-900D-F388279F853F}"/>
                </a:ext>
              </a:extLst>
            </p:cNvPr>
            <p:cNvSpPr/>
            <p:nvPr/>
          </p:nvSpPr>
          <p:spPr>
            <a:xfrm>
              <a:off x="5463963" y="2477351"/>
              <a:ext cx="1447800" cy="9114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High abundance (H)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B1BAF0F-7DD2-426E-B36B-AB1310DA5D75}"/>
                </a:ext>
              </a:extLst>
            </p:cNvPr>
            <p:cNvSpPr/>
            <p:nvPr/>
          </p:nvSpPr>
          <p:spPr>
            <a:xfrm>
              <a:off x="3863763" y="4004282"/>
              <a:ext cx="1447800" cy="9114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Locally extirpated (E)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708C0A2-F5F9-45AA-BF68-592DF87E54F2}"/>
                </a:ext>
              </a:extLst>
            </p:cNvPr>
            <p:cNvCxnSpPr>
              <a:stCxn id="27" idx="4"/>
              <a:endCxn id="29" idx="2"/>
            </p:cNvCxnSpPr>
            <p:nvPr/>
          </p:nvCxnSpPr>
          <p:spPr>
            <a:xfrm>
              <a:off x="2987463" y="3388821"/>
              <a:ext cx="876300" cy="107119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6EED40A-21BE-4D5C-878A-F6634D2F0300}"/>
                </a:ext>
              </a:extLst>
            </p:cNvPr>
            <p:cNvCxnSpPr>
              <a:stCxn id="27" idx="7"/>
              <a:endCxn id="28" idx="1"/>
            </p:cNvCxnSpPr>
            <p:nvPr/>
          </p:nvCxnSpPr>
          <p:spPr>
            <a:xfrm>
              <a:off x="3499338" y="2610833"/>
              <a:ext cx="2176650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5F6F35A-8A3E-4484-AC4E-A2CB22790F9C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3711363" y="2933086"/>
              <a:ext cx="1752600" cy="0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9522193-8887-437E-A11A-3E476C278F5C}"/>
                </a:ext>
              </a:extLst>
            </p:cNvPr>
            <p:cNvCxnSpPr>
              <a:stCxn id="29" idx="1"/>
              <a:endCxn id="27" idx="5"/>
            </p:cNvCxnSpPr>
            <p:nvPr/>
          </p:nvCxnSpPr>
          <p:spPr>
            <a:xfrm flipH="1" flipV="1">
              <a:off x="3499338" y="3255339"/>
              <a:ext cx="576450" cy="882425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ADF4BB3-2114-492A-9000-7C9F0646B94F}"/>
                </a:ext>
              </a:extLst>
            </p:cNvPr>
            <p:cNvCxnSpPr>
              <a:stCxn id="28" idx="3"/>
              <a:endCxn id="29" idx="7"/>
            </p:cNvCxnSpPr>
            <p:nvPr/>
          </p:nvCxnSpPr>
          <p:spPr>
            <a:xfrm flipH="1">
              <a:off x="5099538" y="3255339"/>
              <a:ext cx="576450" cy="88242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F90D188-58BC-4D2C-8920-54C7AE70999A}"/>
                    </a:ext>
                  </a:extLst>
                </p:cNvPr>
                <p:cNvSpPr txBox="1"/>
                <p:nvPr/>
              </p:nvSpPr>
              <p:spPr>
                <a:xfrm>
                  <a:off x="4277738" y="2215179"/>
                  <a:ext cx="603634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𝐿𝐻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F90D188-58BC-4D2C-8920-54C7AE7099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7738" y="2215179"/>
                  <a:ext cx="603634" cy="35587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AE08527-AAEF-4419-A2CA-CD720F50C2CF}"/>
                    </a:ext>
                  </a:extLst>
                </p:cNvPr>
                <p:cNvSpPr txBox="1"/>
                <p:nvPr/>
              </p:nvSpPr>
              <p:spPr>
                <a:xfrm>
                  <a:off x="4320963" y="2931620"/>
                  <a:ext cx="603634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𝐻𝐿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AE08527-AAEF-4419-A2CA-CD720F50C2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0963" y="2931620"/>
                  <a:ext cx="603634" cy="35587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051197A-EB27-4625-BD38-A1FFF88A25A3}"/>
                    </a:ext>
                  </a:extLst>
                </p:cNvPr>
                <p:cNvSpPr txBox="1"/>
                <p:nvPr/>
              </p:nvSpPr>
              <p:spPr>
                <a:xfrm>
                  <a:off x="3777313" y="3511885"/>
                  <a:ext cx="586674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𝐸𝐿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051197A-EB27-4625-BD38-A1FFF88A25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7313" y="3511885"/>
                  <a:ext cx="586674" cy="35587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4674F58-FAB7-4345-A449-1AA99ADDB831}"/>
                    </a:ext>
                  </a:extLst>
                </p:cNvPr>
                <p:cNvSpPr txBox="1"/>
                <p:nvPr/>
              </p:nvSpPr>
              <p:spPr>
                <a:xfrm>
                  <a:off x="2677538" y="3680618"/>
                  <a:ext cx="588573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𝐿𝐸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4674F58-FAB7-4345-A449-1AA99ADDB8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7538" y="3680618"/>
                  <a:ext cx="588573" cy="35587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312872A-C410-4FAF-AD1C-8232578857AF}"/>
                    </a:ext>
                  </a:extLst>
                </p:cNvPr>
                <p:cNvSpPr txBox="1"/>
                <p:nvPr/>
              </p:nvSpPr>
              <p:spPr>
                <a:xfrm>
                  <a:off x="4923228" y="3388821"/>
                  <a:ext cx="620798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𝐻𝐸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312872A-C410-4FAF-AD1C-8232578857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3228" y="3388821"/>
                  <a:ext cx="620798" cy="35587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Curved Connector 39">
              <a:extLst>
                <a:ext uri="{FF2B5EF4-FFF2-40B4-BE49-F238E27FC236}">
                  <a16:creationId xmlns:a16="http://schemas.microsoft.com/office/drawing/2014/main" id="{737F790B-7FB0-44D0-B825-A23C2F9BFBFE}"/>
                </a:ext>
              </a:extLst>
            </p:cNvPr>
            <p:cNvCxnSpPr>
              <a:stCxn id="28" idx="7"/>
              <a:endCxn id="28" idx="5"/>
            </p:cNvCxnSpPr>
            <p:nvPr/>
          </p:nvCxnSpPr>
          <p:spPr>
            <a:xfrm rot="16200000" flipH="1">
              <a:off x="6377485" y="2933086"/>
              <a:ext cx="644506" cy="12700"/>
            </a:xfrm>
            <a:prstGeom prst="curvedConnector5">
              <a:avLst>
                <a:gd name="adj1" fmla="val -35469"/>
                <a:gd name="adj2" fmla="val 5922827"/>
                <a:gd name="adj3" fmla="val 135469"/>
              </a:avLst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urved Connector 43">
              <a:extLst>
                <a:ext uri="{FF2B5EF4-FFF2-40B4-BE49-F238E27FC236}">
                  <a16:creationId xmlns:a16="http://schemas.microsoft.com/office/drawing/2014/main" id="{943E3B0E-CAF5-46BD-BD3B-C5CCB78B8BBF}"/>
                </a:ext>
              </a:extLst>
            </p:cNvPr>
            <p:cNvCxnSpPr>
              <a:stCxn id="29" idx="5"/>
              <a:endCxn id="29" idx="3"/>
            </p:cNvCxnSpPr>
            <p:nvPr/>
          </p:nvCxnSpPr>
          <p:spPr>
            <a:xfrm rot="5400000">
              <a:off x="4587663" y="4270395"/>
              <a:ext cx="12700" cy="1023750"/>
            </a:xfrm>
            <a:prstGeom prst="curvedConnector3">
              <a:avLst>
                <a:gd name="adj1" fmla="val 3392348"/>
              </a:avLst>
            </a:prstGeom>
            <a:ln w="762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urved Connector 46">
              <a:extLst>
                <a:ext uri="{FF2B5EF4-FFF2-40B4-BE49-F238E27FC236}">
                  <a16:creationId xmlns:a16="http://schemas.microsoft.com/office/drawing/2014/main" id="{15F09B2F-6F33-4A00-9846-727777DCA804}"/>
                </a:ext>
              </a:extLst>
            </p:cNvPr>
            <p:cNvCxnSpPr>
              <a:stCxn id="27" idx="1"/>
              <a:endCxn id="27" idx="3"/>
            </p:cNvCxnSpPr>
            <p:nvPr/>
          </p:nvCxnSpPr>
          <p:spPr>
            <a:xfrm rot="16200000" flipH="1">
              <a:off x="2153335" y="2933086"/>
              <a:ext cx="644506" cy="12700"/>
            </a:xfrm>
            <a:prstGeom prst="curvedConnector5">
              <a:avLst>
                <a:gd name="adj1" fmla="val -35469"/>
                <a:gd name="adj2" fmla="val -5668969"/>
                <a:gd name="adj3" fmla="val 135469"/>
              </a:avLst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328378C-ADCD-4130-B7DC-3B08C6E23699}"/>
                    </a:ext>
                  </a:extLst>
                </p:cNvPr>
                <p:cNvSpPr txBox="1"/>
                <p:nvPr/>
              </p:nvSpPr>
              <p:spPr>
                <a:xfrm>
                  <a:off x="7391399" y="2730622"/>
                  <a:ext cx="635857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𝐻𝐻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328378C-ADCD-4130-B7DC-3B08C6E236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399" y="2730622"/>
                  <a:ext cx="635857" cy="35587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B9FA8F2-E788-4CEA-99DB-F715D12C7D23}"/>
                    </a:ext>
                  </a:extLst>
                </p:cNvPr>
                <p:cNvSpPr txBox="1"/>
                <p:nvPr/>
              </p:nvSpPr>
              <p:spPr>
                <a:xfrm>
                  <a:off x="1219200" y="2746954"/>
                  <a:ext cx="571409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𝐿𝐿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B9FA8F2-E788-4CEA-99DB-F715D12C7D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2746954"/>
                  <a:ext cx="571409" cy="35587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995D33D-F529-438D-B950-4C18D95CD19D}"/>
                    </a:ext>
                  </a:extLst>
                </p:cNvPr>
                <p:cNvSpPr txBox="1"/>
                <p:nvPr/>
              </p:nvSpPr>
              <p:spPr>
                <a:xfrm>
                  <a:off x="4262076" y="5181600"/>
                  <a:ext cx="603837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𝐸𝐸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995D33D-F529-438D-B950-4C18D95CD1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2076" y="5181600"/>
                  <a:ext cx="603837" cy="35587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CD36340-3216-49D0-9127-D8869AFA5142}"/>
              </a:ext>
            </a:extLst>
          </p:cNvPr>
          <p:cNvSpPr txBox="1"/>
          <p:nvPr/>
        </p:nvSpPr>
        <p:spPr>
          <a:xfrm>
            <a:off x="993149" y="4792245"/>
            <a:ext cx="351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Baseline conditions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13CCF15-15F8-4071-8032-1F783C3E974F}"/>
              </a:ext>
            </a:extLst>
          </p:cNvPr>
          <p:cNvSpPr txBox="1"/>
          <p:nvPr/>
        </p:nvSpPr>
        <p:spPr>
          <a:xfrm>
            <a:off x="7185888" y="1569980"/>
            <a:ext cx="351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Increased ambient noise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FE114E-A85C-4269-9DAB-A94F7578087D}"/>
              </a:ext>
            </a:extLst>
          </p:cNvPr>
          <p:cNvSpPr txBox="1"/>
          <p:nvPr/>
        </p:nvSpPr>
        <p:spPr>
          <a:xfrm>
            <a:off x="66631" y="6111666"/>
            <a:ext cx="7119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Line weight is proportional to transition probability</a:t>
            </a:r>
          </a:p>
        </p:txBody>
      </p:sp>
    </p:spTree>
    <p:extLst>
      <p:ext uri="{BB962C8B-B14F-4D97-AF65-F5344CB8AC3E}">
        <p14:creationId xmlns:p14="http://schemas.microsoft.com/office/powerpoint/2010/main" val="869805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AD23-7F4A-4619-BEA0-61874479C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conditions change?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8A5CC19-B6A0-4ADC-8175-F5B15E0F4F19}"/>
              </a:ext>
            </a:extLst>
          </p:cNvPr>
          <p:cNvGrpSpPr/>
          <p:nvPr/>
        </p:nvGrpSpPr>
        <p:grpSpPr>
          <a:xfrm>
            <a:off x="44859" y="1560057"/>
            <a:ext cx="6181769" cy="3160635"/>
            <a:chOff x="1219200" y="2215179"/>
            <a:chExt cx="6808056" cy="33222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1629578-E585-486E-8EC5-9B485CD25E93}"/>
                </a:ext>
              </a:extLst>
            </p:cNvPr>
            <p:cNvSpPr/>
            <p:nvPr/>
          </p:nvSpPr>
          <p:spPr>
            <a:xfrm>
              <a:off x="2263563" y="2477351"/>
              <a:ext cx="1447800" cy="9114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Low abundance (L)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72339B2-9C9A-478A-8E0B-48A8D32A5E6B}"/>
                </a:ext>
              </a:extLst>
            </p:cNvPr>
            <p:cNvSpPr/>
            <p:nvPr/>
          </p:nvSpPr>
          <p:spPr>
            <a:xfrm>
              <a:off x="5463963" y="2477351"/>
              <a:ext cx="1447800" cy="9114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High abundance (H)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AD3013C-A3B7-4602-B59C-41DAFE88B207}"/>
                </a:ext>
              </a:extLst>
            </p:cNvPr>
            <p:cNvSpPr/>
            <p:nvPr/>
          </p:nvSpPr>
          <p:spPr>
            <a:xfrm>
              <a:off x="3863763" y="4004282"/>
              <a:ext cx="1447800" cy="9114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Locally extirpated (E)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8973A1A-46B5-4BF5-9FB8-6D4A06CFF635}"/>
                </a:ext>
              </a:extLst>
            </p:cNvPr>
            <p:cNvCxnSpPr>
              <a:stCxn id="5" idx="4"/>
              <a:endCxn id="7" idx="2"/>
            </p:cNvCxnSpPr>
            <p:nvPr/>
          </p:nvCxnSpPr>
          <p:spPr>
            <a:xfrm>
              <a:off x="2987463" y="3388821"/>
              <a:ext cx="876300" cy="1071196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14C500D-9255-4D32-A2EE-98C328A87336}"/>
                </a:ext>
              </a:extLst>
            </p:cNvPr>
            <p:cNvCxnSpPr>
              <a:stCxn id="5" idx="7"/>
              <a:endCxn id="6" idx="1"/>
            </p:cNvCxnSpPr>
            <p:nvPr/>
          </p:nvCxnSpPr>
          <p:spPr>
            <a:xfrm>
              <a:off x="3499338" y="2610833"/>
              <a:ext cx="2176650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BD7B7B4-E3B3-49F3-B4C5-4DCDA6CC438C}"/>
                </a:ext>
              </a:extLst>
            </p:cNvPr>
            <p:cNvCxnSpPr>
              <a:stCxn id="6" idx="2"/>
              <a:endCxn id="5" idx="6"/>
            </p:cNvCxnSpPr>
            <p:nvPr/>
          </p:nvCxnSpPr>
          <p:spPr>
            <a:xfrm flipH="1">
              <a:off x="3711363" y="2933086"/>
              <a:ext cx="1752600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551BECB-B725-4534-8FA6-607F8B76BE39}"/>
                </a:ext>
              </a:extLst>
            </p:cNvPr>
            <p:cNvCxnSpPr>
              <a:stCxn id="7" idx="1"/>
              <a:endCxn id="5" idx="5"/>
            </p:cNvCxnSpPr>
            <p:nvPr/>
          </p:nvCxnSpPr>
          <p:spPr>
            <a:xfrm flipH="1" flipV="1">
              <a:off x="3499338" y="3255339"/>
              <a:ext cx="576450" cy="882425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1E9DC13-CCBE-4F91-9E63-F02D97B8E4D3}"/>
                </a:ext>
              </a:extLst>
            </p:cNvPr>
            <p:cNvCxnSpPr>
              <a:stCxn id="6" idx="3"/>
              <a:endCxn id="7" idx="7"/>
            </p:cNvCxnSpPr>
            <p:nvPr/>
          </p:nvCxnSpPr>
          <p:spPr>
            <a:xfrm flipH="1">
              <a:off x="5099538" y="3255339"/>
              <a:ext cx="576450" cy="882425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9941BEC-6E92-4D22-A91B-2FA788C55E19}"/>
                    </a:ext>
                  </a:extLst>
                </p:cNvPr>
                <p:cNvSpPr txBox="1"/>
                <p:nvPr/>
              </p:nvSpPr>
              <p:spPr>
                <a:xfrm>
                  <a:off x="4277738" y="2215179"/>
                  <a:ext cx="603634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𝐿𝐻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9941BEC-6E92-4D22-A91B-2FA788C55E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7738" y="2215179"/>
                  <a:ext cx="603634" cy="35587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6686D75-BD3E-4B8B-93B1-7744B96F00F5}"/>
                    </a:ext>
                  </a:extLst>
                </p:cNvPr>
                <p:cNvSpPr txBox="1"/>
                <p:nvPr/>
              </p:nvSpPr>
              <p:spPr>
                <a:xfrm>
                  <a:off x="4320963" y="2931620"/>
                  <a:ext cx="603634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𝐻𝐿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6686D75-BD3E-4B8B-93B1-7744B96F00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0963" y="2931620"/>
                  <a:ext cx="603634" cy="35587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FE4E999-1A5E-4488-BB6C-C8A90676F599}"/>
                    </a:ext>
                  </a:extLst>
                </p:cNvPr>
                <p:cNvSpPr txBox="1"/>
                <p:nvPr/>
              </p:nvSpPr>
              <p:spPr>
                <a:xfrm>
                  <a:off x="3777313" y="3511885"/>
                  <a:ext cx="586674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𝐸𝐿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FE4E999-1A5E-4488-BB6C-C8A90676F5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7313" y="3511885"/>
                  <a:ext cx="586674" cy="35587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267D412-A2EC-4F9C-ACA6-A5D52C2FF63A}"/>
                    </a:ext>
                  </a:extLst>
                </p:cNvPr>
                <p:cNvSpPr txBox="1"/>
                <p:nvPr/>
              </p:nvSpPr>
              <p:spPr>
                <a:xfrm>
                  <a:off x="2677538" y="3680618"/>
                  <a:ext cx="588573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𝐿𝐸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267D412-A2EC-4F9C-ACA6-A5D52C2FF6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7538" y="3680618"/>
                  <a:ext cx="588573" cy="35587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30BA547-8539-4A27-A672-6C5BD3783913}"/>
                    </a:ext>
                  </a:extLst>
                </p:cNvPr>
                <p:cNvSpPr txBox="1"/>
                <p:nvPr/>
              </p:nvSpPr>
              <p:spPr>
                <a:xfrm>
                  <a:off x="4923228" y="3388821"/>
                  <a:ext cx="620798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𝐻𝐸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30BA547-8539-4A27-A672-6C5BD37839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3228" y="3388821"/>
                  <a:ext cx="620798" cy="35587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Curved Connector 39">
              <a:extLst>
                <a:ext uri="{FF2B5EF4-FFF2-40B4-BE49-F238E27FC236}">
                  <a16:creationId xmlns:a16="http://schemas.microsoft.com/office/drawing/2014/main" id="{58FE9BE1-0944-4FB0-B19D-0FD677F844AB}"/>
                </a:ext>
              </a:extLst>
            </p:cNvPr>
            <p:cNvCxnSpPr>
              <a:stCxn id="6" idx="7"/>
              <a:endCxn id="6" idx="5"/>
            </p:cNvCxnSpPr>
            <p:nvPr/>
          </p:nvCxnSpPr>
          <p:spPr>
            <a:xfrm rot="16200000" flipH="1">
              <a:off x="6377485" y="2933086"/>
              <a:ext cx="644506" cy="12700"/>
            </a:xfrm>
            <a:prstGeom prst="curvedConnector5">
              <a:avLst>
                <a:gd name="adj1" fmla="val -35469"/>
                <a:gd name="adj2" fmla="val 5922827"/>
                <a:gd name="adj3" fmla="val 135469"/>
              </a:avLst>
            </a:prstGeom>
            <a:ln w="762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43">
              <a:extLst>
                <a:ext uri="{FF2B5EF4-FFF2-40B4-BE49-F238E27FC236}">
                  <a16:creationId xmlns:a16="http://schemas.microsoft.com/office/drawing/2014/main" id="{AE05A9CB-0468-4B8C-9B0D-8359FAB318BB}"/>
                </a:ext>
              </a:extLst>
            </p:cNvPr>
            <p:cNvCxnSpPr>
              <a:stCxn id="7" idx="5"/>
              <a:endCxn id="7" idx="3"/>
            </p:cNvCxnSpPr>
            <p:nvPr/>
          </p:nvCxnSpPr>
          <p:spPr>
            <a:xfrm rot="5400000">
              <a:off x="4587663" y="4270395"/>
              <a:ext cx="12700" cy="1023750"/>
            </a:xfrm>
            <a:prstGeom prst="curvedConnector3">
              <a:avLst>
                <a:gd name="adj1" fmla="val 3392348"/>
              </a:avLst>
            </a:prstGeom>
            <a:ln w="762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46">
              <a:extLst>
                <a:ext uri="{FF2B5EF4-FFF2-40B4-BE49-F238E27FC236}">
                  <a16:creationId xmlns:a16="http://schemas.microsoft.com/office/drawing/2014/main" id="{F304AE25-9BBB-436F-9A01-E23B96BB2E7B}"/>
                </a:ext>
              </a:extLst>
            </p:cNvPr>
            <p:cNvCxnSpPr>
              <a:stCxn id="5" idx="1"/>
              <a:endCxn id="5" idx="3"/>
            </p:cNvCxnSpPr>
            <p:nvPr/>
          </p:nvCxnSpPr>
          <p:spPr>
            <a:xfrm rot="16200000" flipH="1">
              <a:off x="2153335" y="2933086"/>
              <a:ext cx="644506" cy="12700"/>
            </a:xfrm>
            <a:prstGeom prst="curvedConnector5">
              <a:avLst>
                <a:gd name="adj1" fmla="val -35469"/>
                <a:gd name="adj2" fmla="val -5668969"/>
                <a:gd name="adj3" fmla="val 135469"/>
              </a:avLst>
            </a:prstGeom>
            <a:ln w="571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A6957D3-8FA1-42B3-B920-DBD7B7DABE5C}"/>
                    </a:ext>
                  </a:extLst>
                </p:cNvPr>
                <p:cNvSpPr txBox="1"/>
                <p:nvPr/>
              </p:nvSpPr>
              <p:spPr>
                <a:xfrm>
                  <a:off x="7391399" y="2730622"/>
                  <a:ext cx="635857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𝐻𝐻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A6957D3-8FA1-42B3-B920-DBD7B7DABE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399" y="2730622"/>
                  <a:ext cx="635857" cy="35587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9FCC6B4-6571-4C48-87E1-FAD51FBFDEE6}"/>
                    </a:ext>
                  </a:extLst>
                </p:cNvPr>
                <p:cNvSpPr txBox="1"/>
                <p:nvPr/>
              </p:nvSpPr>
              <p:spPr>
                <a:xfrm>
                  <a:off x="1219200" y="2746954"/>
                  <a:ext cx="571409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𝐿𝐿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9FCC6B4-6571-4C48-87E1-FAD51FBFDE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2746954"/>
                  <a:ext cx="571409" cy="35587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175AAAC-23D0-471C-BBD7-F2AC849177F8}"/>
                    </a:ext>
                  </a:extLst>
                </p:cNvPr>
                <p:cNvSpPr txBox="1"/>
                <p:nvPr/>
              </p:nvSpPr>
              <p:spPr>
                <a:xfrm>
                  <a:off x="4262076" y="5181600"/>
                  <a:ext cx="603837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𝐸𝐸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175AAAC-23D0-471C-BBD7-F2AC849177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2076" y="5181600"/>
                  <a:ext cx="603837" cy="35587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75FB8E8-EEB7-4161-9C37-2753567D1B76}"/>
              </a:ext>
            </a:extLst>
          </p:cNvPr>
          <p:cNvSpPr txBox="1"/>
          <p:nvPr/>
        </p:nvSpPr>
        <p:spPr>
          <a:xfrm>
            <a:off x="66631" y="6111666"/>
            <a:ext cx="7119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Line weight is proportional to transition probability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D36340-3216-49D0-9127-D8869AFA5142}"/>
              </a:ext>
            </a:extLst>
          </p:cNvPr>
          <p:cNvSpPr txBox="1"/>
          <p:nvPr/>
        </p:nvSpPr>
        <p:spPr>
          <a:xfrm>
            <a:off x="993149" y="4792245"/>
            <a:ext cx="351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Baseline conditions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13CCF15-15F8-4071-8032-1F783C3E974F}"/>
              </a:ext>
            </a:extLst>
          </p:cNvPr>
          <p:cNvSpPr txBox="1"/>
          <p:nvPr/>
        </p:nvSpPr>
        <p:spPr>
          <a:xfrm>
            <a:off x="7185888" y="1569980"/>
            <a:ext cx="4012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Increased annual temp. range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B3ABCF4-9C2B-4533-A605-AEE8638564AD}"/>
              </a:ext>
            </a:extLst>
          </p:cNvPr>
          <p:cNvGrpSpPr/>
          <p:nvPr/>
        </p:nvGrpSpPr>
        <p:grpSpPr>
          <a:xfrm>
            <a:off x="6101484" y="2235234"/>
            <a:ext cx="6181769" cy="3160635"/>
            <a:chOff x="1219200" y="2215179"/>
            <a:chExt cx="6808056" cy="3322291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1CBFB0A-4E73-419F-8D21-A4297637204A}"/>
                </a:ext>
              </a:extLst>
            </p:cNvPr>
            <p:cNvSpPr/>
            <p:nvPr/>
          </p:nvSpPr>
          <p:spPr>
            <a:xfrm>
              <a:off x="2263563" y="2477351"/>
              <a:ext cx="1447800" cy="9114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Low abundance (L)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087BEB4-1732-4A9B-AB09-347B01108D15}"/>
                </a:ext>
              </a:extLst>
            </p:cNvPr>
            <p:cNvSpPr/>
            <p:nvPr/>
          </p:nvSpPr>
          <p:spPr>
            <a:xfrm>
              <a:off x="5463963" y="2477351"/>
              <a:ext cx="1447800" cy="9114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High abundance (H)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3BFB2C2-4CFA-4B1D-AAAE-D0D7E984F7FE}"/>
                </a:ext>
              </a:extLst>
            </p:cNvPr>
            <p:cNvSpPr/>
            <p:nvPr/>
          </p:nvSpPr>
          <p:spPr>
            <a:xfrm>
              <a:off x="3863763" y="4004282"/>
              <a:ext cx="1447800" cy="9114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Locally extirpated (E)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6D02B97-9BAC-42ED-8532-2F72FD38839A}"/>
                </a:ext>
              </a:extLst>
            </p:cNvPr>
            <p:cNvCxnSpPr>
              <a:stCxn id="49" idx="4"/>
              <a:endCxn id="51" idx="2"/>
            </p:cNvCxnSpPr>
            <p:nvPr/>
          </p:nvCxnSpPr>
          <p:spPr>
            <a:xfrm>
              <a:off x="2987463" y="3388821"/>
              <a:ext cx="876300" cy="1071196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EA78D23-F245-456D-88FB-D5F66CD20643}"/>
                </a:ext>
              </a:extLst>
            </p:cNvPr>
            <p:cNvCxnSpPr>
              <a:stCxn id="49" idx="7"/>
              <a:endCxn id="50" idx="1"/>
            </p:cNvCxnSpPr>
            <p:nvPr/>
          </p:nvCxnSpPr>
          <p:spPr>
            <a:xfrm>
              <a:off x="3499338" y="2610833"/>
              <a:ext cx="217665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880E26C-1EDC-4B27-A484-A5409EEDB9E1}"/>
                </a:ext>
              </a:extLst>
            </p:cNvPr>
            <p:cNvCxnSpPr>
              <a:stCxn id="50" idx="2"/>
              <a:endCxn id="49" idx="6"/>
            </p:cNvCxnSpPr>
            <p:nvPr/>
          </p:nvCxnSpPr>
          <p:spPr>
            <a:xfrm flipH="1">
              <a:off x="3711363" y="2933086"/>
              <a:ext cx="1752600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EE736DC-E650-4343-872C-4D53E32EC956}"/>
                </a:ext>
              </a:extLst>
            </p:cNvPr>
            <p:cNvCxnSpPr>
              <a:stCxn id="51" idx="1"/>
              <a:endCxn id="49" idx="5"/>
            </p:cNvCxnSpPr>
            <p:nvPr/>
          </p:nvCxnSpPr>
          <p:spPr>
            <a:xfrm flipH="1" flipV="1">
              <a:off x="3499338" y="3255339"/>
              <a:ext cx="576450" cy="882425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6612FDA-3639-4ED3-8623-EAF742405884}"/>
                </a:ext>
              </a:extLst>
            </p:cNvPr>
            <p:cNvCxnSpPr>
              <a:stCxn id="50" idx="3"/>
              <a:endCxn id="51" idx="7"/>
            </p:cNvCxnSpPr>
            <p:nvPr/>
          </p:nvCxnSpPr>
          <p:spPr>
            <a:xfrm flipH="1">
              <a:off x="5099538" y="3255339"/>
              <a:ext cx="576450" cy="882425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3ADA1480-4BD2-4928-88B5-E8EE900D52B0}"/>
                    </a:ext>
                  </a:extLst>
                </p:cNvPr>
                <p:cNvSpPr txBox="1"/>
                <p:nvPr/>
              </p:nvSpPr>
              <p:spPr>
                <a:xfrm>
                  <a:off x="4277738" y="2215179"/>
                  <a:ext cx="603634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𝐿𝐻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3ADA1480-4BD2-4928-88B5-E8EE900D5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7738" y="2215179"/>
                  <a:ext cx="603634" cy="35587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7D17B14B-079D-4631-ABC4-015C30060C27}"/>
                    </a:ext>
                  </a:extLst>
                </p:cNvPr>
                <p:cNvSpPr txBox="1"/>
                <p:nvPr/>
              </p:nvSpPr>
              <p:spPr>
                <a:xfrm>
                  <a:off x="4320963" y="2931620"/>
                  <a:ext cx="603634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𝐻𝐿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7D17B14B-079D-4631-ABC4-015C30060C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0963" y="2931620"/>
                  <a:ext cx="603634" cy="35587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93ABD418-1BAB-4FAF-88BE-808A6B7A8DF3}"/>
                    </a:ext>
                  </a:extLst>
                </p:cNvPr>
                <p:cNvSpPr txBox="1"/>
                <p:nvPr/>
              </p:nvSpPr>
              <p:spPr>
                <a:xfrm>
                  <a:off x="3777313" y="3511885"/>
                  <a:ext cx="586674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𝐸𝐿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93ABD418-1BAB-4FAF-88BE-808A6B7A8D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7313" y="3511885"/>
                  <a:ext cx="586674" cy="35587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E1101AAE-76E0-4ACA-8D92-66461368D925}"/>
                    </a:ext>
                  </a:extLst>
                </p:cNvPr>
                <p:cNvSpPr txBox="1"/>
                <p:nvPr/>
              </p:nvSpPr>
              <p:spPr>
                <a:xfrm>
                  <a:off x="2677538" y="3680618"/>
                  <a:ext cx="588573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𝐿𝐸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E1101AAE-76E0-4ACA-8D92-66461368D9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7538" y="3680618"/>
                  <a:ext cx="588573" cy="35587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70C62D0F-FED3-44E4-9488-FDE06F562288}"/>
                    </a:ext>
                  </a:extLst>
                </p:cNvPr>
                <p:cNvSpPr txBox="1"/>
                <p:nvPr/>
              </p:nvSpPr>
              <p:spPr>
                <a:xfrm>
                  <a:off x="4923228" y="3388821"/>
                  <a:ext cx="620798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𝐻𝐸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70C62D0F-FED3-44E4-9488-FDE06F5622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3228" y="3388821"/>
                  <a:ext cx="620798" cy="35587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Curved Connector 39">
              <a:extLst>
                <a:ext uri="{FF2B5EF4-FFF2-40B4-BE49-F238E27FC236}">
                  <a16:creationId xmlns:a16="http://schemas.microsoft.com/office/drawing/2014/main" id="{F81EE276-4968-495C-9154-328E04C9E785}"/>
                </a:ext>
              </a:extLst>
            </p:cNvPr>
            <p:cNvCxnSpPr>
              <a:stCxn id="50" idx="7"/>
              <a:endCxn id="50" idx="5"/>
            </p:cNvCxnSpPr>
            <p:nvPr/>
          </p:nvCxnSpPr>
          <p:spPr>
            <a:xfrm rot="16200000" flipH="1">
              <a:off x="6377485" y="2933086"/>
              <a:ext cx="644506" cy="12700"/>
            </a:xfrm>
            <a:prstGeom prst="curvedConnector5">
              <a:avLst>
                <a:gd name="adj1" fmla="val -35469"/>
                <a:gd name="adj2" fmla="val 5922827"/>
                <a:gd name="adj3" fmla="val 135469"/>
              </a:avLst>
            </a:prstGeom>
            <a:ln w="381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urved Connector 43">
              <a:extLst>
                <a:ext uri="{FF2B5EF4-FFF2-40B4-BE49-F238E27FC236}">
                  <a16:creationId xmlns:a16="http://schemas.microsoft.com/office/drawing/2014/main" id="{961A9D73-A53C-4BF7-87C9-F8CB1563BC88}"/>
                </a:ext>
              </a:extLst>
            </p:cNvPr>
            <p:cNvCxnSpPr>
              <a:stCxn id="51" idx="5"/>
              <a:endCxn id="51" idx="3"/>
            </p:cNvCxnSpPr>
            <p:nvPr/>
          </p:nvCxnSpPr>
          <p:spPr>
            <a:xfrm rot="5400000">
              <a:off x="4587663" y="4270395"/>
              <a:ext cx="12700" cy="1023750"/>
            </a:xfrm>
            <a:prstGeom prst="curvedConnector3">
              <a:avLst>
                <a:gd name="adj1" fmla="val 3392348"/>
              </a:avLst>
            </a:prstGeom>
            <a:ln w="762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urved Connector 46">
              <a:extLst>
                <a:ext uri="{FF2B5EF4-FFF2-40B4-BE49-F238E27FC236}">
                  <a16:creationId xmlns:a16="http://schemas.microsoft.com/office/drawing/2014/main" id="{6D95CF70-9AAD-40D9-9456-057770562682}"/>
                </a:ext>
              </a:extLst>
            </p:cNvPr>
            <p:cNvCxnSpPr>
              <a:stCxn id="49" idx="1"/>
              <a:endCxn id="49" idx="3"/>
            </p:cNvCxnSpPr>
            <p:nvPr/>
          </p:nvCxnSpPr>
          <p:spPr>
            <a:xfrm rot="16200000" flipH="1">
              <a:off x="2153335" y="2933086"/>
              <a:ext cx="644506" cy="12700"/>
            </a:xfrm>
            <a:prstGeom prst="curvedConnector5">
              <a:avLst>
                <a:gd name="adj1" fmla="val -35469"/>
                <a:gd name="adj2" fmla="val -5668969"/>
                <a:gd name="adj3" fmla="val 135469"/>
              </a:avLst>
            </a:prstGeom>
            <a:ln w="762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652DC8C5-224C-4F2C-AC3F-67D5F0A30C47}"/>
                    </a:ext>
                  </a:extLst>
                </p:cNvPr>
                <p:cNvSpPr txBox="1"/>
                <p:nvPr/>
              </p:nvSpPr>
              <p:spPr>
                <a:xfrm>
                  <a:off x="7391399" y="2730622"/>
                  <a:ext cx="635857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𝐻𝐻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652DC8C5-224C-4F2C-AC3F-67D5F0A30C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399" y="2730622"/>
                  <a:ext cx="635857" cy="35587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6E97EA20-E003-4520-A96E-A2251952F69D}"/>
                    </a:ext>
                  </a:extLst>
                </p:cNvPr>
                <p:cNvSpPr txBox="1"/>
                <p:nvPr/>
              </p:nvSpPr>
              <p:spPr>
                <a:xfrm>
                  <a:off x="1219200" y="2746954"/>
                  <a:ext cx="571409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𝐿𝐿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6E97EA20-E003-4520-A96E-A2251952F6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2746954"/>
                  <a:ext cx="571409" cy="35587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FD1ECC32-A00F-4129-A07C-3FA49EF140BB}"/>
                    </a:ext>
                  </a:extLst>
                </p:cNvPr>
                <p:cNvSpPr txBox="1"/>
                <p:nvPr/>
              </p:nvSpPr>
              <p:spPr>
                <a:xfrm>
                  <a:off x="4262076" y="5181600"/>
                  <a:ext cx="603837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𝐸𝐸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FD1ECC32-A00F-4129-A07C-3FA49EF140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2076" y="5181600"/>
                  <a:ext cx="603837" cy="35587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80218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20A086-2423-4002-B7D7-7E9F9BFDE321}"/>
              </a:ext>
            </a:extLst>
          </p:cNvPr>
          <p:cNvSpPr txBox="1"/>
          <p:nvPr/>
        </p:nvSpPr>
        <p:spPr>
          <a:xfrm>
            <a:off x="360219" y="260611"/>
            <a:ext cx="5089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Develop three scenarios: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Best case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Worst case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Most likely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9DE749-935A-48F4-BE03-ED7CC9053294}"/>
              </a:ext>
            </a:extLst>
          </p:cNvPr>
          <p:cNvSpPr txBox="1"/>
          <p:nvPr/>
        </p:nvSpPr>
        <p:spPr>
          <a:xfrm>
            <a:off x="4765964" y="489527"/>
            <a:ext cx="7139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Implement your scenarios:</a:t>
            </a:r>
          </a:p>
          <a:p>
            <a:r>
              <a:rPr lang="en-US" sz="2400" u="sng" dirty="0">
                <a:hlinkClick r:id="rId2"/>
              </a:rPr>
              <a:t>http://ssa200.shinyapps.io/mouse-multistate</a:t>
            </a: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558251"/>
              </p:ext>
            </p:extLst>
          </p:nvPr>
        </p:nvGraphicFramePr>
        <p:xfrm>
          <a:off x="1479736" y="2509319"/>
          <a:ext cx="9402528" cy="3245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0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0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0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0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559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Condition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Best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Worst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Most Likely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0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Ambient</a:t>
                      </a:r>
                      <a:r>
                        <a:rPr lang="en-US" sz="2400" baseline="0" dirty="0"/>
                        <a:t> noise level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00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Temperature</a:t>
                      </a:r>
                      <a:r>
                        <a:rPr lang="en-US" sz="2400" baseline="0" dirty="0"/>
                        <a:t> range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Down Arrow 7"/>
          <p:cNvSpPr/>
          <p:nvPr/>
        </p:nvSpPr>
        <p:spPr>
          <a:xfrm>
            <a:off x="4816444" y="3464544"/>
            <a:ext cx="488887" cy="66995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flipV="1">
            <a:off x="7046614" y="3303091"/>
            <a:ext cx="868378" cy="100342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flipV="1">
            <a:off x="7046614" y="4663373"/>
            <a:ext cx="930998" cy="100191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qual 10"/>
          <p:cNvSpPr/>
          <p:nvPr/>
        </p:nvSpPr>
        <p:spPr>
          <a:xfrm>
            <a:off x="4626320" y="4848216"/>
            <a:ext cx="869133" cy="632234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 flipV="1">
            <a:off x="9638923" y="4848216"/>
            <a:ext cx="488887" cy="63223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flipV="1">
            <a:off x="9638922" y="3502267"/>
            <a:ext cx="488887" cy="63223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06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3B7C9-8ADB-465F-99BE-D77E9D26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future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C5C35-F43D-4071-B989-92C45D169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Scenario 1 – Status quo: No change in ambient noise level or annual temperature range</a:t>
            </a:r>
          </a:p>
          <a:p>
            <a:endParaRPr lang="en-US" dirty="0"/>
          </a:p>
          <a:p>
            <a:r>
              <a:rPr lang="en-US" dirty="0"/>
              <a:t>Scenario 2 – Noise reduction: Climate change leads to an increase in average annual temperature range of 0.5 </a:t>
            </a:r>
            <a:r>
              <a:rPr lang="en-US" i="1" dirty="0"/>
              <a:t>°C, but management efforts to restrict development leads to a decrease in ambient noise level of 2 decibels.</a:t>
            </a:r>
          </a:p>
          <a:p>
            <a:endParaRPr lang="en-US" dirty="0"/>
          </a:p>
          <a:p>
            <a:r>
              <a:rPr lang="en-US" dirty="0"/>
              <a:t>Scenario 3 – Noise increase: Climate change leads to an increase in average annual temperature range of 0.5 </a:t>
            </a:r>
            <a:r>
              <a:rPr lang="en-US" i="1" dirty="0"/>
              <a:t>°C, and further development leads to an increase in ambient noise level of 2 decibels.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5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10D0A0-351D-4E1F-A32C-F955EA4C84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09782" y="656647"/>
            <a:ext cx="10372436" cy="554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31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529608-BA9A-4E6D-BF40-AD00A323D21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5307" y="0"/>
            <a:ext cx="8450400" cy="5940632"/>
          </a:xfrm>
          <a:prstGeom prst="rect">
            <a:avLst/>
          </a:prstGeom>
        </p:spPr>
      </p:pic>
      <p:pic>
        <p:nvPicPr>
          <p:cNvPr id="5" name="Picture 3" descr="C:\Users\jengle\AppData\Local\Microsoft\Windows\Temporary Internet Files\Content.IE5\B9F39AA1\CrystalBall[1].jpg">
            <a:extLst>
              <a:ext uri="{FF2B5EF4-FFF2-40B4-BE49-F238E27FC236}">
                <a16:creationId xmlns:a16="http://schemas.microsoft.com/office/drawing/2014/main" id="{86C4F19A-E721-469B-A00F-7C97E1C66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4057" y1="19461" x2="64057" y2="19461"/>
                        <a14:backgroundMark x1="4864" y1="6138" x2="4864" y2="61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59327" y="2098969"/>
            <a:ext cx="4817518" cy="521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D91B5C6-2F04-44B2-839C-D86C346EB1C0}"/>
                  </a:ext>
                </a:extLst>
              </p:cNvPr>
              <p:cNvSpPr/>
              <p:nvPr/>
            </p:nvSpPr>
            <p:spPr>
              <a:xfrm>
                <a:off x="483234" y="3429000"/>
                <a:ext cx="3700839" cy="14546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𝐸𝐸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𝐿𝐸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𝐻𝐸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𝐸𝐿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𝐿𝐿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𝐻𝐿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𝐸𝐻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𝐿𝐻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𝐻𝐻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D91B5C6-2F04-44B2-839C-D86C346EB1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34" y="3429000"/>
                <a:ext cx="3700839" cy="14546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13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C4EF85-8A72-4E98-B432-D2A5F6F2C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514483"/>
              </p:ext>
            </p:extLst>
          </p:nvPr>
        </p:nvGraphicFramePr>
        <p:xfrm>
          <a:off x="350983" y="954858"/>
          <a:ext cx="11526981" cy="34047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57498">
                  <a:extLst>
                    <a:ext uri="{9D8B030D-6E8A-4147-A177-3AD203B41FA5}">
                      <a16:colId xmlns:a16="http://schemas.microsoft.com/office/drawing/2014/main" val="1096172016"/>
                    </a:ext>
                  </a:extLst>
                </a:gridCol>
                <a:gridCol w="2426619">
                  <a:extLst>
                    <a:ext uri="{9D8B030D-6E8A-4147-A177-3AD203B41FA5}">
                      <a16:colId xmlns:a16="http://schemas.microsoft.com/office/drawing/2014/main" val="366949790"/>
                    </a:ext>
                  </a:extLst>
                </a:gridCol>
                <a:gridCol w="2944245">
                  <a:extLst>
                    <a:ext uri="{9D8B030D-6E8A-4147-A177-3AD203B41FA5}">
                      <a16:colId xmlns:a16="http://schemas.microsoft.com/office/drawing/2014/main" val="572833862"/>
                    </a:ext>
                  </a:extLst>
                </a:gridCol>
                <a:gridCol w="2798619">
                  <a:extLst>
                    <a:ext uri="{9D8B030D-6E8A-4147-A177-3AD203B41FA5}">
                      <a16:colId xmlns:a16="http://schemas.microsoft.com/office/drawing/2014/main" val="1898176705"/>
                    </a:ext>
                  </a:extLst>
                </a:gridCol>
              </a:tblGrid>
              <a:tr h="48209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Extinction probability under each scenario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51863"/>
                  </a:ext>
                </a:extLst>
              </a:tr>
              <a:tr h="9942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Status quo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Noise reduction</a:t>
                      </a: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&amp; climate change</a:t>
                      </a:r>
                      <a:endParaRPr lang="en-US" sz="2400" b="1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Noise increase &amp; climate change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9577834"/>
                  </a:ext>
                </a:extLst>
              </a:tr>
              <a:tr h="4820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Coastal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0.21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0.57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0772813"/>
                  </a:ext>
                </a:extLst>
              </a:tr>
              <a:tr h="4820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Mountain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0.37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0.014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0.67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1273775"/>
                  </a:ext>
                </a:extLst>
              </a:tr>
              <a:tr h="4820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Paradise Palms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0.24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0.001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0.58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5306822"/>
                  </a:ext>
                </a:extLst>
              </a:tr>
              <a:tr h="4820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Overall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0.29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482736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ED06FC3-1B13-4373-9732-38E574C5E9F3}"/>
              </a:ext>
            </a:extLst>
          </p:cNvPr>
          <p:cNvSpPr txBox="1"/>
          <p:nvPr/>
        </p:nvSpPr>
        <p:spPr>
          <a:xfrm>
            <a:off x="1001486" y="4789714"/>
            <a:ext cx="95576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scenarios could we implement if we wanted to specifically test whether noise level or climate change had a greater impact on extinction risk?</a:t>
            </a:r>
          </a:p>
        </p:txBody>
      </p:sp>
    </p:spTree>
    <p:extLst>
      <p:ext uri="{BB962C8B-B14F-4D97-AF65-F5344CB8AC3E}">
        <p14:creationId xmlns:p14="http://schemas.microsoft.com/office/powerpoint/2010/main" val="928688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0A2D0-CC77-4D2F-BB46-A4BCC9123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Multistate model for Island Mice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B7597-E04D-411F-B21E-9CF3E37D7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73" y="1825625"/>
            <a:ext cx="6631709" cy="4351338"/>
          </a:xfrm>
        </p:spPr>
        <p:txBody>
          <a:bodyPr>
            <a:normAutofit/>
          </a:bodyPr>
          <a:lstStyle/>
          <a:p>
            <a:pPr lvl="0"/>
            <a:r>
              <a:rPr lang="en-US" sz="2400" b="1" dirty="0"/>
              <a:t>Low abundance</a:t>
            </a:r>
            <a:r>
              <a:rPr lang="en-US" sz="2400" dirty="0"/>
              <a:t>: mice are present but at low numbers, declining or unstable population</a:t>
            </a:r>
          </a:p>
          <a:p>
            <a:pPr lvl="0"/>
            <a:r>
              <a:rPr lang="en-US" sz="2400" b="1" dirty="0"/>
              <a:t>High abundance</a:t>
            </a:r>
            <a:r>
              <a:rPr lang="en-US" sz="2400" dirty="0"/>
              <a:t>: mice are consistently present, stable or increasing population</a:t>
            </a:r>
          </a:p>
          <a:p>
            <a:pPr lvl="0"/>
            <a:r>
              <a:rPr lang="en-US" sz="2400" b="1" dirty="0"/>
              <a:t>Locally extirpated</a:t>
            </a:r>
            <a:r>
              <a:rPr lang="en-US" sz="2400" dirty="0"/>
              <a:t>: no mice present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0BBA51-0865-4387-8CD5-D54FDA5A3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943" y="4165943"/>
            <a:ext cx="1684776" cy="18370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6C4877-E084-44F0-98E5-657F22EF8C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2081"/>
          <a:stretch/>
        </p:blipFill>
        <p:spPr>
          <a:xfrm>
            <a:off x="5153503" y="4293921"/>
            <a:ext cx="1979351" cy="17090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79234E-D814-4DDD-8DA7-FD573EB7D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1664" y="3806038"/>
            <a:ext cx="1775343" cy="2191347"/>
          </a:xfrm>
          <a:prstGeom prst="rect">
            <a:avLst/>
          </a:prstGeom>
        </p:spPr>
      </p:pic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1A4BB492-B66A-4FA0-8F5F-1A57467B3E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4468860"/>
              </p:ext>
            </p:extLst>
          </p:nvPr>
        </p:nvGraphicFramePr>
        <p:xfrm>
          <a:off x="8202020" y="365125"/>
          <a:ext cx="3620325" cy="3563112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041779">
                  <a:extLst>
                    <a:ext uri="{9D8B030D-6E8A-4147-A177-3AD203B41FA5}">
                      <a16:colId xmlns:a16="http://schemas.microsoft.com/office/drawing/2014/main" val="2330441928"/>
                    </a:ext>
                  </a:extLst>
                </a:gridCol>
                <a:gridCol w="1578546">
                  <a:extLst>
                    <a:ext uri="{9D8B030D-6E8A-4147-A177-3AD203B41FA5}">
                      <a16:colId xmlns:a16="http://schemas.microsoft.com/office/drawing/2014/main" val="37075999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Population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38100" cmpd="sng"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Ecotype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38100" cmpd="sng"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759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Beach Bums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Coastal</a:t>
                      </a:r>
                      <a:endParaRPr lang="en-US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698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Cannibal Cove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Coastal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980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Castaways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Coastal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180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Message in a Bottle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Coastal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09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Darlost’s</a:t>
                      </a: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 Dome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mpd="sng">
                      <a:noFill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Mountain</a:t>
                      </a:r>
                      <a:endParaRPr lang="en-US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mpd="sng">
                      <a:noFill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186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Misty Mountain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Mountain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426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Skull Mountain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Mountain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215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Dead Man Dunes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Paradise palms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748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Realm of Spirits</a:t>
                      </a:r>
                      <a:endParaRPr lang="en-US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Paradise palms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198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Snowmelt Thicket</a:t>
                      </a:r>
                      <a:endParaRPr lang="en-US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Paradise palms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703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Treasure Grove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Paradise palms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971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765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48841A-F92D-4107-9F49-94E793E6697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09" y="951345"/>
            <a:ext cx="9718964" cy="522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27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2DCBAD6-8024-46CA-8779-92D7CC4EC108}"/>
                  </a:ext>
                </a:extLst>
              </p:cNvPr>
              <p:cNvSpPr/>
              <p:nvPr/>
            </p:nvSpPr>
            <p:spPr>
              <a:xfrm>
                <a:off x="3762143" y="921503"/>
                <a:ext cx="4398255" cy="18365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𝐸𝐸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𝐿𝐸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𝐻𝐸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/>
                                      </a:rPr>
                                      <m:t>𝐸𝐿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𝐿𝐿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𝐻𝐿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𝐸𝐻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𝐿𝐻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𝐻𝐻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2DCBAD6-8024-46CA-8779-92D7CC4EC1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143" y="921503"/>
                <a:ext cx="4398255" cy="183659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6527799-EC9D-4F32-BFB6-852A6DB8C1A2}"/>
                  </a:ext>
                </a:extLst>
              </p:cNvPr>
              <p:cNvSpPr/>
              <p:nvPr/>
            </p:nvSpPr>
            <p:spPr>
              <a:xfrm>
                <a:off x="2223270" y="4014735"/>
                <a:ext cx="7875489" cy="16110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60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±0.05</m:t>
                                </m:r>
                              </m:e>
                              <m:e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0.3±0.1</m:t>
                                </m:r>
                              </m:e>
                              <m:e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0.05±0.02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0.1±0.08</m:t>
                                </m:r>
                              </m:e>
                              <m:e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0.5±0.05</m:t>
                                </m:r>
                              </m:e>
                              <m:e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0.2±0.04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0.2±0.09</m:t>
                                </m:r>
                              </m:e>
                              <m:e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0.75±0.05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6527799-EC9D-4F32-BFB6-852A6DB8C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270" y="4014735"/>
                <a:ext cx="7875489" cy="16110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C6AAE98-5D52-4DD9-B623-4247C5BB342D}"/>
              </a:ext>
            </a:extLst>
          </p:cNvPr>
          <p:cNvSpPr txBox="1"/>
          <p:nvPr/>
        </p:nvSpPr>
        <p:spPr>
          <a:xfrm>
            <a:off x="251926" y="398283"/>
            <a:ext cx="2705878" cy="52322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Pr</a:t>
            </a:r>
            <a:r>
              <a:rPr lang="en-US" sz="2800" dirty="0"/>
              <a:t>(low </a:t>
            </a:r>
            <a:r>
              <a:rPr lang="en-US" sz="2800" dirty="0">
                <a:sym typeface="Wingdings" panose="05000000000000000000" pitchFamily="2" charset="2"/>
              </a:rPr>
              <a:t> low)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AA4060-96A0-4C4D-B34D-047A33DE3552}"/>
              </a:ext>
            </a:extLst>
          </p:cNvPr>
          <p:cNvSpPr/>
          <p:nvPr/>
        </p:nvSpPr>
        <p:spPr>
          <a:xfrm>
            <a:off x="4982546" y="4544008"/>
            <a:ext cx="2127382" cy="58783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81311B-D2DE-4E85-B64D-1663E73D8500}"/>
              </a:ext>
            </a:extLst>
          </p:cNvPr>
          <p:cNvSpPr/>
          <p:nvPr/>
        </p:nvSpPr>
        <p:spPr>
          <a:xfrm>
            <a:off x="5421086" y="1533333"/>
            <a:ext cx="1054359" cy="587829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4E4491-F989-48E0-96C5-4CC13325D5F1}"/>
              </a:ext>
            </a:extLst>
          </p:cNvPr>
          <p:cNvSpPr txBox="1"/>
          <p:nvPr/>
        </p:nvSpPr>
        <p:spPr>
          <a:xfrm>
            <a:off x="251926" y="1214468"/>
            <a:ext cx="3349690" cy="523220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Pr</a:t>
            </a:r>
            <a:r>
              <a:rPr lang="en-US" sz="2800" dirty="0"/>
              <a:t>(high </a:t>
            </a:r>
            <a:r>
              <a:rPr lang="en-US" sz="2800" dirty="0">
                <a:sym typeface="Wingdings" panose="05000000000000000000" pitchFamily="2" charset="2"/>
              </a:rPr>
              <a:t> extirpated)</a:t>
            </a: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E321BF-3BAE-4778-970E-01A81176E84C}"/>
              </a:ext>
            </a:extLst>
          </p:cNvPr>
          <p:cNvSpPr/>
          <p:nvPr/>
        </p:nvSpPr>
        <p:spPr>
          <a:xfrm>
            <a:off x="7402286" y="4014735"/>
            <a:ext cx="2566444" cy="587829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9A8132-CAF6-4915-A8EA-3076DA298C6C}"/>
              </a:ext>
            </a:extLst>
          </p:cNvPr>
          <p:cNvSpPr/>
          <p:nvPr/>
        </p:nvSpPr>
        <p:spPr>
          <a:xfrm>
            <a:off x="6790742" y="951727"/>
            <a:ext cx="1054359" cy="587829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B15E04-8D46-40DF-BC70-90477CA7B81B}"/>
              </a:ext>
            </a:extLst>
          </p:cNvPr>
          <p:cNvSpPr txBox="1"/>
          <p:nvPr/>
        </p:nvSpPr>
        <p:spPr>
          <a:xfrm>
            <a:off x="251926" y="2030653"/>
            <a:ext cx="3349690" cy="52322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Pr</a:t>
            </a:r>
            <a:r>
              <a:rPr lang="en-US" sz="2800" dirty="0"/>
              <a:t>(</a:t>
            </a:r>
            <a:r>
              <a:rPr lang="en-US" sz="2800" dirty="0">
                <a:sym typeface="Wingdings" panose="05000000000000000000" pitchFamily="2" charset="2"/>
              </a:rPr>
              <a:t>extirpated  low)</a:t>
            </a:r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4CA624-A4B5-4C1E-9F0E-F0D43C6E16AA}"/>
              </a:ext>
            </a:extLst>
          </p:cNvPr>
          <p:cNvSpPr/>
          <p:nvPr/>
        </p:nvSpPr>
        <p:spPr>
          <a:xfrm>
            <a:off x="2506825" y="4544009"/>
            <a:ext cx="2183363" cy="587829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99276C-23EE-4508-AD31-23B5E363F5CC}"/>
              </a:ext>
            </a:extLst>
          </p:cNvPr>
          <p:cNvSpPr/>
          <p:nvPr/>
        </p:nvSpPr>
        <p:spPr>
          <a:xfrm>
            <a:off x="3964557" y="1582180"/>
            <a:ext cx="1054359" cy="587829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76358-29A4-4C7A-B2E6-D97883EB254E}"/>
              </a:ext>
            </a:extLst>
          </p:cNvPr>
          <p:cNvSpPr txBox="1"/>
          <p:nvPr/>
        </p:nvSpPr>
        <p:spPr>
          <a:xfrm>
            <a:off x="8475695" y="398283"/>
            <a:ext cx="36118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didn’t have sufficient data to estimate these, how else could we determine what these values should be?</a:t>
            </a:r>
          </a:p>
        </p:txBody>
      </p:sp>
    </p:spTree>
    <p:extLst>
      <p:ext uri="{BB962C8B-B14F-4D97-AF65-F5344CB8AC3E}">
        <p14:creationId xmlns:p14="http://schemas.microsoft.com/office/powerpoint/2010/main" val="332938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BBE6F7-82B4-4F9A-87BD-7B84F9F6B1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31637" y="999302"/>
            <a:ext cx="7924799" cy="55333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13F5F7-0806-42A9-ABE3-AD6E51F60098}"/>
                  </a:ext>
                </a:extLst>
              </p:cNvPr>
              <p:cNvSpPr txBox="1"/>
              <p:nvPr/>
            </p:nvSpPr>
            <p:spPr>
              <a:xfrm>
                <a:off x="7352144" y="1606405"/>
                <a:ext cx="43318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/>
                            </a:rPr>
                            <m:t>𝑇</m:t>
                          </m:r>
                        </m:e>
                        <m:sup>
                          <m:r>
                            <a:rPr lang="en-US" sz="3600" i="1">
                              <a:latin typeface="Cambria Math"/>
                            </a:rPr>
                            <m:t>𝐿𝐻</m:t>
                          </m:r>
                        </m:sup>
                      </m:sSup>
                      <m:r>
                        <a:rPr lang="en-US" sz="3600" i="1">
                          <a:latin typeface="Cambria Math"/>
                        </a:rPr>
                        <m:t>=0.2±0.09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913F5F7-0806-42A9-ABE3-AD6E51F60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144" y="1606405"/>
                <a:ext cx="4331855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9E5628B-2B5F-4403-9DD8-51FE11D949E3}"/>
                  </a:ext>
                </a:extLst>
              </p:cNvPr>
              <p:cNvSpPr/>
              <p:nvPr/>
            </p:nvSpPr>
            <p:spPr>
              <a:xfrm>
                <a:off x="7638470" y="3045503"/>
                <a:ext cx="4045529" cy="11637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Estimate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2800" dirty="0"/>
                  <a:t> SE</a:t>
                </a:r>
              </a:p>
              <a:p>
                <a:pPr algn="ctr"/>
                <a:r>
                  <a:rPr lang="en-US" sz="2800" dirty="0"/>
                  <a:t>Parametric uncertainty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9E5628B-2B5F-4403-9DD8-51FE11D949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470" y="3045503"/>
                <a:ext cx="4045529" cy="1163782"/>
              </a:xfrm>
              <a:prstGeom prst="rect">
                <a:avLst/>
              </a:prstGeom>
              <a:blipFill>
                <a:blip r:embed="rId4"/>
                <a:stretch>
                  <a:fillRect b="-5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975962" y="4209285"/>
            <a:ext cx="3370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We’re uncertain about the true value of this transition probability </a:t>
            </a:r>
          </a:p>
        </p:txBody>
      </p:sp>
    </p:spTree>
    <p:extLst>
      <p:ext uri="{BB962C8B-B14F-4D97-AF65-F5344CB8AC3E}">
        <p14:creationId xmlns:p14="http://schemas.microsoft.com/office/powerpoint/2010/main" val="1843275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265C-DE3F-4ED2-8690-1CD60982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AAA75E9-1D4F-4E83-B4BF-16BE09A7F3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9393539"/>
              </p:ext>
            </p:extLst>
          </p:nvPr>
        </p:nvGraphicFramePr>
        <p:xfrm>
          <a:off x="838200" y="950087"/>
          <a:ext cx="7635304" cy="5542788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3108897">
                  <a:extLst>
                    <a:ext uri="{9D8B030D-6E8A-4147-A177-3AD203B41FA5}">
                      <a16:colId xmlns:a16="http://schemas.microsoft.com/office/drawing/2014/main" val="2330441928"/>
                    </a:ext>
                  </a:extLst>
                </a:gridCol>
                <a:gridCol w="2378075">
                  <a:extLst>
                    <a:ext uri="{9D8B030D-6E8A-4147-A177-3AD203B41FA5}">
                      <a16:colId xmlns:a16="http://schemas.microsoft.com/office/drawing/2014/main" val="3707599969"/>
                    </a:ext>
                  </a:extLst>
                </a:gridCol>
                <a:gridCol w="2148332">
                  <a:extLst>
                    <a:ext uri="{9D8B030D-6E8A-4147-A177-3AD203B41FA5}">
                      <a16:colId xmlns:a16="http://schemas.microsoft.com/office/drawing/2014/main" val="38816120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Population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38100" cmpd="sng"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Ecotype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38100" cmpd="sng"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Current state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38100" cmpd="sng"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759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Beach Bums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Coastal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H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698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Cannibal Cove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Coastal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H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980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Castaways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Coastal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L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180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Message in a Bottle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Coastal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H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09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Darlost’s</a:t>
                      </a: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 Dome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mpd="sng">
                      <a:noFill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Mountain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mpd="sng">
                      <a:noFill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L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mpd="sng">
                      <a:noFill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186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Misty Mountain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Mountain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L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426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Skull Mountain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Mountain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E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215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Dead Man Dunes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Paradise palms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L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748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Realm of Spirits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Paradise palms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H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198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Snowmelt Thicket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Paradise palms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L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703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Treasure Grove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Paradise palms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L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971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709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053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Example: Beach Bums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246" y="3098548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5" name="Rectangle 4"/>
          <p:cNvSpPr/>
          <p:nvPr/>
        </p:nvSpPr>
        <p:spPr>
          <a:xfrm>
            <a:off x="2885028" y="2010628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6" name="Rectangle 5"/>
          <p:cNvSpPr/>
          <p:nvPr/>
        </p:nvSpPr>
        <p:spPr>
          <a:xfrm>
            <a:off x="2885028" y="3098548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7" name="Rectangle 6"/>
          <p:cNvSpPr/>
          <p:nvPr/>
        </p:nvSpPr>
        <p:spPr>
          <a:xfrm>
            <a:off x="2885027" y="4228718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 flipV="1">
            <a:off x="1267485" y="2341080"/>
            <a:ext cx="1617543" cy="108792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>
            <a:off x="1267485" y="3429000"/>
            <a:ext cx="1617543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7" idx="1"/>
          </p:cNvCxnSpPr>
          <p:nvPr/>
        </p:nvCxnSpPr>
        <p:spPr>
          <a:xfrm>
            <a:off x="1267485" y="3429000"/>
            <a:ext cx="1617542" cy="113017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33363" y="4089601"/>
                <a:ext cx="13789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0.</m:t>
                      </m:r>
                      <m:r>
                        <a:rPr lang="en-US" b="0" i="1" smtClean="0">
                          <a:latin typeface="Cambria Math"/>
                        </a:rPr>
                        <m:t>05</m:t>
                      </m:r>
                      <m:r>
                        <a:rPr lang="en-US" i="1">
                          <a:latin typeface="Cambria Math"/>
                        </a:rPr>
                        <m:t>±0.0</m:t>
                      </m:r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363" y="4089601"/>
                <a:ext cx="137890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209999" y="2349078"/>
                <a:ext cx="13789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latin typeface="Cambria Math"/>
                        </a:rPr>
                        <m:t>.75</m:t>
                      </m:r>
                      <m:r>
                        <a:rPr lang="en-US" i="1">
                          <a:latin typeface="Cambria Math"/>
                        </a:rPr>
                        <m:t>±0.0</m:t>
                      </m:r>
                      <m:r>
                        <a:rPr lang="en-US" b="0" i="1" smtClean="0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999" y="2349078"/>
                <a:ext cx="137890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634364" y="3100811"/>
                <a:ext cx="12506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0.</m:t>
                      </m:r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r>
                        <a:rPr lang="en-US" i="1">
                          <a:latin typeface="Cambria Math"/>
                        </a:rPr>
                        <m:t>±0.0</m:t>
                      </m:r>
                      <m:r>
                        <a:rPr lang="en-US" b="0" i="1" smtClean="0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364" y="3100811"/>
                <a:ext cx="125066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-95062" y="912601"/>
            <a:ext cx="1837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Current state</a:t>
            </a:r>
          </a:p>
          <a:p>
            <a:pPr algn="ctr"/>
            <a:r>
              <a:rPr lang="en-US" dirty="0"/>
              <a:t>(Year 0)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12267" y="1032033"/>
            <a:ext cx="183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Year 1</a:t>
            </a:r>
          </a:p>
        </p:txBody>
      </p:sp>
    </p:spTree>
    <p:extLst>
      <p:ext uri="{BB962C8B-B14F-4D97-AF65-F5344CB8AC3E}">
        <p14:creationId xmlns:p14="http://schemas.microsoft.com/office/powerpoint/2010/main" val="4157710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053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Example: Beach Bums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246" y="3098548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5" name="Rectangle 4"/>
          <p:cNvSpPr/>
          <p:nvPr/>
        </p:nvSpPr>
        <p:spPr>
          <a:xfrm>
            <a:off x="2885028" y="2010628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 flipV="1">
            <a:off x="1267485" y="2341080"/>
            <a:ext cx="1617543" cy="108792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95062" y="912601"/>
            <a:ext cx="1837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Current state</a:t>
            </a:r>
          </a:p>
          <a:p>
            <a:pPr algn="ctr"/>
            <a:r>
              <a:rPr lang="en-US" dirty="0"/>
              <a:t>(Year 0)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12267" y="1032033"/>
            <a:ext cx="183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Year 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389810" y="2018878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389810" y="3106798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389809" y="4236968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0" name="Straight Arrow Connector 29"/>
          <p:cNvCxnSpPr>
            <a:stCxn id="5" idx="3"/>
            <a:endCxn id="25" idx="1"/>
          </p:cNvCxnSpPr>
          <p:nvPr/>
        </p:nvCxnSpPr>
        <p:spPr>
          <a:xfrm>
            <a:off x="3772267" y="2341080"/>
            <a:ext cx="1617543" cy="825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3"/>
            <a:endCxn id="28" idx="1"/>
          </p:cNvCxnSpPr>
          <p:nvPr/>
        </p:nvCxnSpPr>
        <p:spPr>
          <a:xfrm>
            <a:off x="3772267" y="2341080"/>
            <a:ext cx="1617543" cy="109617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3"/>
            <a:endCxn id="29" idx="1"/>
          </p:cNvCxnSpPr>
          <p:nvPr/>
        </p:nvCxnSpPr>
        <p:spPr>
          <a:xfrm>
            <a:off x="3772267" y="2341080"/>
            <a:ext cx="1617542" cy="222634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914501" y="999767"/>
            <a:ext cx="183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Year 2</a:t>
            </a:r>
          </a:p>
        </p:txBody>
      </p:sp>
    </p:spTree>
    <p:extLst>
      <p:ext uri="{BB962C8B-B14F-4D97-AF65-F5344CB8AC3E}">
        <p14:creationId xmlns:p14="http://schemas.microsoft.com/office/powerpoint/2010/main" val="234800995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72458EE-BFF9-468A-8464-DFD913327021}" vid="{7EB1F43D-0D6C-4939-8000-7D7E4F656E14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462</TotalTime>
  <Words>998</Words>
  <Application>Microsoft Office PowerPoint</Application>
  <PresentationFormat>Widescreen</PresentationFormat>
  <Paragraphs>260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Courier New</vt:lpstr>
      <vt:lpstr>Wingdings</vt:lpstr>
      <vt:lpstr>theme</vt:lpstr>
      <vt:lpstr>1_Office Theme</vt:lpstr>
      <vt:lpstr>Activity 3</vt:lpstr>
      <vt:lpstr>PowerPoint Presentation</vt:lpstr>
      <vt:lpstr>Multistate model for Island Mice</vt:lpstr>
      <vt:lpstr>PowerPoint Presentation</vt:lpstr>
      <vt:lpstr>PowerPoint Presentation</vt:lpstr>
      <vt:lpstr>PowerPoint Presentation</vt:lpstr>
      <vt:lpstr>PowerPoint Presentation</vt:lpstr>
      <vt:lpstr>Example: Beach Bums</vt:lpstr>
      <vt:lpstr>Example: Beach Bums</vt:lpstr>
      <vt:lpstr>Example: Beach Bums</vt:lpstr>
      <vt:lpstr>PowerPoint Presentation</vt:lpstr>
      <vt:lpstr>PowerPoint Presentation</vt:lpstr>
      <vt:lpstr>PowerPoint Presentation</vt:lpstr>
      <vt:lpstr>What if conditions change?</vt:lpstr>
      <vt:lpstr>What if conditions change?</vt:lpstr>
      <vt:lpstr>What if conditions change?</vt:lpstr>
      <vt:lpstr>PowerPoint Presentation</vt:lpstr>
      <vt:lpstr>Potential future scenarios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Tucker</dc:creator>
  <cp:lastModifiedBy>Anna Tucker</cp:lastModifiedBy>
  <cp:revision>28</cp:revision>
  <dcterms:created xsi:type="dcterms:W3CDTF">2018-10-24T14:57:57Z</dcterms:created>
  <dcterms:modified xsi:type="dcterms:W3CDTF">2019-10-18T21:00:35Z</dcterms:modified>
</cp:coreProperties>
</file>