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307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26C8DC-440B-4402-928E-007B95B9BE88}"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AB9A7-854D-48A3-8AD5-E1C225435DF2}" type="slidenum">
              <a:rPr lang="en-US" smtClean="0"/>
              <a:t>‹#›</a:t>
            </a:fld>
            <a:endParaRPr lang="en-US"/>
          </a:p>
        </p:txBody>
      </p:sp>
    </p:spTree>
    <p:extLst>
      <p:ext uri="{BB962C8B-B14F-4D97-AF65-F5344CB8AC3E}">
        <p14:creationId xmlns:p14="http://schemas.microsoft.com/office/powerpoint/2010/main" val="1932858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6C8DC-440B-4402-928E-007B95B9BE88}"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AB9A7-854D-48A3-8AD5-E1C225435DF2}" type="slidenum">
              <a:rPr lang="en-US" smtClean="0"/>
              <a:t>‹#›</a:t>
            </a:fld>
            <a:endParaRPr lang="en-US"/>
          </a:p>
        </p:txBody>
      </p:sp>
    </p:spTree>
    <p:extLst>
      <p:ext uri="{BB962C8B-B14F-4D97-AF65-F5344CB8AC3E}">
        <p14:creationId xmlns:p14="http://schemas.microsoft.com/office/powerpoint/2010/main" val="39451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6C8DC-440B-4402-928E-007B95B9BE88}"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AB9A7-854D-48A3-8AD5-E1C225435DF2}" type="slidenum">
              <a:rPr lang="en-US" smtClean="0"/>
              <a:t>‹#›</a:t>
            </a:fld>
            <a:endParaRPr lang="en-US"/>
          </a:p>
        </p:txBody>
      </p:sp>
    </p:spTree>
    <p:extLst>
      <p:ext uri="{BB962C8B-B14F-4D97-AF65-F5344CB8AC3E}">
        <p14:creationId xmlns:p14="http://schemas.microsoft.com/office/powerpoint/2010/main" val="1068873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6C8DC-440B-4402-928E-007B95B9BE88}"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AB9A7-854D-48A3-8AD5-E1C225435DF2}" type="slidenum">
              <a:rPr lang="en-US" smtClean="0"/>
              <a:t>‹#›</a:t>
            </a:fld>
            <a:endParaRPr lang="en-US"/>
          </a:p>
        </p:txBody>
      </p:sp>
    </p:spTree>
    <p:extLst>
      <p:ext uri="{BB962C8B-B14F-4D97-AF65-F5344CB8AC3E}">
        <p14:creationId xmlns:p14="http://schemas.microsoft.com/office/powerpoint/2010/main" val="118547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26C8DC-440B-4402-928E-007B95B9BE88}"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AB9A7-854D-48A3-8AD5-E1C225435DF2}" type="slidenum">
              <a:rPr lang="en-US" smtClean="0"/>
              <a:t>‹#›</a:t>
            </a:fld>
            <a:endParaRPr lang="en-US"/>
          </a:p>
        </p:txBody>
      </p:sp>
    </p:spTree>
    <p:extLst>
      <p:ext uri="{BB962C8B-B14F-4D97-AF65-F5344CB8AC3E}">
        <p14:creationId xmlns:p14="http://schemas.microsoft.com/office/powerpoint/2010/main" val="2051252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26C8DC-440B-4402-928E-007B95B9BE88}"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AB9A7-854D-48A3-8AD5-E1C225435DF2}" type="slidenum">
              <a:rPr lang="en-US" smtClean="0"/>
              <a:t>‹#›</a:t>
            </a:fld>
            <a:endParaRPr lang="en-US"/>
          </a:p>
        </p:txBody>
      </p:sp>
    </p:spTree>
    <p:extLst>
      <p:ext uri="{BB962C8B-B14F-4D97-AF65-F5344CB8AC3E}">
        <p14:creationId xmlns:p14="http://schemas.microsoft.com/office/powerpoint/2010/main" val="71748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26C8DC-440B-4402-928E-007B95B9BE88}" type="datetimeFigureOut">
              <a:rPr lang="en-US" smtClean="0"/>
              <a:t>10/9/2019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6AB9A7-854D-48A3-8AD5-E1C225435DF2}" type="slidenum">
              <a:rPr lang="en-US" smtClean="0"/>
              <a:t>‹#›</a:t>
            </a:fld>
            <a:endParaRPr lang="en-US"/>
          </a:p>
        </p:txBody>
      </p:sp>
    </p:spTree>
    <p:extLst>
      <p:ext uri="{BB962C8B-B14F-4D97-AF65-F5344CB8AC3E}">
        <p14:creationId xmlns:p14="http://schemas.microsoft.com/office/powerpoint/2010/main" val="1892500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26C8DC-440B-4402-928E-007B95B9BE88}" type="datetimeFigureOut">
              <a:rPr lang="en-US" smtClean="0"/>
              <a:t>10/9/2019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6AB9A7-854D-48A3-8AD5-E1C225435DF2}" type="slidenum">
              <a:rPr lang="en-US" smtClean="0"/>
              <a:t>‹#›</a:t>
            </a:fld>
            <a:endParaRPr lang="en-US"/>
          </a:p>
        </p:txBody>
      </p:sp>
    </p:spTree>
    <p:extLst>
      <p:ext uri="{BB962C8B-B14F-4D97-AF65-F5344CB8AC3E}">
        <p14:creationId xmlns:p14="http://schemas.microsoft.com/office/powerpoint/2010/main" val="2754797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26C8DC-440B-4402-928E-007B95B9BE88}" type="datetimeFigureOut">
              <a:rPr lang="en-US" smtClean="0"/>
              <a:t>10/9/2019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6AB9A7-854D-48A3-8AD5-E1C225435DF2}" type="slidenum">
              <a:rPr lang="en-US" smtClean="0"/>
              <a:t>‹#›</a:t>
            </a:fld>
            <a:endParaRPr lang="en-US"/>
          </a:p>
        </p:txBody>
      </p:sp>
    </p:spTree>
    <p:extLst>
      <p:ext uri="{BB962C8B-B14F-4D97-AF65-F5344CB8AC3E}">
        <p14:creationId xmlns:p14="http://schemas.microsoft.com/office/powerpoint/2010/main" val="1900018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F26C8DC-440B-4402-928E-007B95B9BE88}"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AB9A7-854D-48A3-8AD5-E1C225435DF2}" type="slidenum">
              <a:rPr lang="en-US" smtClean="0"/>
              <a:t>‹#›</a:t>
            </a:fld>
            <a:endParaRPr lang="en-US"/>
          </a:p>
        </p:txBody>
      </p:sp>
    </p:spTree>
    <p:extLst>
      <p:ext uri="{BB962C8B-B14F-4D97-AF65-F5344CB8AC3E}">
        <p14:creationId xmlns:p14="http://schemas.microsoft.com/office/powerpoint/2010/main" val="121515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F26C8DC-440B-4402-928E-007B95B9BE88}"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AB9A7-854D-48A3-8AD5-E1C225435DF2}" type="slidenum">
              <a:rPr lang="en-US" smtClean="0"/>
              <a:t>‹#›</a:t>
            </a:fld>
            <a:endParaRPr lang="en-US"/>
          </a:p>
        </p:txBody>
      </p:sp>
    </p:spTree>
    <p:extLst>
      <p:ext uri="{BB962C8B-B14F-4D97-AF65-F5344CB8AC3E}">
        <p14:creationId xmlns:p14="http://schemas.microsoft.com/office/powerpoint/2010/main" val="242891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5F26C8DC-440B-4402-928E-007B95B9BE88}" type="datetimeFigureOut">
              <a:rPr lang="en-US" smtClean="0"/>
              <a:t>10/9/2019</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E76AB9A7-854D-48A3-8AD5-E1C225435DF2}" type="slidenum">
              <a:rPr lang="en-US" smtClean="0"/>
              <a:t>‹#›</a:t>
            </a:fld>
            <a:endParaRPr lang="en-US"/>
          </a:p>
        </p:txBody>
      </p:sp>
    </p:spTree>
    <p:extLst>
      <p:ext uri="{BB962C8B-B14F-4D97-AF65-F5344CB8AC3E}">
        <p14:creationId xmlns:p14="http://schemas.microsoft.com/office/powerpoint/2010/main" val="2470024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mailto:craig_hansen@fws.gov"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E8C1D2-1B27-419D-B7FC-9CC068103A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046" y="231415"/>
            <a:ext cx="624064" cy="742933"/>
          </a:xfrm>
          <a:prstGeom prst="rect">
            <a:avLst/>
          </a:prstGeom>
        </p:spPr>
      </p:pic>
      <p:pic>
        <p:nvPicPr>
          <p:cNvPr id="6" name="Picture 5" descr="A picture containing plate, drawing&#10;&#10;Description automatically generated">
            <a:extLst>
              <a:ext uri="{FF2B5EF4-FFF2-40B4-BE49-F238E27FC236}">
                <a16:creationId xmlns:a16="http://schemas.microsoft.com/office/drawing/2014/main" id="{BD40FB7F-88BC-4958-99E8-13BA4ACB8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835" y="361212"/>
            <a:ext cx="1310746" cy="483338"/>
          </a:xfrm>
          <a:prstGeom prst="rect">
            <a:avLst/>
          </a:prstGeom>
        </p:spPr>
      </p:pic>
      <p:pic>
        <p:nvPicPr>
          <p:cNvPr id="7" name="Picture 6">
            <a:extLst>
              <a:ext uri="{FF2B5EF4-FFF2-40B4-BE49-F238E27FC236}">
                <a16:creationId xmlns:a16="http://schemas.microsoft.com/office/drawing/2014/main" id="{ECE6E2A8-57C1-4F97-9F88-CB3CC89700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8306" y="361212"/>
            <a:ext cx="901240" cy="445557"/>
          </a:xfrm>
          <a:prstGeom prst="rect">
            <a:avLst/>
          </a:prstGeom>
        </p:spPr>
      </p:pic>
      <p:sp>
        <p:nvSpPr>
          <p:cNvPr id="8" name="TextBox 7">
            <a:extLst>
              <a:ext uri="{FF2B5EF4-FFF2-40B4-BE49-F238E27FC236}">
                <a16:creationId xmlns:a16="http://schemas.microsoft.com/office/drawing/2014/main" id="{BC2A2A31-8F61-494E-BB2A-E7556DE8D8AF}"/>
              </a:ext>
            </a:extLst>
          </p:cNvPr>
          <p:cNvSpPr txBox="1"/>
          <p:nvPr/>
        </p:nvSpPr>
        <p:spPr>
          <a:xfrm>
            <a:off x="3794760" y="393743"/>
            <a:ext cx="2807194" cy="369332"/>
          </a:xfrm>
          <a:prstGeom prst="rect">
            <a:avLst/>
          </a:prstGeom>
          <a:noFill/>
        </p:spPr>
        <p:txBody>
          <a:bodyPr wrap="square" rtlCol="0">
            <a:spAutoFit/>
          </a:bodyPr>
          <a:lstStyle/>
          <a:p>
            <a:pPr algn="ctr"/>
            <a:r>
              <a:rPr lang="en-US" i="1" dirty="0">
                <a:latin typeface="Arial" panose="020B0604020202020204" pitchFamily="34" charset="0"/>
                <a:cs typeface="Arial" panose="020B0604020202020204" pitchFamily="34" charset="0"/>
              </a:rPr>
              <a:t>Course Announcement</a:t>
            </a:r>
          </a:p>
        </p:txBody>
      </p:sp>
      <p:sp>
        <p:nvSpPr>
          <p:cNvPr id="9" name="TextBox 8">
            <a:extLst>
              <a:ext uri="{FF2B5EF4-FFF2-40B4-BE49-F238E27FC236}">
                <a16:creationId xmlns:a16="http://schemas.microsoft.com/office/drawing/2014/main" id="{FD545C67-8FBB-4E89-B430-0D11732EF47B}"/>
              </a:ext>
            </a:extLst>
          </p:cNvPr>
          <p:cNvSpPr txBox="1"/>
          <p:nvPr/>
        </p:nvSpPr>
        <p:spPr>
          <a:xfrm>
            <a:off x="102870" y="1182946"/>
            <a:ext cx="6583396" cy="584775"/>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Species Status Assessment 200 – Strategic use of data: describing population trends for SSAs</a:t>
            </a:r>
          </a:p>
        </p:txBody>
      </p:sp>
      <p:sp>
        <p:nvSpPr>
          <p:cNvPr id="10" name="TextBox 9">
            <a:extLst>
              <a:ext uri="{FF2B5EF4-FFF2-40B4-BE49-F238E27FC236}">
                <a16:creationId xmlns:a16="http://schemas.microsoft.com/office/drawing/2014/main" id="{6C7B6222-6090-4F32-A020-479E460E28B6}"/>
              </a:ext>
            </a:extLst>
          </p:cNvPr>
          <p:cNvSpPr txBox="1"/>
          <p:nvPr/>
        </p:nvSpPr>
        <p:spPr>
          <a:xfrm>
            <a:off x="171734" y="1924884"/>
            <a:ext cx="3474436" cy="3338630"/>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Course Description</a:t>
            </a:r>
          </a:p>
          <a:p>
            <a:endParaRPr lang="en-US" sz="1100" dirty="0"/>
          </a:p>
          <a:p>
            <a:r>
              <a:rPr lang="en-US" sz="1100" dirty="0">
                <a:latin typeface="Times New Roman" panose="02020603050405020304" pitchFamily="18" charset="0"/>
                <a:cs typeface="Times New Roman" panose="02020603050405020304" pitchFamily="18" charset="0"/>
              </a:rPr>
              <a:t>This is a second course in the Species Status Assessment (SSA) instructional series to understand the basics of models to inform and enhance species status assessments under the Endangered Species Act. The purpose is to help students become comfortable assessing available data, predicting outcomes from mathematical trends, and communicating uncertainty related to those trends to a broader audience.</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On day one, we will discuss statistical methods to evaluate the historical and current state of a species, including identifying the data types available and interpreting tables and figures in the scientific literature. On the second day, we will discuss projection models to predict the future population trends of species across alternative scenarios and how to communicate assumptions and outcomes effectively. </a:t>
            </a:r>
          </a:p>
        </p:txBody>
      </p:sp>
      <p:sp>
        <p:nvSpPr>
          <p:cNvPr id="11" name="TextBox 10">
            <a:extLst>
              <a:ext uri="{FF2B5EF4-FFF2-40B4-BE49-F238E27FC236}">
                <a16:creationId xmlns:a16="http://schemas.microsoft.com/office/drawing/2014/main" id="{145EEE7A-783C-4EDF-BBD9-CBB919FFFE5A}"/>
              </a:ext>
            </a:extLst>
          </p:cNvPr>
          <p:cNvSpPr txBox="1"/>
          <p:nvPr/>
        </p:nvSpPr>
        <p:spPr>
          <a:xfrm>
            <a:off x="171734" y="7401262"/>
            <a:ext cx="6430220" cy="1508105"/>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Course Objectives</a:t>
            </a:r>
            <a:endParaRPr lang="en-US" sz="11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Upon completion of this course, you will be able to: </a:t>
            </a:r>
          </a:p>
          <a:p>
            <a:pPr marL="171450" indent="-171450">
              <a:buFont typeface="Arial" panose="020B0604020202020204" pitchFamily="34" charset="0"/>
              <a:buChar char="•"/>
            </a:pPr>
            <a:r>
              <a:rPr lang="en-US" sz="1100" i="1" dirty="0">
                <a:latin typeface="Times New Roman" panose="02020603050405020304" pitchFamily="18" charset="0"/>
                <a:cs typeface="Times New Roman" panose="02020603050405020304" pitchFamily="18" charset="0"/>
              </a:rPr>
              <a:t>Become familiar with common terminology and approaches used in </a:t>
            </a:r>
            <a:endParaRPr lang="en-US" sz="11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100" i="1" dirty="0">
                <a:latin typeface="Times New Roman" panose="02020603050405020304" pitchFamily="18" charset="0"/>
                <a:cs typeface="Times New Roman" panose="02020603050405020304" pitchFamily="18" charset="0"/>
              </a:rPr>
              <a:t>population modeling including constraints, weaknesses, and underlying assumptions. </a:t>
            </a:r>
            <a:endParaRPr lang="en-US" sz="11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100" i="1" dirty="0">
                <a:latin typeface="Times New Roman" panose="02020603050405020304" pitchFamily="18" charset="0"/>
                <a:cs typeface="Times New Roman" panose="02020603050405020304" pitchFamily="18" charset="0"/>
              </a:rPr>
              <a:t>Identify an appropriate analytical approach for assessing the status of a species given the available data. </a:t>
            </a:r>
            <a:endParaRPr lang="en-US" sz="11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100" i="1" dirty="0">
                <a:latin typeface="Times New Roman" panose="02020603050405020304" pitchFamily="18" charset="0"/>
                <a:cs typeface="Times New Roman" panose="02020603050405020304" pitchFamily="18" charset="0"/>
              </a:rPr>
              <a:t>Communicate/understand relevant analytics and interpret population modeling results pertinent to an SSA. </a:t>
            </a:r>
            <a:endParaRPr lang="en-US" sz="11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100" i="1" dirty="0">
                <a:latin typeface="Times New Roman" panose="02020603050405020304" pitchFamily="18" charset="0"/>
                <a:cs typeface="Times New Roman" panose="02020603050405020304" pitchFamily="18" charset="0"/>
              </a:rPr>
              <a:t>Communicate population modeling results to decision makers as part of SSA results. </a:t>
            </a:r>
            <a:endParaRPr lang="en-US" sz="11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00B0A415-B2E0-4FBF-A33C-2EB680A014E3}"/>
              </a:ext>
            </a:extLst>
          </p:cNvPr>
          <p:cNvSpPr/>
          <p:nvPr/>
        </p:nvSpPr>
        <p:spPr>
          <a:xfrm>
            <a:off x="3646170" y="1869341"/>
            <a:ext cx="3040096" cy="5845909"/>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tx1"/>
                </a:solidFill>
                <a:latin typeface="Times New Roman" panose="02020603050405020304" pitchFamily="18" charset="0"/>
                <a:cs typeface="Times New Roman" panose="02020603050405020304" pitchFamily="18" charset="0"/>
              </a:rPr>
              <a:t>Dates &amp; Location </a:t>
            </a:r>
            <a:endParaRPr lang="en-US" sz="1100" dirty="0">
              <a:solidFill>
                <a:schemeClr val="tx1"/>
              </a:solidFill>
              <a:latin typeface="Times New Roman" panose="02020603050405020304" pitchFamily="18" charset="0"/>
              <a:cs typeface="Times New Roman" panose="02020603050405020304" pitchFamily="18" charset="0"/>
            </a:endParaRPr>
          </a:p>
          <a:p>
            <a:r>
              <a:rPr lang="en-US" sz="1100" dirty="0">
                <a:solidFill>
                  <a:schemeClr val="tx1"/>
                </a:solidFill>
                <a:latin typeface="Times New Roman" panose="02020603050405020304" pitchFamily="18" charset="0"/>
                <a:cs typeface="Times New Roman" panose="02020603050405020304" pitchFamily="18" charset="0"/>
              </a:rPr>
              <a:t>December 3-4, 2019</a:t>
            </a:r>
          </a:p>
          <a:p>
            <a:r>
              <a:rPr lang="en-US" sz="1100" dirty="0">
                <a:solidFill>
                  <a:schemeClr val="tx1"/>
                </a:solidFill>
                <a:latin typeface="Times New Roman" panose="02020603050405020304" pitchFamily="18" charset="0"/>
                <a:cs typeface="Times New Roman" panose="02020603050405020304" pitchFamily="18" charset="0"/>
              </a:rPr>
              <a:t>FWS Region 6 Regional Office</a:t>
            </a:r>
          </a:p>
          <a:p>
            <a:r>
              <a:rPr lang="en-US" sz="1100" dirty="0">
                <a:solidFill>
                  <a:schemeClr val="tx1"/>
                </a:solidFill>
                <a:latin typeface="Times New Roman" panose="02020603050405020304" pitchFamily="18" charset="0"/>
                <a:cs typeface="Times New Roman" panose="02020603050405020304" pitchFamily="18" charset="0"/>
              </a:rPr>
              <a:t>134 Union Blvd.</a:t>
            </a:r>
          </a:p>
          <a:p>
            <a:r>
              <a:rPr lang="en-US" sz="1100" dirty="0">
                <a:solidFill>
                  <a:schemeClr val="tx1"/>
                </a:solidFill>
                <a:latin typeface="Times New Roman" panose="02020603050405020304" pitchFamily="18" charset="0"/>
                <a:cs typeface="Times New Roman" panose="02020603050405020304" pitchFamily="18" charset="0"/>
              </a:rPr>
              <a:t>Lakewood, CO 80228</a:t>
            </a:r>
          </a:p>
          <a:p>
            <a:endParaRPr lang="en-US" sz="1100" b="1" dirty="0">
              <a:solidFill>
                <a:schemeClr val="tx1"/>
              </a:solidFill>
              <a:latin typeface="Times New Roman" panose="02020603050405020304" pitchFamily="18" charset="0"/>
              <a:cs typeface="Times New Roman" panose="02020603050405020304" pitchFamily="18" charset="0"/>
            </a:endParaRPr>
          </a:p>
          <a:p>
            <a:r>
              <a:rPr lang="en-US" sz="1100" b="1" dirty="0">
                <a:solidFill>
                  <a:schemeClr val="tx1"/>
                </a:solidFill>
                <a:latin typeface="Times New Roman" panose="02020603050405020304" pitchFamily="18" charset="0"/>
                <a:cs typeface="Times New Roman" panose="02020603050405020304" pitchFamily="18" charset="0"/>
              </a:rPr>
              <a:t>Local Contact </a:t>
            </a:r>
            <a:endParaRPr lang="en-US" sz="1100" dirty="0">
              <a:solidFill>
                <a:schemeClr val="tx1"/>
              </a:solidFill>
              <a:latin typeface="Times New Roman" panose="02020603050405020304" pitchFamily="18" charset="0"/>
              <a:cs typeface="Times New Roman" panose="02020603050405020304" pitchFamily="18" charset="0"/>
            </a:endParaRPr>
          </a:p>
          <a:p>
            <a:r>
              <a:rPr lang="en-US" sz="1100" dirty="0">
                <a:solidFill>
                  <a:schemeClr val="tx1"/>
                </a:solidFill>
                <a:latin typeface="Times New Roman" panose="02020603050405020304" pitchFamily="18" charset="0"/>
                <a:cs typeface="Times New Roman" panose="02020603050405020304" pitchFamily="18" charset="0"/>
              </a:rPr>
              <a:t>Craig Hansen </a:t>
            </a:r>
            <a:r>
              <a:rPr lang="en-US" sz="1100" dirty="0">
                <a:solidFill>
                  <a:schemeClr val="tx1"/>
                </a:solidFill>
                <a:latin typeface="Times New Roman" panose="02020603050405020304" pitchFamily="18" charset="0"/>
                <a:cs typeface="Times New Roman" panose="02020603050405020304" pitchFamily="18" charset="0"/>
                <a:hlinkClick r:id="rId5"/>
              </a:rPr>
              <a:t>craig_hansen@fws.gov</a:t>
            </a:r>
            <a:endParaRPr lang="en-US" sz="1100" dirty="0">
              <a:solidFill>
                <a:schemeClr val="tx1"/>
              </a:solidFill>
              <a:latin typeface="Times New Roman" panose="02020603050405020304" pitchFamily="18" charset="0"/>
              <a:cs typeface="Times New Roman" panose="02020603050405020304" pitchFamily="18" charset="0"/>
            </a:endParaRPr>
          </a:p>
          <a:p>
            <a:r>
              <a:rPr lang="en-US" sz="1100" dirty="0">
                <a:solidFill>
                  <a:schemeClr val="tx1"/>
                </a:solidFill>
                <a:latin typeface="Times New Roman" panose="02020603050405020304" pitchFamily="18" charset="0"/>
                <a:cs typeface="Times New Roman" panose="02020603050405020304" pitchFamily="18" charset="0"/>
              </a:rPr>
              <a:t>303-236-4749</a:t>
            </a:r>
          </a:p>
          <a:p>
            <a:endParaRPr lang="en-US" sz="1100" b="1" dirty="0">
              <a:solidFill>
                <a:schemeClr val="tx1"/>
              </a:solidFill>
              <a:latin typeface="Times New Roman" panose="02020603050405020304" pitchFamily="18" charset="0"/>
              <a:cs typeface="Times New Roman" panose="02020603050405020304" pitchFamily="18" charset="0"/>
            </a:endParaRPr>
          </a:p>
          <a:p>
            <a:r>
              <a:rPr lang="en-US" sz="1100" b="1" dirty="0">
                <a:solidFill>
                  <a:schemeClr val="tx1"/>
                </a:solidFill>
                <a:latin typeface="Times New Roman" panose="02020603050405020304" pitchFamily="18" charset="0"/>
                <a:cs typeface="Times New Roman" panose="02020603050405020304" pitchFamily="18" charset="0"/>
              </a:rPr>
              <a:t>Who Should Attend </a:t>
            </a:r>
            <a:endParaRPr lang="en-US" sz="1100" dirty="0">
              <a:solidFill>
                <a:schemeClr val="tx1"/>
              </a:solidFill>
              <a:latin typeface="Times New Roman" panose="02020603050405020304" pitchFamily="18" charset="0"/>
              <a:cs typeface="Times New Roman" panose="02020603050405020304" pitchFamily="18" charset="0"/>
            </a:endParaRPr>
          </a:p>
          <a:p>
            <a:r>
              <a:rPr lang="en-US" sz="1100" dirty="0">
                <a:solidFill>
                  <a:schemeClr val="tx1"/>
                </a:solidFill>
                <a:latin typeface="Times New Roman" panose="02020603050405020304" pitchFamily="18" charset="0"/>
                <a:cs typeface="Times New Roman" panose="02020603050405020304" pitchFamily="18" charset="0"/>
              </a:rPr>
              <a:t>Fish and Wildlife Service biologists involved in conducting SSAs. </a:t>
            </a:r>
          </a:p>
          <a:p>
            <a:endParaRPr lang="en-US" sz="1100" dirty="0">
              <a:solidFill>
                <a:schemeClr val="tx1"/>
              </a:solidFill>
              <a:latin typeface="Times New Roman" panose="02020603050405020304" pitchFamily="18" charset="0"/>
              <a:cs typeface="Times New Roman" panose="02020603050405020304" pitchFamily="18" charset="0"/>
            </a:endParaRPr>
          </a:p>
          <a:p>
            <a:r>
              <a:rPr lang="en-US" sz="1100" b="1" dirty="0">
                <a:solidFill>
                  <a:schemeClr val="tx1"/>
                </a:solidFill>
                <a:latin typeface="Times New Roman" panose="02020603050405020304" pitchFamily="18" charset="0"/>
                <a:cs typeface="Times New Roman" panose="02020603050405020304" pitchFamily="18" charset="0"/>
              </a:rPr>
              <a:t>Length </a:t>
            </a:r>
            <a:endParaRPr lang="en-US" sz="1100" dirty="0">
              <a:solidFill>
                <a:schemeClr val="tx1"/>
              </a:solidFill>
              <a:latin typeface="Times New Roman" panose="02020603050405020304" pitchFamily="18" charset="0"/>
              <a:cs typeface="Times New Roman" panose="02020603050405020304" pitchFamily="18" charset="0"/>
            </a:endParaRPr>
          </a:p>
          <a:p>
            <a:r>
              <a:rPr lang="en-US" sz="1100" dirty="0">
                <a:solidFill>
                  <a:schemeClr val="tx1"/>
                </a:solidFill>
                <a:latin typeface="Times New Roman" panose="02020603050405020304" pitchFamily="18" charset="0"/>
                <a:cs typeface="Times New Roman" panose="02020603050405020304" pitchFamily="18" charset="0"/>
              </a:rPr>
              <a:t>2 days, 8 am to 5 pm each day </a:t>
            </a:r>
          </a:p>
          <a:p>
            <a:endParaRPr lang="en-US" sz="1100" dirty="0">
              <a:solidFill>
                <a:schemeClr val="tx1"/>
              </a:solidFill>
              <a:latin typeface="Times New Roman" panose="02020603050405020304" pitchFamily="18" charset="0"/>
              <a:cs typeface="Times New Roman" panose="02020603050405020304" pitchFamily="18" charset="0"/>
            </a:endParaRPr>
          </a:p>
          <a:p>
            <a:r>
              <a:rPr lang="en-US" sz="1100" b="1" dirty="0">
                <a:solidFill>
                  <a:schemeClr val="tx1"/>
                </a:solidFill>
                <a:latin typeface="Times New Roman" panose="02020603050405020304" pitchFamily="18" charset="0"/>
                <a:cs typeface="Times New Roman" panose="02020603050405020304" pitchFamily="18" charset="0"/>
              </a:rPr>
              <a:t>College Credit </a:t>
            </a:r>
            <a:endParaRPr lang="en-US" sz="1100" dirty="0">
              <a:solidFill>
                <a:schemeClr val="tx1"/>
              </a:solidFill>
              <a:latin typeface="Times New Roman" panose="02020603050405020304" pitchFamily="18" charset="0"/>
              <a:cs typeface="Times New Roman" panose="02020603050405020304" pitchFamily="18" charset="0"/>
            </a:endParaRPr>
          </a:p>
          <a:p>
            <a:r>
              <a:rPr lang="en-US" sz="1100" dirty="0">
                <a:solidFill>
                  <a:schemeClr val="tx1"/>
                </a:solidFill>
                <a:latin typeface="Times New Roman" panose="02020603050405020304" pitchFamily="18" charset="0"/>
                <a:cs typeface="Times New Roman" panose="02020603050405020304" pitchFamily="18" charset="0"/>
              </a:rPr>
              <a:t>Not applicable. </a:t>
            </a:r>
          </a:p>
          <a:p>
            <a:endParaRPr lang="en-US" sz="1100" dirty="0">
              <a:solidFill>
                <a:schemeClr val="tx1"/>
              </a:solidFill>
              <a:latin typeface="Times New Roman" panose="02020603050405020304" pitchFamily="18" charset="0"/>
              <a:cs typeface="Times New Roman" panose="02020603050405020304" pitchFamily="18" charset="0"/>
            </a:endParaRPr>
          </a:p>
          <a:p>
            <a:r>
              <a:rPr lang="en-US" sz="1100" b="1" dirty="0">
                <a:solidFill>
                  <a:schemeClr val="tx1"/>
                </a:solidFill>
                <a:latin typeface="Times New Roman" panose="02020603050405020304" pitchFamily="18" charset="0"/>
                <a:cs typeface="Times New Roman" panose="02020603050405020304" pitchFamily="18" charset="0"/>
              </a:rPr>
              <a:t>Tuition </a:t>
            </a:r>
            <a:endParaRPr lang="en-US" sz="1100" dirty="0">
              <a:solidFill>
                <a:schemeClr val="tx1"/>
              </a:solidFill>
              <a:latin typeface="Times New Roman" panose="02020603050405020304" pitchFamily="18" charset="0"/>
              <a:cs typeface="Times New Roman" panose="02020603050405020304" pitchFamily="18" charset="0"/>
            </a:endParaRPr>
          </a:p>
          <a:p>
            <a:r>
              <a:rPr lang="en-US" sz="1100" dirty="0">
                <a:solidFill>
                  <a:schemeClr val="tx1"/>
                </a:solidFill>
                <a:latin typeface="Times New Roman" panose="02020603050405020304" pitchFamily="18" charset="0"/>
                <a:cs typeface="Times New Roman" panose="02020603050405020304" pitchFamily="18" charset="0"/>
              </a:rPr>
              <a:t>There is no tuition. </a:t>
            </a:r>
          </a:p>
          <a:p>
            <a:endParaRPr lang="en-US" sz="1100" dirty="0">
              <a:solidFill>
                <a:schemeClr val="tx1"/>
              </a:solidFill>
              <a:latin typeface="Times New Roman" panose="02020603050405020304" pitchFamily="18" charset="0"/>
              <a:cs typeface="Times New Roman" panose="02020603050405020304" pitchFamily="18" charset="0"/>
            </a:endParaRPr>
          </a:p>
          <a:p>
            <a:r>
              <a:rPr lang="en-US" sz="1100" b="1" dirty="0">
                <a:solidFill>
                  <a:schemeClr val="tx1"/>
                </a:solidFill>
                <a:latin typeface="Times New Roman" panose="02020603050405020304" pitchFamily="18" charset="0"/>
                <a:cs typeface="Times New Roman" panose="02020603050405020304" pitchFamily="18" charset="0"/>
              </a:rPr>
              <a:t>To Register </a:t>
            </a:r>
            <a:endParaRPr lang="en-US" sz="1100" dirty="0">
              <a:solidFill>
                <a:schemeClr val="tx1"/>
              </a:solidFill>
              <a:latin typeface="Times New Roman" panose="02020603050405020304" pitchFamily="18" charset="0"/>
              <a:cs typeface="Times New Roman" panose="02020603050405020304" pitchFamily="18" charset="0"/>
            </a:endParaRPr>
          </a:p>
          <a:p>
            <a:r>
              <a:rPr lang="en-US" sz="1100" dirty="0">
                <a:solidFill>
                  <a:schemeClr val="tx1"/>
                </a:solidFill>
                <a:latin typeface="Times New Roman" panose="02020603050405020304" pitchFamily="18" charset="0"/>
                <a:cs typeface="Times New Roman" panose="02020603050405020304" pitchFamily="18" charset="0"/>
              </a:rPr>
              <a:t>Email the local contact of the class and request a place in the course. </a:t>
            </a:r>
          </a:p>
          <a:p>
            <a:endParaRPr lang="en-US" sz="1100" dirty="0">
              <a:solidFill>
                <a:schemeClr val="tx1"/>
              </a:solidFill>
              <a:latin typeface="Times New Roman" panose="02020603050405020304" pitchFamily="18" charset="0"/>
              <a:cs typeface="Times New Roman" panose="02020603050405020304" pitchFamily="18" charset="0"/>
            </a:endParaRPr>
          </a:p>
          <a:p>
            <a:r>
              <a:rPr lang="en-US" sz="1100" b="1" dirty="0">
                <a:solidFill>
                  <a:schemeClr val="tx1"/>
                </a:solidFill>
                <a:latin typeface="Times New Roman" panose="02020603050405020304" pitchFamily="18" charset="0"/>
                <a:cs typeface="Times New Roman" panose="02020603050405020304" pitchFamily="18" charset="0"/>
              </a:rPr>
              <a:t>Availability </a:t>
            </a:r>
            <a:endParaRPr lang="en-US" sz="1100" dirty="0">
              <a:solidFill>
                <a:schemeClr val="tx1"/>
              </a:solidFill>
              <a:latin typeface="Times New Roman" panose="02020603050405020304" pitchFamily="18" charset="0"/>
              <a:cs typeface="Times New Roman" panose="02020603050405020304" pitchFamily="18" charset="0"/>
            </a:endParaRPr>
          </a:p>
          <a:p>
            <a:r>
              <a:rPr lang="en-US" sz="1100" dirty="0">
                <a:solidFill>
                  <a:schemeClr val="tx1"/>
                </a:solidFill>
                <a:latin typeface="Times New Roman" panose="02020603050405020304" pitchFamily="18" charset="0"/>
                <a:cs typeface="Times New Roman" panose="02020603050405020304" pitchFamily="18" charset="0"/>
              </a:rPr>
              <a:t>Limited to 35 participants. </a:t>
            </a:r>
          </a:p>
          <a:p>
            <a:endParaRPr lang="en-US" sz="1100" dirty="0">
              <a:solidFill>
                <a:schemeClr val="tx1"/>
              </a:solidFill>
              <a:latin typeface="Times New Roman" panose="02020603050405020304" pitchFamily="18" charset="0"/>
              <a:cs typeface="Times New Roman" panose="02020603050405020304" pitchFamily="18" charset="0"/>
            </a:endParaRPr>
          </a:p>
          <a:p>
            <a:r>
              <a:rPr lang="en-US" sz="1100" b="1" dirty="0">
                <a:solidFill>
                  <a:schemeClr val="tx1"/>
                </a:solidFill>
                <a:latin typeface="Times New Roman" panose="02020603050405020304" pitchFamily="18" charset="0"/>
                <a:cs typeface="Times New Roman" panose="02020603050405020304" pitchFamily="18" charset="0"/>
              </a:rPr>
              <a:t>Suggested Accommodations </a:t>
            </a:r>
          </a:p>
          <a:p>
            <a:r>
              <a:rPr lang="en-US" sz="1100" dirty="0">
                <a:solidFill>
                  <a:schemeClr val="tx1"/>
                </a:solidFill>
                <a:latin typeface="Times New Roman" panose="02020603050405020304" pitchFamily="18" charset="0"/>
                <a:cs typeface="Times New Roman" panose="02020603050405020304" pitchFamily="18" charset="0"/>
              </a:rPr>
              <a:t>Fairfield Inn &amp; Suites Denver West/Federal Center</a:t>
            </a:r>
          </a:p>
          <a:p>
            <a:r>
              <a:rPr lang="en-US" sz="1100" dirty="0">
                <a:solidFill>
                  <a:schemeClr val="tx1"/>
                </a:solidFill>
                <a:latin typeface="Times New Roman" panose="02020603050405020304" pitchFamily="18" charset="0"/>
                <a:cs typeface="Times New Roman" panose="02020603050405020304" pitchFamily="18" charset="0"/>
              </a:rPr>
              <a:t>140 South Union Blvd</a:t>
            </a:r>
          </a:p>
          <a:p>
            <a:r>
              <a:rPr lang="en-US" sz="1100" dirty="0">
                <a:solidFill>
                  <a:schemeClr val="tx1"/>
                </a:solidFill>
                <a:latin typeface="Times New Roman" panose="02020603050405020304" pitchFamily="18" charset="0"/>
                <a:cs typeface="Times New Roman" panose="02020603050405020304" pitchFamily="18" charset="0"/>
              </a:rPr>
              <a:t>Lakewood, CO  80228</a:t>
            </a:r>
          </a:p>
        </p:txBody>
      </p:sp>
      <p:pic>
        <p:nvPicPr>
          <p:cNvPr id="39" name="Picture 38" descr="A screenshot of a cell phone&#10;&#10;Description automatically generated">
            <a:extLst>
              <a:ext uri="{FF2B5EF4-FFF2-40B4-BE49-F238E27FC236}">
                <a16:creationId xmlns:a16="http://schemas.microsoft.com/office/drawing/2014/main" id="{22B05B38-2BCA-4FD6-B9C6-ACA36E4FAC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3761" y="5255672"/>
            <a:ext cx="2955785" cy="2043970"/>
          </a:xfrm>
          <a:prstGeom prst="rect">
            <a:avLst/>
          </a:prstGeom>
        </p:spPr>
      </p:pic>
    </p:spTree>
    <p:extLst>
      <p:ext uri="{BB962C8B-B14F-4D97-AF65-F5344CB8AC3E}">
        <p14:creationId xmlns:p14="http://schemas.microsoft.com/office/powerpoint/2010/main" val="1574630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91D41B-5560-41D4-BC99-CE39F4948F62}"/>
              </a:ext>
            </a:extLst>
          </p:cNvPr>
          <p:cNvSpPr txBox="1"/>
          <p:nvPr/>
        </p:nvSpPr>
        <p:spPr>
          <a:xfrm>
            <a:off x="584394" y="703957"/>
            <a:ext cx="5689212" cy="7736086"/>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SSA 200 – Questions and Answers</a:t>
            </a:r>
          </a:p>
          <a:p>
            <a:endParaRPr lang="en-US" sz="1200" b="1" dirty="0">
              <a:latin typeface="Arial" panose="020B0604020202020204" pitchFamily="34" charset="0"/>
              <a:cs typeface="Arial" panose="020B0604020202020204" pitchFamily="34" charset="0"/>
            </a:endParaRPr>
          </a:p>
          <a:p>
            <a:r>
              <a:rPr lang="en-US" sz="1100" b="1" dirty="0">
                <a:latin typeface="Times New Roman" panose="02020603050405020304" pitchFamily="18" charset="0"/>
                <a:cs typeface="Times New Roman" panose="02020603050405020304" pitchFamily="18" charset="0"/>
              </a:rPr>
              <a:t>Who is this course for? </a:t>
            </a:r>
            <a:r>
              <a:rPr lang="en-US" sz="1100" dirty="0">
                <a:latin typeface="Times New Roman" panose="02020603050405020304" pitchFamily="18" charset="0"/>
                <a:cs typeface="Times New Roman" panose="02020603050405020304" pitchFamily="18" charset="0"/>
              </a:rPr>
              <a:t>The material in this class is aimed at SSA practitioners, i.e. biologists who are involved in conducting SSAs for the Fish and Wildlife Service; particularly those who anticipate being involved in SSAs where rule sets and population models are appropriate to develop or where existing frameworks might be incorporated into the SSA. </a:t>
            </a:r>
          </a:p>
          <a:p>
            <a:endParaRPr lang="en-US" sz="1100"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Who are the instructors? </a:t>
            </a:r>
            <a:r>
              <a:rPr lang="en-US" sz="1100" dirty="0">
                <a:latin typeface="Times New Roman" panose="02020603050405020304" pitchFamily="18" charset="0"/>
                <a:cs typeface="Times New Roman" panose="02020603050405020304" pitchFamily="18" charset="0"/>
              </a:rPr>
              <a:t>Dr. </a:t>
            </a:r>
            <a:r>
              <a:rPr lang="en-US" sz="1100" dirty="0" err="1">
                <a:latin typeface="Times New Roman" panose="02020603050405020304" pitchFamily="18" charset="0"/>
                <a:cs typeface="Times New Roman" panose="02020603050405020304" pitchFamily="18" charset="0"/>
              </a:rPr>
              <a:t>Conor</a:t>
            </a:r>
            <a:r>
              <a:rPr lang="en-US" sz="1100" dirty="0">
                <a:latin typeface="Times New Roman" panose="02020603050405020304" pitchFamily="18" charset="0"/>
                <a:cs typeface="Times New Roman" panose="02020603050405020304" pitchFamily="18" charset="0"/>
              </a:rPr>
              <a:t> McGowan, U.S. Geological Survey, Acting Unit Leader, and Dr. Anna Tucker, Post-doctoral Fellow, from the Alabama Cooperative Fish and Wildlife Research Unit, School of Forestry and Wildlife Sciences, Auburn University. </a:t>
            </a:r>
          </a:p>
          <a:p>
            <a:endParaRPr lang="en-US" sz="1100"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Will I learn how to build population models? </a:t>
            </a:r>
            <a:r>
              <a:rPr lang="en-US" sz="1100" dirty="0">
                <a:latin typeface="Times New Roman" panose="02020603050405020304" pitchFamily="18" charset="0"/>
                <a:cs typeface="Times New Roman" panose="02020603050405020304" pitchFamily="18" charset="0"/>
              </a:rPr>
              <a:t>No. This is a course to help you know what you don’t know by understanding the different types of population models, their applications and limitations, and the terminology and basic structure of different models in published literature, reports, and conversation. For an introductory course on direct modeling, check out NCTC’s </a:t>
            </a:r>
            <a:r>
              <a:rPr lang="en-US" sz="1100" i="1" dirty="0">
                <a:latin typeface="Times New Roman" panose="02020603050405020304" pitchFamily="18" charset="0"/>
                <a:cs typeface="Times New Roman" panose="02020603050405020304" pitchFamily="18" charset="0"/>
              </a:rPr>
              <a:t>Modeling for Endangered Species Management</a:t>
            </a:r>
            <a:r>
              <a:rPr lang="en-US" sz="1100" dirty="0">
                <a:latin typeface="Times New Roman" panose="02020603050405020304" pitchFamily="18" charset="0"/>
                <a:cs typeface="Times New Roman" panose="02020603050405020304" pitchFamily="18" charset="0"/>
              </a:rPr>
              <a:t>, CSP2304.</a:t>
            </a:r>
          </a:p>
          <a:p>
            <a:endParaRPr lang="en-US" sz="1100"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Is this an NCTC-sanctioned training course? </a:t>
            </a:r>
            <a:r>
              <a:rPr lang="en-US" sz="1100" dirty="0">
                <a:latin typeface="Times New Roman" panose="02020603050405020304" pitchFamily="18" charset="0"/>
                <a:cs typeface="Times New Roman" panose="02020603050405020304" pitchFamily="18" charset="0"/>
              </a:rPr>
              <a:t>No, not yet, but we’re working on it. The course format will be structured and formal, like an NCTC course, but we have not made this an NCTC course. We might do that in the future, but this is the pilot offering, and we want to see how the course is received. </a:t>
            </a:r>
          </a:p>
          <a:p>
            <a:endParaRPr lang="en-US" sz="1100" b="1"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What’s the difference in the </a:t>
            </a:r>
            <a:r>
              <a:rPr lang="en-US" sz="1100" b="1" i="1" dirty="0">
                <a:latin typeface="Times New Roman" panose="02020603050405020304" pitchFamily="18" charset="0"/>
                <a:cs typeface="Times New Roman" panose="02020603050405020304" pitchFamily="18" charset="0"/>
              </a:rPr>
              <a:t>SSA 200 </a:t>
            </a:r>
            <a:r>
              <a:rPr lang="en-US" sz="1100" b="1" dirty="0">
                <a:latin typeface="Times New Roman" panose="02020603050405020304" pitchFamily="18" charset="0"/>
                <a:cs typeface="Times New Roman" panose="02020603050405020304" pitchFamily="18" charset="0"/>
              </a:rPr>
              <a:t>course and the </a:t>
            </a:r>
            <a:r>
              <a:rPr lang="en-US" sz="1100" b="1" i="1" dirty="0">
                <a:latin typeface="Times New Roman" panose="02020603050405020304" pitchFamily="18" charset="0"/>
                <a:cs typeface="Times New Roman" panose="02020603050405020304" pitchFamily="18" charset="0"/>
              </a:rPr>
              <a:t>Modeling for Endangered Species Management </a:t>
            </a:r>
            <a:r>
              <a:rPr lang="en-US" sz="1100" b="1" dirty="0" err="1">
                <a:latin typeface="Times New Roman" panose="02020603050405020304" pitchFamily="18" charset="0"/>
                <a:cs typeface="Times New Roman" panose="02020603050405020304" pitchFamily="18" charset="0"/>
              </a:rPr>
              <a:t>coure</a:t>
            </a:r>
            <a:r>
              <a:rPr lang="en-US" sz="1100" b="1"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The </a:t>
            </a:r>
            <a:r>
              <a:rPr lang="en-US" sz="1100" i="1" dirty="0">
                <a:latin typeface="Times New Roman" panose="02020603050405020304" pitchFamily="18" charset="0"/>
                <a:cs typeface="Times New Roman" panose="02020603050405020304" pitchFamily="18" charset="0"/>
              </a:rPr>
              <a:t>Modeling for Endangered Species Management </a:t>
            </a:r>
            <a:r>
              <a:rPr lang="en-US" sz="1100" dirty="0">
                <a:latin typeface="Times New Roman" panose="02020603050405020304" pitchFamily="18" charset="0"/>
                <a:cs typeface="Times New Roman" panose="02020603050405020304" pitchFamily="18" charset="0"/>
              </a:rPr>
              <a:t>course by NCTC is intended to teach biologists how to build population models. Our </a:t>
            </a:r>
            <a:r>
              <a:rPr lang="en-US" sz="1100" i="1" dirty="0">
                <a:latin typeface="Times New Roman" panose="02020603050405020304" pitchFamily="18" charset="0"/>
                <a:cs typeface="Times New Roman" panose="02020603050405020304" pitchFamily="18" charset="0"/>
              </a:rPr>
              <a:t>SSA 200 </a:t>
            </a:r>
            <a:r>
              <a:rPr lang="en-US" sz="1100" dirty="0">
                <a:latin typeface="Times New Roman" panose="02020603050405020304" pitchFamily="18" charset="0"/>
                <a:cs typeface="Times New Roman" panose="02020603050405020304" pitchFamily="18" charset="0"/>
              </a:rPr>
              <a:t>is an overview of the basics of population modeling so you can communicate better with modelers and better understand when to apply a model. We recommend the </a:t>
            </a:r>
            <a:r>
              <a:rPr lang="en-US" sz="1100" i="1" dirty="0">
                <a:latin typeface="Times New Roman" panose="02020603050405020304" pitchFamily="18" charset="0"/>
                <a:cs typeface="Times New Roman" panose="02020603050405020304" pitchFamily="18" charset="0"/>
              </a:rPr>
              <a:t>Modeling for Endangered Species Management </a:t>
            </a:r>
            <a:r>
              <a:rPr lang="en-US" sz="1100" dirty="0">
                <a:latin typeface="Times New Roman" panose="02020603050405020304" pitchFamily="18" charset="0"/>
                <a:cs typeface="Times New Roman" panose="02020603050405020304" pitchFamily="18" charset="0"/>
              </a:rPr>
              <a:t>course if you are planning to actually create population models. The </a:t>
            </a:r>
            <a:r>
              <a:rPr lang="en-US" sz="1100" i="1" dirty="0">
                <a:latin typeface="Times New Roman" panose="02020603050405020304" pitchFamily="18" charset="0"/>
                <a:cs typeface="Times New Roman" panose="02020603050405020304" pitchFamily="18" charset="0"/>
              </a:rPr>
              <a:t>SSA 200 </a:t>
            </a:r>
            <a:r>
              <a:rPr lang="en-US" sz="1100" dirty="0">
                <a:latin typeface="Times New Roman" panose="02020603050405020304" pitchFamily="18" charset="0"/>
                <a:cs typeface="Times New Roman" panose="02020603050405020304" pitchFamily="18" charset="0"/>
              </a:rPr>
              <a:t>course is aimed at everyone else who is involved in SSAs and needs to have a basic knowledge about population models. </a:t>
            </a:r>
          </a:p>
          <a:p>
            <a:endParaRPr lang="en-US" sz="1100" b="1"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Who’s paying for this? </a:t>
            </a:r>
            <a:r>
              <a:rPr lang="en-US" sz="1100" dirty="0">
                <a:latin typeface="Times New Roman" panose="02020603050405020304" pitchFamily="18" charset="0"/>
                <a:cs typeface="Times New Roman" panose="02020603050405020304" pitchFamily="18" charset="0"/>
              </a:rPr>
              <a:t>There is no tuition for the course. The instructors’ travel have been paid by FWS, Region 6, Ecological Services. Travel costs for students participating in the course will need to be paid by their home office. </a:t>
            </a:r>
          </a:p>
          <a:p>
            <a:endParaRPr lang="en-US" sz="1100" b="1"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Will there be other opportunities to take the course? </a:t>
            </a:r>
            <a:r>
              <a:rPr lang="en-US" sz="1100" dirty="0">
                <a:latin typeface="Times New Roman" panose="02020603050405020304" pitchFamily="18" charset="0"/>
                <a:cs typeface="Times New Roman" panose="02020603050405020304" pitchFamily="18" charset="0"/>
              </a:rPr>
              <a:t>Presumably yes, but other courses have not yet been scheduled. We are anticipating offering the course for the national Species Assessment Team (RO/HQ Listing people) and SSA Framework Implementation Team. Future course offerings will depend on the interest from other Regions and the availability of qualified instructors to lead the course. </a:t>
            </a:r>
          </a:p>
          <a:p>
            <a:endParaRPr lang="en-US" sz="1100" b="1"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Do I need to have taken the </a:t>
            </a:r>
            <a:r>
              <a:rPr lang="en-US" sz="1100" b="1" i="1" dirty="0">
                <a:latin typeface="Times New Roman" panose="02020603050405020304" pitchFamily="18" charset="0"/>
                <a:cs typeface="Times New Roman" panose="02020603050405020304" pitchFamily="18" charset="0"/>
              </a:rPr>
              <a:t>Introduction to Species Status Assessment </a:t>
            </a:r>
            <a:r>
              <a:rPr lang="en-US" sz="1100" b="1" dirty="0">
                <a:latin typeface="Times New Roman" panose="02020603050405020304" pitchFamily="18" charset="0"/>
                <a:cs typeface="Times New Roman" panose="02020603050405020304" pitchFamily="18" charset="0"/>
              </a:rPr>
              <a:t>course from NCTC before taking this course? </a:t>
            </a:r>
            <a:r>
              <a:rPr lang="en-US" sz="1100" dirty="0">
                <a:latin typeface="Times New Roman" panose="02020603050405020304" pitchFamily="18" charset="0"/>
                <a:cs typeface="Times New Roman" panose="02020603050405020304" pitchFamily="18" charset="0"/>
              </a:rPr>
              <a:t>Yes, it would be best if students had already taken the Intro to SSA course before this course. Exceptions could be made for students who have not taken the Intro to SSA course but have experience in conducting SSAs. </a:t>
            </a:r>
          </a:p>
        </p:txBody>
      </p:sp>
    </p:spTree>
    <p:extLst>
      <p:ext uri="{BB962C8B-B14F-4D97-AF65-F5344CB8AC3E}">
        <p14:creationId xmlns:p14="http://schemas.microsoft.com/office/powerpoint/2010/main" val="17723024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TotalTime>
  <Words>886</Words>
  <Application>Microsoft Office PowerPoint</Application>
  <PresentationFormat>Letter Paper (8.5x11 in)</PresentationFormat>
  <Paragraphs>64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 Tucker</dc:creator>
  <cp:lastModifiedBy>Anna Tucker</cp:lastModifiedBy>
  <cp:revision>5</cp:revision>
  <dcterms:created xsi:type="dcterms:W3CDTF">2019-10-09T15:40:33Z</dcterms:created>
  <dcterms:modified xsi:type="dcterms:W3CDTF">2019-10-09T16:20:17Z</dcterms:modified>
</cp:coreProperties>
</file>