
<file path=[Content_Types].xml><?xml version="1.0" encoding="utf-8"?>
<Types xmlns="http://schemas.openxmlformats.org/package/2006/content-types">
  <Default Extension="jpe"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8" r:id="rId2"/>
    <p:sldId id="312" r:id="rId3"/>
    <p:sldId id="313" r:id="rId4"/>
    <p:sldId id="360" r:id="rId5"/>
    <p:sldId id="330" r:id="rId6"/>
    <p:sldId id="314" r:id="rId7"/>
    <p:sldId id="348" r:id="rId8"/>
    <p:sldId id="346" r:id="rId9"/>
    <p:sldId id="344" r:id="rId10"/>
    <p:sldId id="333" r:id="rId11"/>
    <p:sldId id="350" r:id="rId12"/>
    <p:sldId id="353" r:id="rId13"/>
    <p:sldId id="345" r:id="rId14"/>
    <p:sldId id="351" r:id="rId15"/>
    <p:sldId id="354" r:id="rId16"/>
    <p:sldId id="352" r:id="rId17"/>
    <p:sldId id="327" r:id="rId18"/>
    <p:sldId id="279" r:id="rId19"/>
    <p:sldId id="284" r:id="rId20"/>
    <p:sldId id="363" r:id="rId21"/>
    <p:sldId id="361" r:id="rId22"/>
    <p:sldId id="300" r:id="rId23"/>
    <p:sldId id="268" r:id="rId24"/>
    <p:sldId id="364" r:id="rId25"/>
    <p:sldId id="295" r:id="rId26"/>
    <p:sldId id="340" r:id="rId27"/>
    <p:sldId id="341" r:id="rId28"/>
    <p:sldId id="366" r:id="rId29"/>
    <p:sldId id="269" r:id="rId30"/>
    <p:sldId id="358" r:id="rId31"/>
    <p:sldId id="328" r:id="rId32"/>
    <p:sldId id="365" r:id="rId33"/>
    <p:sldId id="367" r:id="rId34"/>
    <p:sldId id="362" r:id="rId35"/>
    <p:sldId id="359" r:id="rId36"/>
    <p:sldId id="376" r:id="rId37"/>
    <p:sldId id="368" r:id="rId38"/>
    <p:sldId id="370" r:id="rId39"/>
    <p:sldId id="304" r:id="rId40"/>
    <p:sldId id="316" r:id="rId41"/>
    <p:sldId id="377" r:id="rId42"/>
    <p:sldId id="323" r:id="rId43"/>
    <p:sldId id="369" r:id="rId44"/>
    <p:sldId id="371" r:id="rId45"/>
    <p:sldId id="317" r:id="rId46"/>
    <p:sldId id="372" r:id="rId47"/>
    <p:sldId id="375" r:id="rId48"/>
    <p:sldId id="378" r:id="rId49"/>
    <p:sldId id="308" r:id="rId50"/>
    <p:sldId id="373" r:id="rId51"/>
    <p:sldId id="309" r:id="rId52"/>
    <p:sldId id="374" r:id="rId53"/>
    <p:sldId id="338" r:id="rId54"/>
    <p:sldId id="31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8719" autoAdjust="0"/>
    <p:restoredTop sz="93189" autoAdjust="0"/>
  </p:normalViewPr>
  <p:slideViewPr>
    <p:cSldViewPr snapToGrid="0">
      <p:cViewPr varScale="1">
        <p:scale>
          <a:sx n="100" d="100"/>
          <a:sy n="100" d="100"/>
        </p:scale>
        <p:origin x="11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079259-DB70-46CD-BD73-7BF35236743F}" type="datetimeFigureOut">
              <a:rPr lang="en-US" smtClean="0"/>
              <a:t>11/5/2019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2DA012-DD3B-4807-9D86-43B614AAC180}" type="slidenum">
              <a:rPr lang="en-US" smtClean="0"/>
              <a:t>‹#›</a:t>
            </a:fld>
            <a:endParaRPr lang="en-US"/>
          </a:p>
        </p:txBody>
      </p:sp>
    </p:spTree>
    <p:extLst>
      <p:ext uri="{BB962C8B-B14F-4D97-AF65-F5344CB8AC3E}">
        <p14:creationId xmlns:p14="http://schemas.microsoft.com/office/powerpoint/2010/main" val="3798740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Uses for matrix population models</a:t>
            </a:r>
          </a:p>
          <a:p>
            <a:pPr marL="228600" indent="-228600">
              <a:buAutoNum type="arabicPeriod"/>
            </a:pPr>
            <a:r>
              <a:rPr lang="en-US" dirty="0"/>
              <a:t>Assessing extinction risk of single population</a:t>
            </a:r>
          </a:p>
          <a:p>
            <a:pPr marL="228600" indent="-228600">
              <a:buAutoNum type="arabicPeriod"/>
            </a:pPr>
            <a:r>
              <a:rPr lang="en-US" dirty="0"/>
              <a:t>Comparing relative risk of two or more populations</a:t>
            </a:r>
          </a:p>
          <a:p>
            <a:pPr marL="228600" indent="-228600">
              <a:buAutoNum type="arabicPeriod"/>
            </a:pPr>
            <a:r>
              <a:rPr lang="en-US" dirty="0"/>
              <a:t>Analyzing and synthesizing monitoring data</a:t>
            </a:r>
          </a:p>
          <a:p>
            <a:pPr marL="228600" indent="-228600">
              <a:buAutoNum type="arabicPeriod"/>
            </a:pPr>
            <a:r>
              <a:rPr lang="en-US" dirty="0"/>
              <a:t>Identifying key life stages or demographic processes for management</a:t>
            </a:r>
          </a:p>
          <a:p>
            <a:pPr marL="228600" indent="-228600">
              <a:buAutoNum type="arabicPeriod"/>
            </a:pPr>
            <a:r>
              <a:rPr lang="en-US" dirty="0"/>
              <a:t>Determining reserve size required to gain desired level of protection</a:t>
            </a:r>
          </a:p>
          <a:p>
            <a:pPr marL="228600" indent="-228600">
              <a:buAutoNum type="arabicPeriod"/>
            </a:pPr>
            <a:r>
              <a:rPr lang="en-US" dirty="0"/>
              <a:t>Determine how many individuals to release to establish a new population</a:t>
            </a:r>
          </a:p>
          <a:p>
            <a:pPr marL="228600" indent="-228600">
              <a:buAutoNum type="arabicPeriod"/>
            </a:pPr>
            <a:r>
              <a:rPr lang="en-US" dirty="0"/>
              <a:t>Setting limits on harvest or take </a:t>
            </a:r>
          </a:p>
          <a:p>
            <a:pPr marL="228600" indent="-228600">
              <a:buAutoNum type="arabicPeriod"/>
            </a:pPr>
            <a:r>
              <a:rPr lang="en-US" dirty="0"/>
              <a:t>Deciding how many populations are needed to protect a species from regional or global extinction</a:t>
            </a:r>
          </a:p>
        </p:txBody>
      </p:sp>
      <p:sp>
        <p:nvSpPr>
          <p:cNvPr id="4" name="Slide Number Placeholder 3"/>
          <p:cNvSpPr>
            <a:spLocks noGrp="1"/>
          </p:cNvSpPr>
          <p:nvPr>
            <p:ph type="sldNum" sz="quarter" idx="10"/>
          </p:nvPr>
        </p:nvSpPr>
        <p:spPr/>
        <p:txBody>
          <a:bodyPr/>
          <a:lstStyle/>
          <a:p>
            <a:fld id="{682DA012-DD3B-4807-9D86-43B614AAC180}" type="slidenum">
              <a:rPr lang="en-US" smtClean="0"/>
              <a:t>2</a:t>
            </a:fld>
            <a:endParaRPr lang="en-US"/>
          </a:p>
        </p:txBody>
      </p:sp>
    </p:spTree>
    <p:extLst>
      <p:ext uri="{BB962C8B-B14F-4D97-AF65-F5344CB8AC3E}">
        <p14:creationId xmlns:p14="http://schemas.microsoft.com/office/powerpoint/2010/main" val="2809417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changes in the matrix elements from F and S to little a’s</a:t>
            </a:r>
          </a:p>
          <a:p>
            <a:r>
              <a:rPr lang="en-US" dirty="0"/>
              <a:t>This is common practice in matrix models and generalizes the vital rates that go into a matrix</a:t>
            </a:r>
          </a:p>
          <a:p>
            <a:r>
              <a:rPr lang="en-US" dirty="0"/>
              <a:t>Remember, another way to represent a matrix is with a capital A, so the elements within A can be represented by little a’s</a:t>
            </a:r>
          </a:p>
          <a:p>
            <a:endParaRPr lang="en-US" dirty="0"/>
          </a:p>
          <a:p>
            <a:r>
              <a:rPr lang="en-US" dirty="0"/>
              <a:t>You can ignore the specifics of the equations for sensitivity and elasticity, but I want you to recognize that they are different</a:t>
            </a:r>
          </a:p>
          <a:p>
            <a:r>
              <a:rPr lang="en-US" dirty="0"/>
              <a:t>That is because sensitivity is the rate of change in population growth with respect to a change in any element of the matrix</a:t>
            </a:r>
          </a:p>
          <a:p>
            <a:r>
              <a:rPr lang="en-US" dirty="0"/>
              <a:t>Whereas, elasticity estimates the effect of a proportional change in demographic rates on population growth</a:t>
            </a:r>
          </a:p>
          <a:p>
            <a:r>
              <a:rPr lang="en-US" dirty="0"/>
              <a:t>* Elasticity is more useful because you can directly compare the effect of a 10% change in survival and a 10% change in fecundity even though they are traditionally on different scales (i.e. survival is between 0 and 1, and fecundity is between 0 and infinity).</a:t>
            </a:r>
          </a:p>
        </p:txBody>
      </p:sp>
      <p:sp>
        <p:nvSpPr>
          <p:cNvPr id="4" name="Slide Number Placeholder 3"/>
          <p:cNvSpPr>
            <a:spLocks noGrp="1"/>
          </p:cNvSpPr>
          <p:nvPr>
            <p:ph type="sldNum" sz="quarter" idx="10"/>
          </p:nvPr>
        </p:nvSpPr>
        <p:spPr/>
        <p:txBody>
          <a:bodyPr/>
          <a:lstStyle/>
          <a:p>
            <a:fld id="{2ED28E0C-63A7-4564-A43D-9AB006FF642C}" type="slidenum">
              <a:rPr lang="en-US" smtClean="0"/>
              <a:t>39</a:t>
            </a:fld>
            <a:endParaRPr lang="en-US"/>
          </a:p>
        </p:txBody>
      </p:sp>
    </p:spTree>
    <p:extLst>
      <p:ext uri="{BB962C8B-B14F-4D97-AF65-F5344CB8AC3E}">
        <p14:creationId xmlns:p14="http://schemas.microsoft.com/office/powerpoint/2010/main" val="3700878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simplicity of this “projection” </a:t>
            </a:r>
          </a:p>
          <a:p>
            <a:r>
              <a:rPr lang="en-US" dirty="0"/>
              <a:t>This is more of a qualitative assessment using quantitative information</a:t>
            </a:r>
          </a:p>
          <a:p>
            <a:r>
              <a:rPr lang="en-US" dirty="0"/>
              <a:t>BUT, we can model these scenarios and quantitatively determine the population resiliency to increased drought frequency!</a:t>
            </a:r>
          </a:p>
        </p:txBody>
      </p:sp>
      <p:sp>
        <p:nvSpPr>
          <p:cNvPr id="4" name="Slide Number Placeholder 3"/>
          <p:cNvSpPr>
            <a:spLocks noGrp="1"/>
          </p:cNvSpPr>
          <p:nvPr>
            <p:ph type="sldNum" sz="quarter" idx="10"/>
          </p:nvPr>
        </p:nvSpPr>
        <p:spPr/>
        <p:txBody>
          <a:bodyPr/>
          <a:lstStyle/>
          <a:p>
            <a:fld id="{682DA012-DD3B-4807-9D86-43B614AAC180}" type="slidenum">
              <a:rPr lang="en-US" smtClean="0"/>
              <a:t>40</a:t>
            </a:fld>
            <a:endParaRPr lang="en-US"/>
          </a:p>
        </p:txBody>
      </p:sp>
    </p:spTree>
    <p:extLst>
      <p:ext uri="{BB962C8B-B14F-4D97-AF65-F5344CB8AC3E}">
        <p14:creationId xmlns:p14="http://schemas.microsoft.com/office/powerpoint/2010/main" val="2152511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Habitat types bases on land management, proximity to urban areas, invasive vegetation, and fire risk</a:t>
            </a:r>
          </a:p>
        </p:txBody>
      </p:sp>
      <p:sp>
        <p:nvSpPr>
          <p:cNvPr id="4" name="Slide Number Placeholder 3"/>
          <p:cNvSpPr>
            <a:spLocks noGrp="1"/>
          </p:cNvSpPr>
          <p:nvPr>
            <p:ph type="sldNum" sz="quarter" idx="5"/>
          </p:nvPr>
        </p:nvSpPr>
        <p:spPr/>
        <p:txBody>
          <a:bodyPr/>
          <a:lstStyle/>
          <a:p>
            <a:fld id="{682DA012-DD3B-4807-9D86-43B614AAC180}" type="slidenum">
              <a:rPr lang="en-US" smtClean="0"/>
              <a:t>44</a:t>
            </a:fld>
            <a:endParaRPr lang="en-US"/>
          </a:p>
        </p:txBody>
      </p:sp>
    </p:spTree>
    <p:extLst>
      <p:ext uri="{BB962C8B-B14F-4D97-AF65-F5344CB8AC3E}">
        <p14:creationId xmlns:p14="http://schemas.microsoft.com/office/powerpoint/2010/main" val="3225944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28E0C-63A7-4564-A43D-9AB006FF642C}" type="slidenum">
              <a:rPr lang="en-US" smtClean="0"/>
              <a:t>45</a:t>
            </a:fld>
            <a:endParaRPr lang="en-US"/>
          </a:p>
        </p:txBody>
      </p:sp>
    </p:spTree>
    <p:extLst>
      <p:ext uri="{BB962C8B-B14F-4D97-AF65-F5344CB8AC3E}">
        <p14:creationId xmlns:p14="http://schemas.microsoft.com/office/powerpoint/2010/main" val="2318291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2DA012-DD3B-4807-9D86-43B614AAC180}" type="slidenum">
              <a:rPr lang="en-US" smtClean="0"/>
              <a:t>49</a:t>
            </a:fld>
            <a:endParaRPr lang="en-US"/>
          </a:p>
        </p:txBody>
      </p:sp>
    </p:spTree>
    <p:extLst>
      <p:ext uri="{BB962C8B-B14F-4D97-AF65-F5344CB8AC3E}">
        <p14:creationId xmlns:p14="http://schemas.microsoft.com/office/powerpoint/2010/main" val="2295761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McGowan et al. 2017. Global Ecology and Conservation.</a:t>
            </a:r>
          </a:p>
        </p:txBody>
      </p:sp>
      <p:sp>
        <p:nvSpPr>
          <p:cNvPr id="4" name="Slide Number Placeholder 3"/>
          <p:cNvSpPr>
            <a:spLocks noGrp="1"/>
          </p:cNvSpPr>
          <p:nvPr>
            <p:ph type="sldNum" sz="quarter" idx="10"/>
          </p:nvPr>
        </p:nvSpPr>
        <p:spPr/>
        <p:txBody>
          <a:bodyPr/>
          <a:lstStyle/>
          <a:p>
            <a:fld id="{682DA012-DD3B-4807-9D86-43B614AAC180}" type="slidenum">
              <a:rPr lang="en-US" smtClean="0"/>
              <a:t>51</a:t>
            </a:fld>
            <a:endParaRPr lang="en-US"/>
          </a:p>
        </p:txBody>
      </p:sp>
    </p:spTree>
    <p:extLst>
      <p:ext uri="{BB962C8B-B14F-4D97-AF65-F5344CB8AC3E}">
        <p14:creationId xmlns:p14="http://schemas.microsoft.com/office/powerpoint/2010/main" val="517476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McGowan et al. 2017. Global Ecology and Conservation.</a:t>
            </a:r>
          </a:p>
        </p:txBody>
      </p:sp>
      <p:sp>
        <p:nvSpPr>
          <p:cNvPr id="4" name="Slide Number Placeholder 3"/>
          <p:cNvSpPr>
            <a:spLocks noGrp="1"/>
          </p:cNvSpPr>
          <p:nvPr>
            <p:ph type="sldNum" sz="quarter" idx="10"/>
          </p:nvPr>
        </p:nvSpPr>
        <p:spPr/>
        <p:txBody>
          <a:bodyPr/>
          <a:lstStyle/>
          <a:p>
            <a:fld id="{682DA012-DD3B-4807-9D86-43B614AAC180}" type="slidenum">
              <a:rPr lang="en-US" smtClean="0"/>
              <a:t>52</a:t>
            </a:fld>
            <a:endParaRPr lang="en-US"/>
          </a:p>
        </p:txBody>
      </p:sp>
    </p:spTree>
    <p:extLst>
      <p:ext uri="{BB962C8B-B14F-4D97-AF65-F5344CB8AC3E}">
        <p14:creationId xmlns:p14="http://schemas.microsoft.com/office/powerpoint/2010/main" val="90819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Population metrics</a:t>
            </a:r>
          </a:p>
          <a:p>
            <a:pPr marL="685800" lvl="1" indent="-228600">
              <a:buAutoNum type="arabicPeriod"/>
            </a:pPr>
            <a:r>
              <a:rPr lang="en-US" dirty="0"/>
              <a:t>Sensitivity/elasticity (importance) of vital rates to population growth</a:t>
            </a:r>
          </a:p>
          <a:p>
            <a:pPr marL="685800" lvl="1" indent="-228600">
              <a:buAutoNum type="arabicPeriod"/>
            </a:pPr>
            <a:r>
              <a:rPr lang="en-US" dirty="0"/>
              <a:t>Population growth rate</a:t>
            </a:r>
          </a:p>
          <a:p>
            <a:pPr marL="685800" lvl="1" indent="-228600">
              <a:buAutoNum type="arabicPeriod"/>
            </a:pPr>
            <a:r>
              <a:rPr lang="en-US" dirty="0"/>
              <a:t>Extinction or quasi-extinction probability</a:t>
            </a:r>
          </a:p>
          <a:p>
            <a:pPr marL="685800" lvl="1" indent="-228600">
              <a:buAutoNum type="arabicPeriod"/>
            </a:pPr>
            <a:r>
              <a:rPr lang="en-US" dirty="0"/>
              <a:t>Future population size</a:t>
            </a:r>
          </a:p>
          <a:p>
            <a:pPr marL="171450" lvl="0" indent="-171450">
              <a:buFont typeface="Arial" panose="020B0604020202020204" pitchFamily="34" charset="0"/>
              <a:buChar char="•"/>
            </a:pPr>
            <a:r>
              <a:rPr lang="en-US" dirty="0"/>
              <a:t>Sources of uncertainty</a:t>
            </a:r>
          </a:p>
          <a:p>
            <a:pPr marL="685800" lvl="1" indent="-228600">
              <a:buAutoNum type="arabicPeriod"/>
            </a:pPr>
            <a:r>
              <a:rPr lang="en-US" dirty="0"/>
              <a:t>Demographic stochasticity</a:t>
            </a:r>
          </a:p>
          <a:p>
            <a:pPr marL="685800" lvl="1" indent="-228600">
              <a:buAutoNum type="arabicPeriod"/>
            </a:pPr>
            <a:r>
              <a:rPr lang="en-US" dirty="0"/>
              <a:t>Parametric uncertainty</a:t>
            </a:r>
          </a:p>
          <a:p>
            <a:pPr marL="685800" lvl="1" indent="-228600">
              <a:buAutoNum type="arabicPeriod"/>
            </a:pPr>
            <a:r>
              <a:rPr lang="en-US" dirty="0"/>
              <a:t>Environmental stochasticity</a:t>
            </a:r>
          </a:p>
          <a:p>
            <a:pPr marL="171450" lvl="0" indent="-171450">
              <a:buFont typeface="Arial" panose="020B0604020202020204" pitchFamily="34" charset="0"/>
              <a:buChar char="•"/>
            </a:pPr>
            <a:r>
              <a:rPr lang="en-US" dirty="0"/>
              <a:t>How to incorporate uncertainty (model parameters with statistical distributions)</a:t>
            </a:r>
          </a:p>
          <a:p>
            <a:pPr marL="685800" lvl="1" indent="-228600">
              <a:buAutoNum type="arabicPeriod"/>
            </a:pPr>
            <a:r>
              <a:rPr lang="en-US" dirty="0"/>
              <a:t>Demographic stochasticity </a:t>
            </a:r>
            <a:r>
              <a:rPr lang="en-US" dirty="0">
                <a:sym typeface="Wingdings" panose="05000000000000000000" pitchFamily="2" charset="2"/>
              </a:rPr>
              <a:t> model survival with binomial distribution</a:t>
            </a:r>
            <a:endParaRPr lang="en-US" dirty="0"/>
          </a:p>
          <a:p>
            <a:pPr marL="685800" lvl="1" indent="-228600">
              <a:buAutoNum type="arabicPeriod"/>
            </a:pPr>
            <a:r>
              <a:rPr lang="en-US" dirty="0"/>
              <a:t>Parametric uncertainty </a:t>
            </a:r>
            <a:r>
              <a:rPr lang="en-US" dirty="0">
                <a:sym typeface="Wingdings" panose="05000000000000000000" pitchFamily="2" charset="2"/>
              </a:rPr>
              <a:t></a:t>
            </a:r>
            <a:endParaRPr lang="en-US" dirty="0"/>
          </a:p>
          <a:p>
            <a:pPr marL="685800" lvl="1" indent="-228600">
              <a:buAutoNum type="arabicPeriod"/>
            </a:pPr>
            <a:r>
              <a:rPr lang="en-US" dirty="0"/>
              <a:t>Environmental stochasticity </a:t>
            </a:r>
            <a:r>
              <a:rPr lang="en-US" dirty="0">
                <a:sym typeface="Wingdings" panose="05000000000000000000" pitchFamily="2" charset="2"/>
              </a:rPr>
              <a:t> </a:t>
            </a:r>
            <a:endParaRPr lang="en-US" dirty="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82DA012-DD3B-4807-9D86-43B614AAC180}" type="slidenum">
              <a:rPr lang="en-US" smtClean="0"/>
              <a:t>53</a:t>
            </a:fld>
            <a:endParaRPr lang="en-US"/>
          </a:p>
        </p:txBody>
      </p:sp>
    </p:spTree>
    <p:extLst>
      <p:ext uri="{BB962C8B-B14F-4D97-AF65-F5344CB8AC3E}">
        <p14:creationId xmlns:p14="http://schemas.microsoft.com/office/powerpoint/2010/main" val="4146321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Leslie Matrices (P.H. Leslie 1945)</a:t>
            </a:r>
          </a:p>
          <a:p>
            <a:r>
              <a:rPr lang="en-US" dirty="0"/>
              <a:t>Age class specific matrix model </a:t>
            </a:r>
            <a:r>
              <a:rPr lang="en-US" dirty="0">
                <a:sym typeface="Wingdings" panose="05000000000000000000" pitchFamily="2" charset="2"/>
              </a:rPr>
              <a:t> Golden-mantled ground squirrel (</a:t>
            </a:r>
            <a:r>
              <a:rPr lang="en-US" dirty="0" err="1">
                <a:sym typeface="Wingdings" panose="05000000000000000000" pitchFamily="2" charset="2"/>
              </a:rPr>
              <a:t>Callospermophilus</a:t>
            </a:r>
            <a:r>
              <a:rPr lang="en-US" dirty="0">
                <a:sym typeface="Wingdings" panose="05000000000000000000" pitchFamily="2" charset="2"/>
              </a:rPr>
              <a:t> lateralis) </a:t>
            </a:r>
          </a:p>
          <a:p>
            <a:pPr marL="171450" indent="-171450">
              <a:buFont typeface="Arial" panose="020B0604020202020204" pitchFamily="34" charset="0"/>
              <a:buChar char="•"/>
            </a:pPr>
            <a:r>
              <a:rPr lang="en-US" dirty="0">
                <a:sym typeface="Wingdings" panose="05000000000000000000" pitchFamily="2" charset="2"/>
              </a:rPr>
              <a:t>Hostetler et al. 2012. Stochastic Population dynamics of a montane dwelling squirrel. </a:t>
            </a:r>
            <a:r>
              <a:rPr lang="en-US" dirty="0" err="1">
                <a:sym typeface="Wingdings" panose="05000000000000000000" pitchFamily="2" charset="2"/>
              </a:rPr>
              <a:t>Plos</a:t>
            </a:r>
            <a:r>
              <a:rPr lang="en-US" dirty="0">
                <a:sym typeface="Wingdings" panose="05000000000000000000" pitchFamily="2" charset="2"/>
              </a:rPr>
              <a:t> One 7(3) e34379.</a:t>
            </a:r>
          </a:p>
          <a:p>
            <a:pPr marL="171450" indent="-171450">
              <a:buFont typeface="Arial" panose="020B0604020202020204" pitchFamily="34" charset="0"/>
              <a:buChar char="•"/>
            </a:pPr>
            <a:endParaRPr lang="en-US" dirty="0">
              <a:sym typeface="Wingdings" panose="05000000000000000000" pitchFamily="2" charset="2"/>
            </a:endParaRPr>
          </a:p>
          <a:p>
            <a:pPr marL="0" indent="0">
              <a:buFont typeface="Arial" panose="020B0604020202020204" pitchFamily="34" charset="0"/>
              <a:buNone/>
            </a:pPr>
            <a:r>
              <a:rPr lang="en-US" dirty="0" err="1">
                <a:sym typeface="Wingdings" panose="05000000000000000000" pitchFamily="2" charset="2"/>
              </a:rPr>
              <a:t>Lefkovitch</a:t>
            </a:r>
            <a:r>
              <a:rPr lang="en-US" dirty="0">
                <a:sym typeface="Wingdings" panose="05000000000000000000" pitchFamily="2" charset="2"/>
              </a:rPr>
              <a:t> Matrix (L.P. </a:t>
            </a:r>
            <a:r>
              <a:rPr lang="en-US" dirty="0" err="1">
                <a:sym typeface="Wingdings" panose="05000000000000000000" pitchFamily="2" charset="2"/>
              </a:rPr>
              <a:t>Lefkovitch</a:t>
            </a:r>
            <a:r>
              <a:rPr lang="en-US" dirty="0">
                <a:sym typeface="Wingdings" panose="05000000000000000000" pitchFamily="2" charset="2"/>
              </a:rPr>
              <a:t> 1965)</a:t>
            </a:r>
          </a:p>
          <a:p>
            <a:pPr marL="0" indent="0">
              <a:buFont typeface="Arial" panose="020B0604020202020204" pitchFamily="34" charset="0"/>
              <a:buNone/>
            </a:pPr>
            <a:r>
              <a:rPr lang="en-US" dirty="0"/>
              <a:t>Stage class matrix models</a:t>
            </a:r>
          </a:p>
          <a:p>
            <a:pPr marL="171450" indent="-171450">
              <a:buFont typeface="Arial" panose="020B0604020202020204" pitchFamily="34" charset="0"/>
              <a:buChar char="•"/>
            </a:pPr>
            <a:r>
              <a:rPr lang="en-US" dirty="0"/>
              <a:t>Sonoran Desert Tortoise (</a:t>
            </a:r>
            <a:r>
              <a:rPr lang="en-US" dirty="0" err="1"/>
              <a:t>Gopherus</a:t>
            </a:r>
            <a:r>
              <a:rPr lang="en-US" dirty="0"/>
              <a:t> </a:t>
            </a:r>
            <a:r>
              <a:rPr lang="en-US" sz="1200" b="0" i="0" kern="1200" dirty="0" err="1">
                <a:solidFill>
                  <a:schemeClr val="tx1"/>
                </a:solidFill>
                <a:effectLst/>
                <a:latin typeface="+mn-lt"/>
                <a:ea typeface="+mn-ea"/>
                <a:cs typeface="+mn-cs"/>
              </a:rPr>
              <a:t>morafkai</a:t>
            </a:r>
            <a:r>
              <a:rPr lang="en-US" dirty="0"/>
              <a:t>)</a:t>
            </a:r>
          </a:p>
          <a:p>
            <a:pPr marL="628650" lvl="1" indent="-171450">
              <a:buFont typeface="Arial" panose="020B0604020202020204" pitchFamily="34" charset="0"/>
              <a:buChar char="•"/>
            </a:pPr>
            <a:r>
              <a:rPr lang="en-US" dirty="0"/>
              <a:t>McGowan et al. 2017. I</a:t>
            </a:r>
            <a:r>
              <a:rPr lang="en-US" sz="1200" b="0" i="0" kern="1200" dirty="0">
                <a:solidFill>
                  <a:schemeClr val="tx1"/>
                </a:solidFill>
                <a:effectLst/>
                <a:latin typeface="+mn-lt"/>
                <a:ea typeface="+mn-ea"/>
                <a:cs typeface="+mn-cs"/>
              </a:rPr>
              <a:t>ncorporating population viability models into species status assessment and listing decisions under the U.S. Endangered Species Act. Global Ecology and Conservation 12:119-130.</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Mountain Golden Heather (</a:t>
            </a:r>
            <a:r>
              <a:rPr lang="en-US" sz="1200" b="0" i="0" kern="1200" dirty="0" err="1">
                <a:solidFill>
                  <a:schemeClr val="tx1"/>
                </a:solidFill>
                <a:effectLst/>
                <a:latin typeface="+mn-lt"/>
                <a:ea typeface="+mn-ea"/>
                <a:cs typeface="+mn-cs"/>
              </a:rPr>
              <a:t>Hudsonia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montana</a:t>
            </a:r>
            <a:r>
              <a:rPr lang="en-US" sz="1200" b="0" i="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Morris and </a:t>
            </a:r>
            <a:r>
              <a:rPr lang="en-US" sz="1200" b="0" i="0" kern="1200" dirty="0" err="1">
                <a:solidFill>
                  <a:schemeClr val="tx1"/>
                </a:solidFill>
                <a:effectLst/>
                <a:latin typeface="+mn-lt"/>
                <a:ea typeface="+mn-ea"/>
                <a:cs typeface="+mn-cs"/>
              </a:rPr>
              <a:t>Doak</a:t>
            </a:r>
            <a:r>
              <a:rPr lang="en-US" sz="1200" b="0" i="0" kern="1200" dirty="0">
                <a:solidFill>
                  <a:schemeClr val="tx1"/>
                </a:solidFill>
                <a:effectLst/>
                <a:latin typeface="+mn-lt"/>
                <a:ea typeface="+mn-ea"/>
                <a:cs typeface="+mn-cs"/>
              </a:rPr>
              <a:t> 2002. Quantitative Conservation Biology: Theory and practice of population viability analysis.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SEE ALSO – Program R, ‘</a:t>
            </a:r>
            <a:r>
              <a:rPr lang="en-US" sz="1200" b="0" i="0" kern="1200" dirty="0" err="1">
                <a:solidFill>
                  <a:schemeClr val="tx1"/>
                </a:solidFill>
                <a:effectLst/>
                <a:latin typeface="+mn-lt"/>
                <a:ea typeface="+mn-ea"/>
                <a:cs typeface="+mn-cs"/>
              </a:rPr>
              <a:t>popbio</a:t>
            </a:r>
            <a:r>
              <a:rPr lang="en-US" sz="1200" b="0" i="0" kern="1200" dirty="0">
                <a:solidFill>
                  <a:schemeClr val="tx1"/>
                </a:solidFill>
                <a:effectLst/>
                <a:latin typeface="+mn-lt"/>
                <a:ea typeface="+mn-ea"/>
                <a:cs typeface="+mn-cs"/>
              </a:rPr>
              <a:t>’ package for details on model and code with tutorials on MGH</a:t>
            </a:r>
          </a:p>
        </p:txBody>
      </p:sp>
      <p:sp>
        <p:nvSpPr>
          <p:cNvPr id="4" name="Slide Number Placeholder 3"/>
          <p:cNvSpPr>
            <a:spLocks noGrp="1"/>
          </p:cNvSpPr>
          <p:nvPr>
            <p:ph type="sldNum" sz="quarter" idx="10"/>
          </p:nvPr>
        </p:nvSpPr>
        <p:spPr/>
        <p:txBody>
          <a:bodyPr/>
          <a:lstStyle/>
          <a:p>
            <a:fld id="{682DA012-DD3B-4807-9D86-43B614AAC180}" type="slidenum">
              <a:rPr lang="en-US" smtClean="0"/>
              <a:t>6</a:t>
            </a:fld>
            <a:endParaRPr lang="en-US"/>
          </a:p>
        </p:txBody>
      </p:sp>
    </p:spTree>
    <p:extLst>
      <p:ext uri="{BB962C8B-B14F-4D97-AF65-F5344CB8AC3E}">
        <p14:creationId xmlns:p14="http://schemas.microsoft.com/office/powerpoint/2010/main" val="1320325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Arrows represent transitions in a one year time step</a:t>
            </a:r>
          </a:p>
        </p:txBody>
      </p:sp>
      <p:sp>
        <p:nvSpPr>
          <p:cNvPr id="4" name="Slide Number Placeholder 3"/>
          <p:cNvSpPr>
            <a:spLocks noGrp="1"/>
          </p:cNvSpPr>
          <p:nvPr>
            <p:ph type="sldNum" sz="quarter" idx="5"/>
          </p:nvPr>
        </p:nvSpPr>
        <p:spPr/>
        <p:txBody>
          <a:bodyPr/>
          <a:lstStyle/>
          <a:p>
            <a:fld id="{682DA012-DD3B-4807-9D86-43B614AAC180}" type="slidenum">
              <a:rPr lang="en-US" smtClean="0"/>
              <a:t>8</a:t>
            </a:fld>
            <a:endParaRPr lang="en-US"/>
          </a:p>
        </p:txBody>
      </p:sp>
    </p:spTree>
    <p:extLst>
      <p:ext uri="{BB962C8B-B14F-4D97-AF65-F5344CB8AC3E}">
        <p14:creationId xmlns:p14="http://schemas.microsoft.com/office/powerpoint/2010/main" val="2157593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these outputs represent metrics useful for evaluating population resiliency</a:t>
            </a:r>
          </a:p>
          <a:p>
            <a:r>
              <a:rPr lang="en-US" dirty="0"/>
              <a:t>You can choose to use any combination (or all) of these metrics for presenting population resiliency</a:t>
            </a:r>
          </a:p>
        </p:txBody>
      </p:sp>
      <p:sp>
        <p:nvSpPr>
          <p:cNvPr id="4" name="Slide Number Placeholder 3"/>
          <p:cNvSpPr>
            <a:spLocks noGrp="1"/>
          </p:cNvSpPr>
          <p:nvPr>
            <p:ph type="sldNum" sz="quarter" idx="10"/>
          </p:nvPr>
        </p:nvSpPr>
        <p:spPr/>
        <p:txBody>
          <a:bodyPr/>
          <a:lstStyle/>
          <a:p>
            <a:fld id="{682DA012-DD3B-4807-9D86-43B614AAC180}" type="slidenum">
              <a:rPr lang="en-US" smtClean="0"/>
              <a:t>17</a:t>
            </a:fld>
            <a:endParaRPr lang="en-US"/>
          </a:p>
        </p:txBody>
      </p:sp>
    </p:spTree>
    <p:extLst>
      <p:ext uri="{BB962C8B-B14F-4D97-AF65-F5344CB8AC3E}">
        <p14:creationId xmlns:p14="http://schemas.microsoft.com/office/powerpoint/2010/main" val="3778361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Modeling density dependence can be difficult because there is generally a large amount of uncertainty in its effects.</a:t>
            </a:r>
          </a:p>
          <a:p>
            <a:r>
              <a:rPr lang="en-US" dirty="0"/>
              <a:t>We can model it using two relatively simple approaches</a:t>
            </a:r>
          </a:p>
          <a:p>
            <a:pPr marL="228600" indent="-228600">
              <a:buAutoNum type="arabicPeriod"/>
            </a:pPr>
            <a:r>
              <a:rPr lang="en-US" dirty="0"/>
              <a:t>Place a limit or threshold on the size of one or more classes, at which point the density dependent parameters is set equal to zero</a:t>
            </a:r>
          </a:p>
          <a:p>
            <a:pPr marL="228600" indent="-228600">
              <a:buAutoNum type="arabicPeriod"/>
            </a:pPr>
            <a:r>
              <a:rPr lang="en-US" dirty="0"/>
              <a:t>Incorporate density dependent functions (similar to that in the previous figure) where as population size increases towards a threshold the density dependent parameter decreases</a:t>
            </a:r>
          </a:p>
        </p:txBody>
      </p:sp>
      <p:sp>
        <p:nvSpPr>
          <p:cNvPr id="4" name="Slide Number Placeholder 3"/>
          <p:cNvSpPr>
            <a:spLocks noGrp="1"/>
          </p:cNvSpPr>
          <p:nvPr>
            <p:ph type="sldNum" sz="quarter" idx="10"/>
          </p:nvPr>
        </p:nvSpPr>
        <p:spPr/>
        <p:txBody>
          <a:bodyPr/>
          <a:lstStyle/>
          <a:p>
            <a:fld id="{682DA012-DD3B-4807-9D86-43B614AAC180}" type="slidenum">
              <a:rPr lang="en-US" smtClean="0"/>
              <a:t>19</a:t>
            </a:fld>
            <a:endParaRPr lang="en-US"/>
          </a:p>
        </p:txBody>
      </p:sp>
    </p:spTree>
    <p:extLst>
      <p:ext uri="{BB962C8B-B14F-4D97-AF65-F5344CB8AC3E}">
        <p14:creationId xmlns:p14="http://schemas.microsoft.com/office/powerpoint/2010/main" val="2075220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E6C990-3027-4720-A3AD-DF62D0F9B805}" type="slidenum">
              <a:rPr lang="en-US" smtClean="0"/>
              <a:t>22</a:t>
            </a:fld>
            <a:endParaRPr lang="en-US"/>
          </a:p>
        </p:txBody>
      </p:sp>
    </p:spTree>
    <p:extLst>
      <p:ext uri="{BB962C8B-B14F-4D97-AF65-F5344CB8AC3E}">
        <p14:creationId xmlns:p14="http://schemas.microsoft.com/office/powerpoint/2010/main" val="2810936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figure, we have projected abundance of Plovers for 50 years and assumed that there was no sampling variance in the population size. This means we assume we know the population growth rate (or underlying demographic rates) perfectly. Therefore, when we project forward extinction probability is zero because at 50 years we are certain there is 1 or 2 individuals left in the population.</a:t>
            </a:r>
          </a:p>
          <a:p>
            <a:endParaRPr lang="en-US" dirty="0"/>
          </a:p>
          <a:p>
            <a:r>
              <a:rPr lang="en-US" dirty="0"/>
              <a:t>But that should sound terrifying to most of us…therefore,</a:t>
            </a:r>
          </a:p>
        </p:txBody>
      </p:sp>
      <p:sp>
        <p:nvSpPr>
          <p:cNvPr id="4" name="Slide Number Placeholder 3"/>
          <p:cNvSpPr>
            <a:spLocks noGrp="1"/>
          </p:cNvSpPr>
          <p:nvPr>
            <p:ph type="sldNum" sz="quarter" idx="10"/>
          </p:nvPr>
        </p:nvSpPr>
        <p:spPr/>
        <p:txBody>
          <a:bodyPr/>
          <a:lstStyle/>
          <a:p>
            <a:fld id="{2ED28E0C-63A7-4564-A43D-9AB006FF642C}" type="slidenum">
              <a:rPr lang="en-US" smtClean="0"/>
              <a:t>26</a:t>
            </a:fld>
            <a:endParaRPr lang="en-US"/>
          </a:p>
        </p:txBody>
      </p:sp>
    </p:spTree>
    <p:extLst>
      <p:ext uri="{BB962C8B-B14F-4D97-AF65-F5344CB8AC3E}">
        <p14:creationId xmlns:p14="http://schemas.microsoft.com/office/powerpoint/2010/main" val="1428071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project the population including sampling variance and thus parametric uncertainty. Here we see that the probability of extinction (shaded gray) increases over time and confidence intervals increase representing more variability in predicted abundance. We want to represent this uncertainty!</a:t>
            </a:r>
          </a:p>
        </p:txBody>
      </p:sp>
      <p:sp>
        <p:nvSpPr>
          <p:cNvPr id="4" name="Slide Number Placeholder 3"/>
          <p:cNvSpPr>
            <a:spLocks noGrp="1"/>
          </p:cNvSpPr>
          <p:nvPr>
            <p:ph type="sldNum" sz="quarter" idx="10"/>
          </p:nvPr>
        </p:nvSpPr>
        <p:spPr/>
        <p:txBody>
          <a:bodyPr/>
          <a:lstStyle/>
          <a:p>
            <a:fld id="{682DA012-DD3B-4807-9D86-43B614AAC180}" type="slidenum">
              <a:rPr lang="en-US" smtClean="0"/>
              <a:t>27</a:t>
            </a:fld>
            <a:endParaRPr lang="en-US"/>
          </a:p>
        </p:txBody>
      </p:sp>
    </p:spTree>
    <p:extLst>
      <p:ext uri="{BB962C8B-B14F-4D97-AF65-F5344CB8AC3E}">
        <p14:creationId xmlns:p14="http://schemas.microsoft.com/office/powerpoint/2010/main" val="1604200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Demographic stochasticity – chance independent events of individual survival and reproduction causing random fluctuations in population growth rate because birth and death of each individual is a discrete and probabilistic event. </a:t>
            </a:r>
          </a:p>
          <a:p>
            <a:pPr marL="171450" indent="-171450">
              <a:buFont typeface="Arial" panose="020B0604020202020204" pitchFamily="34" charset="0"/>
              <a:buChar char="•"/>
            </a:pPr>
            <a:r>
              <a:rPr lang="en-US" dirty="0"/>
              <a:t>Particularly important in small populations!</a:t>
            </a:r>
          </a:p>
          <a:p>
            <a:pPr marL="171450" indent="-171450">
              <a:buFont typeface="Arial" panose="020B0604020202020204" pitchFamily="34" charset="0"/>
              <a:buChar char="•"/>
            </a:pPr>
            <a:r>
              <a:rPr lang="en-US" dirty="0"/>
              <a:t>Typically get ignored in larger populations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Without accounting for demographic stochasticity (i.e. using a beta distribution or something else) the mean survival probability of 0.8 multiplied by a number of individuals will likely give you a fraction of individuals at the next time step.</a:t>
            </a:r>
          </a:p>
          <a:p>
            <a:pPr marL="171450" indent="-171450">
              <a:buFont typeface="Arial" panose="020B0604020202020204" pitchFamily="34" charset="0"/>
              <a:buChar char="•"/>
            </a:pPr>
            <a:r>
              <a:rPr lang="en-US" dirty="0"/>
              <a:t>In larger populations this tends to balance out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Modeling demographic stochasticity</a:t>
            </a:r>
          </a:p>
          <a:p>
            <a:pPr marL="171450" indent="-171450">
              <a:buFont typeface="Arial" panose="020B0604020202020204" pitchFamily="34" charset="0"/>
              <a:buChar char="•"/>
            </a:pPr>
            <a:r>
              <a:rPr lang="en-US" dirty="0"/>
              <a:t>Binomial distribution for survival</a:t>
            </a:r>
          </a:p>
          <a:p>
            <a:pPr marL="171450" indent="-171450">
              <a:buFont typeface="Arial" panose="020B0604020202020204" pitchFamily="34" charset="0"/>
              <a:buChar char="•"/>
            </a:pPr>
            <a:r>
              <a:rPr lang="en-US" dirty="0"/>
              <a:t>Poisson for fecundity</a:t>
            </a:r>
          </a:p>
          <a:p>
            <a:pPr marL="171450" indent="-171450">
              <a:buFont typeface="Arial" panose="020B0604020202020204" pitchFamily="34" charset="0"/>
              <a:buChar char="•"/>
            </a:pPr>
            <a:r>
              <a:rPr lang="en-US" dirty="0"/>
              <a:t>The number of individuals at the following time step will be a whole number</a:t>
            </a:r>
          </a:p>
          <a:p>
            <a:pPr marL="171450" indent="-171450">
              <a:buFont typeface="Arial" panose="020B0604020202020204" pitchFamily="34" charset="0"/>
              <a:buChar char="•"/>
            </a:pPr>
            <a:r>
              <a:rPr lang="en-US" dirty="0"/>
              <a:t>This sampling variation can result in numbers lower than expected from the mean (3 w/ ds, 4.8 without)</a:t>
            </a:r>
          </a:p>
          <a:p>
            <a:pPr marL="171450" indent="-171450">
              <a:buFont typeface="Arial" panose="020B0604020202020204" pitchFamily="34" charset="0"/>
              <a:buChar char="•"/>
            </a:pPr>
            <a:r>
              <a:rPr lang="en-US" dirty="0"/>
              <a:t>In small populations population growth rate will be lower than if it were not accounted for and extinction risk will increase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82DA012-DD3B-4807-9D86-43B614AAC180}" type="slidenum">
              <a:rPr lang="en-US" smtClean="0"/>
              <a:t>31</a:t>
            </a:fld>
            <a:endParaRPr lang="en-US"/>
          </a:p>
        </p:txBody>
      </p:sp>
    </p:spTree>
    <p:extLst>
      <p:ext uri="{BB962C8B-B14F-4D97-AF65-F5344CB8AC3E}">
        <p14:creationId xmlns:p14="http://schemas.microsoft.com/office/powerpoint/2010/main" val="175399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E4D0-2948-4D8B-A6B0-A27F98C526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1F3275-E82E-484B-AF27-5650288E8ED2}"/>
              </a:ext>
            </a:extLst>
          </p:cNvPr>
          <p:cNvSpPr>
            <a:spLocks noGrp="1"/>
          </p:cNvSpPr>
          <p:nvPr>
            <p:ph type="subTitle" idx="1" hasCustomPrompt="1"/>
          </p:nvPr>
        </p:nvSpPr>
        <p:spPr>
          <a:xfrm>
            <a:off x="1524000" y="3602038"/>
            <a:ext cx="9144000" cy="1655762"/>
          </a:xfrm>
        </p:spPr>
        <p:txBody>
          <a:bodyPr>
            <a:normAutofit/>
          </a:bodyPr>
          <a:lstStyle>
            <a:lvl1pPr marL="0" indent="0" algn="ctr">
              <a:buNone/>
              <a:defRPr sz="2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SSA - 200</a:t>
            </a:r>
          </a:p>
        </p:txBody>
      </p:sp>
      <p:grpSp>
        <p:nvGrpSpPr>
          <p:cNvPr id="9" name="Group 8">
            <a:extLst>
              <a:ext uri="{FF2B5EF4-FFF2-40B4-BE49-F238E27FC236}">
                <a16:creationId xmlns:a16="http://schemas.microsoft.com/office/drawing/2014/main" id="{D86187BD-A9A7-4B3D-8F2C-B91567B9C326}"/>
              </a:ext>
            </a:extLst>
          </p:cNvPr>
          <p:cNvGrpSpPr/>
          <p:nvPr userDrawn="1"/>
        </p:nvGrpSpPr>
        <p:grpSpPr>
          <a:xfrm>
            <a:off x="9460175" y="5892139"/>
            <a:ext cx="2606722" cy="928422"/>
            <a:chOff x="0" y="4684383"/>
            <a:chExt cx="1175626" cy="447549"/>
          </a:xfrm>
        </p:grpSpPr>
        <p:pic>
          <p:nvPicPr>
            <p:cNvPr id="7" name="Picture 6">
              <a:extLst>
                <a:ext uri="{FF2B5EF4-FFF2-40B4-BE49-F238E27FC236}">
                  <a16:creationId xmlns:a16="http://schemas.microsoft.com/office/drawing/2014/main" id="{0A3E5B43-8C12-4719-87CA-7E757457C2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8" name="Picture 7">
              <a:extLst>
                <a:ext uri="{FF2B5EF4-FFF2-40B4-BE49-F238E27FC236}">
                  <a16:creationId xmlns:a16="http://schemas.microsoft.com/office/drawing/2014/main" id="{D1FEADCA-1EA9-45D5-8DD0-F4B44D8E115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264685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22C5-0666-4DB7-83CE-5B6CB4D1CF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129D95-7B38-4744-A706-F3D434E89E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97E7D-72AD-48B7-ABA5-B20ABBFBD7C7}"/>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11/5/2019</a:t>
            </a:fld>
            <a:endParaRPr lang="en-US"/>
          </a:p>
        </p:txBody>
      </p:sp>
      <p:sp>
        <p:nvSpPr>
          <p:cNvPr id="5" name="Footer Placeholder 4">
            <a:extLst>
              <a:ext uri="{FF2B5EF4-FFF2-40B4-BE49-F238E27FC236}">
                <a16:creationId xmlns:a16="http://schemas.microsoft.com/office/drawing/2014/main" id="{796783C9-D241-4646-AA69-5AFF6519F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A8567-0C73-4EE1-85D6-11E997D3CA11}"/>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18440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4C754-EBB8-4F31-83B1-76F65241CF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C526F1-1446-4F44-BC5F-884564219E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B0D6A-501E-4400-90AE-40AD173EACB5}"/>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11/5/2019</a:t>
            </a:fld>
            <a:endParaRPr lang="en-US"/>
          </a:p>
        </p:txBody>
      </p:sp>
      <p:sp>
        <p:nvSpPr>
          <p:cNvPr id="5" name="Footer Placeholder 4">
            <a:extLst>
              <a:ext uri="{FF2B5EF4-FFF2-40B4-BE49-F238E27FC236}">
                <a16:creationId xmlns:a16="http://schemas.microsoft.com/office/drawing/2014/main" id="{76F1E445-1BC8-4794-9C96-36BEAF074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A5DE7-2691-4958-B071-BAF6637CA8BE}"/>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1649279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425C-18D3-491A-B44C-33310DF0036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90EA820-1375-49CA-A199-58675EA20385}"/>
              </a:ext>
            </a:extLst>
          </p:cNvPr>
          <p:cNvSpPr>
            <a:spLocks noGrp="1"/>
          </p:cNvSpPr>
          <p:nvPr>
            <p:ph idx="1"/>
          </p:nvPr>
        </p:nvSpPr>
        <p:spPr/>
        <p:txBody>
          <a:bodyPr/>
          <a:lstStyle>
            <a:lvl2pPr marL="685800" indent="-228600">
              <a:buFont typeface="Courier New" panose="02070309020205020404" pitchFamily="49" charset="0"/>
              <a:buChar char="o"/>
              <a:defRPr/>
            </a:lvl2pPr>
            <a:lvl3pPr marL="1143000" indent="-228600">
              <a:buFont typeface="Wingdings" panose="05000000000000000000" pitchFamily="2" charset="2"/>
              <a:buChar char="§"/>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2E02902E-6772-48E0-9C32-694AC3F38F05}"/>
              </a:ext>
            </a:extLst>
          </p:cNvPr>
          <p:cNvSpPr>
            <a:spLocks noGrp="1"/>
          </p:cNvSpPr>
          <p:nvPr>
            <p:ph type="ftr" sz="quarter" idx="11"/>
          </p:nvPr>
        </p:nvSpPr>
        <p:spPr/>
        <p:txBody>
          <a:bodyPr/>
          <a:lstStyle/>
          <a:p>
            <a:r>
              <a:rPr lang="en-US" dirty="0"/>
              <a:t>SSA - 200</a:t>
            </a:r>
          </a:p>
        </p:txBody>
      </p:sp>
      <p:grpSp>
        <p:nvGrpSpPr>
          <p:cNvPr id="7" name="Group 6">
            <a:extLst>
              <a:ext uri="{FF2B5EF4-FFF2-40B4-BE49-F238E27FC236}">
                <a16:creationId xmlns:a16="http://schemas.microsoft.com/office/drawing/2014/main" id="{298F834E-EBF3-46CA-A2EC-73D50440B60A}"/>
              </a:ext>
            </a:extLst>
          </p:cNvPr>
          <p:cNvGrpSpPr/>
          <p:nvPr userDrawn="1"/>
        </p:nvGrpSpPr>
        <p:grpSpPr>
          <a:xfrm>
            <a:off x="9460175" y="5892139"/>
            <a:ext cx="2606722" cy="928422"/>
            <a:chOff x="0" y="4684383"/>
            <a:chExt cx="1175626" cy="447549"/>
          </a:xfrm>
        </p:grpSpPr>
        <p:pic>
          <p:nvPicPr>
            <p:cNvPr id="8" name="Picture 7">
              <a:extLst>
                <a:ext uri="{FF2B5EF4-FFF2-40B4-BE49-F238E27FC236}">
                  <a16:creationId xmlns:a16="http://schemas.microsoft.com/office/drawing/2014/main" id="{EB3E9659-0155-4ABB-9E67-A5BD8C5D39F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9" name="Picture 8">
              <a:extLst>
                <a:ext uri="{FF2B5EF4-FFF2-40B4-BE49-F238E27FC236}">
                  <a16:creationId xmlns:a16="http://schemas.microsoft.com/office/drawing/2014/main" id="{1798BE8B-8B5E-4738-8DF7-8EF166351F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3030983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26EC-5590-4B3F-8B93-87BF6D6E26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2BC31A-AFD3-475B-8FD8-2A3385AB9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470BF-A87D-49C2-A87F-81CA950634A0}"/>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11/5/2019</a:t>
            </a:fld>
            <a:endParaRPr lang="en-US"/>
          </a:p>
        </p:txBody>
      </p:sp>
      <p:sp>
        <p:nvSpPr>
          <p:cNvPr id="5" name="Footer Placeholder 4">
            <a:extLst>
              <a:ext uri="{FF2B5EF4-FFF2-40B4-BE49-F238E27FC236}">
                <a16:creationId xmlns:a16="http://schemas.microsoft.com/office/drawing/2014/main" id="{FA92D832-4BA1-436E-9216-19CE6A5C0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B968E-A11B-4791-A225-DDAB8A994CFA}"/>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287501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9A23-3852-415D-8903-B7312F70C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D49E50-AD63-415E-99DA-84C92E64DE6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4420E8-85C5-4B63-9A9C-1CC0FA16D3A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D305D2-024D-47A9-A566-3657C84A3336}"/>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11/5/2019</a:t>
            </a:fld>
            <a:endParaRPr lang="en-US"/>
          </a:p>
        </p:txBody>
      </p:sp>
      <p:sp>
        <p:nvSpPr>
          <p:cNvPr id="6" name="Footer Placeholder 5">
            <a:extLst>
              <a:ext uri="{FF2B5EF4-FFF2-40B4-BE49-F238E27FC236}">
                <a16:creationId xmlns:a16="http://schemas.microsoft.com/office/drawing/2014/main" id="{73B305F1-7C3A-47AC-B3BA-9C8569C6B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B821BD-C529-4F76-B156-490A930D2AFF}"/>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169188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1881-86DC-4916-AE89-0AF94D9C29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168BAB-1836-4E96-BAD0-AAFF619D39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2FF6108-0262-4DA9-B7C1-67C14C5DD4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435E12-9692-4AB9-8792-8753CF5F33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54201C-5274-4011-A80E-FE3998BCD0B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6D68A9-CDBE-4250-BDC9-E32480670E89}"/>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11/5/2019</a:t>
            </a:fld>
            <a:endParaRPr lang="en-US"/>
          </a:p>
        </p:txBody>
      </p:sp>
      <p:sp>
        <p:nvSpPr>
          <p:cNvPr id="8" name="Footer Placeholder 7">
            <a:extLst>
              <a:ext uri="{FF2B5EF4-FFF2-40B4-BE49-F238E27FC236}">
                <a16:creationId xmlns:a16="http://schemas.microsoft.com/office/drawing/2014/main" id="{9C6A8D0A-7F29-45C6-82F2-06B303437B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B1795D-5472-415B-BA30-F548D00786DF}"/>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4195727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CEBF-9D6F-47EF-9EE3-62C97B869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E9C0A-FC09-4279-A12C-CF1FC4ACCE9B}"/>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11/5/2019</a:t>
            </a:fld>
            <a:endParaRPr lang="en-US"/>
          </a:p>
        </p:txBody>
      </p:sp>
      <p:sp>
        <p:nvSpPr>
          <p:cNvPr id="4" name="Footer Placeholder 3">
            <a:extLst>
              <a:ext uri="{FF2B5EF4-FFF2-40B4-BE49-F238E27FC236}">
                <a16:creationId xmlns:a16="http://schemas.microsoft.com/office/drawing/2014/main" id="{89A9F02E-BCCD-47A7-916C-5C304CA71A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CA5EE6-0D3B-4C18-8759-812A322530D2}"/>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21005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2CB08F-9B03-4D60-8EE4-511D62AE0DA2}"/>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11/5/2019</a:t>
            </a:fld>
            <a:endParaRPr lang="en-US"/>
          </a:p>
        </p:txBody>
      </p:sp>
      <p:sp>
        <p:nvSpPr>
          <p:cNvPr id="3" name="Footer Placeholder 2">
            <a:extLst>
              <a:ext uri="{FF2B5EF4-FFF2-40B4-BE49-F238E27FC236}">
                <a16:creationId xmlns:a16="http://schemas.microsoft.com/office/drawing/2014/main" id="{02D76FC5-22C7-4DB5-A361-705C02029D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E70A03-9867-43E1-A029-A3BE230783BC}"/>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984366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E7AC-CA20-4FC5-AA54-7B5F06D7E3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4311B7-6590-4631-B0EA-3CE414A88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F21C70-E3E7-4A52-B9E1-8B7E6EDF4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665185-E7E2-4539-B9D0-02A042196115}"/>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11/5/2019</a:t>
            </a:fld>
            <a:endParaRPr lang="en-US"/>
          </a:p>
        </p:txBody>
      </p:sp>
      <p:sp>
        <p:nvSpPr>
          <p:cNvPr id="6" name="Footer Placeholder 5">
            <a:extLst>
              <a:ext uri="{FF2B5EF4-FFF2-40B4-BE49-F238E27FC236}">
                <a16:creationId xmlns:a16="http://schemas.microsoft.com/office/drawing/2014/main" id="{95F35328-35F6-4E9F-ACEA-7F6EDCE13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30D7-713A-4142-865D-69F2CBB2ABC3}"/>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06382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AD64-1235-487E-9A09-750123051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D99B9C-611F-4220-8C96-BA83A97158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E0AA1A1-26F2-44A0-9322-3322B2666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20F382-0E56-432B-970C-3DABE5CA9ACE}"/>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11/5/2019</a:t>
            </a:fld>
            <a:endParaRPr lang="en-US"/>
          </a:p>
        </p:txBody>
      </p:sp>
      <p:sp>
        <p:nvSpPr>
          <p:cNvPr id="6" name="Footer Placeholder 5">
            <a:extLst>
              <a:ext uri="{FF2B5EF4-FFF2-40B4-BE49-F238E27FC236}">
                <a16:creationId xmlns:a16="http://schemas.microsoft.com/office/drawing/2014/main" id="{E62E010E-DD6F-43A1-82AC-4AAEF7E49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EA10F-0831-4A28-8DCF-F8218C7F6AF5}"/>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02341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7A4B4B-7891-46E8-8E2C-4A43CE28BE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11003D-388B-489E-B61B-028FD95166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FF24B16-6409-4A0B-A9E8-7BEDFCD374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SSA - 200</a:t>
            </a:r>
          </a:p>
        </p:txBody>
      </p:sp>
      <p:grpSp>
        <p:nvGrpSpPr>
          <p:cNvPr id="8" name="Group 7">
            <a:extLst>
              <a:ext uri="{FF2B5EF4-FFF2-40B4-BE49-F238E27FC236}">
                <a16:creationId xmlns:a16="http://schemas.microsoft.com/office/drawing/2014/main" id="{8C1E83E0-1C1D-47CB-853B-598DFFEE3018}"/>
              </a:ext>
            </a:extLst>
          </p:cNvPr>
          <p:cNvGrpSpPr/>
          <p:nvPr userDrawn="1"/>
        </p:nvGrpSpPr>
        <p:grpSpPr>
          <a:xfrm>
            <a:off x="9460175" y="5892139"/>
            <a:ext cx="2606722" cy="928422"/>
            <a:chOff x="0" y="4684383"/>
            <a:chExt cx="1175626" cy="447549"/>
          </a:xfrm>
        </p:grpSpPr>
        <p:pic>
          <p:nvPicPr>
            <p:cNvPr id="9" name="Picture 8">
              <a:extLst>
                <a:ext uri="{FF2B5EF4-FFF2-40B4-BE49-F238E27FC236}">
                  <a16:creationId xmlns:a16="http://schemas.microsoft.com/office/drawing/2014/main" id="{C247AE3A-171B-4E36-8770-E111D72C8D5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10" name="Picture 9">
              <a:extLst>
                <a:ext uri="{FF2B5EF4-FFF2-40B4-BE49-F238E27FC236}">
                  <a16:creationId xmlns:a16="http://schemas.microsoft.com/office/drawing/2014/main" id="{CB3072C0-B39B-4FDC-B4B6-E51875FEB3A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884656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7.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27.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7.png"/><Relationship Id="rId3" Type="http://schemas.openxmlformats.org/officeDocument/2006/relationships/image" Target="../media/image17.png"/><Relationship Id="rId7" Type="http://schemas.openxmlformats.org/officeDocument/2006/relationships/image" Target="../media/image22.png"/><Relationship Id="rId12" Type="http://schemas.openxmlformats.org/officeDocument/2006/relationships/image" Target="../media/image30.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jpe"/><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0.jpg"/></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9" Type="http://schemas.openxmlformats.org/officeDocument/2006/relationships/image" Target="../media/image65.png"/></Relationships>
</file>

<file path=ppt/slides/_rels/slide3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microsoft.com/office/2007/relationships/hdphoto" Target="../media/hdphoto1.wdp"/></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Demographic projections with matrix population models</a:t>
            </a:r>
          </a:p>
        </p:txBody>
      </p:sp>
      <p:sp>
        <p:nvSpPr>
          <p:cNvPr id="7" name="Subtitle 6">
            <a:extLst>
              <a:ext uri="{FF2B5EF4-FFF2-40B4-BE49-F238E27FC236}">
                <a16:creationId xmlns:a16="http://schemas.microsoft.com/office/drawing/2014/main" id="{0B5E9848-B6E1-471E-A0C9-4B17F1F90A60}"/>
              </a:ext>
            </a:extLst>
          </p:cNvPr>
          <p:cNvSpPr>
            <a:spLocks noGrp="1"/>
          </p:cNvSpPr>
          <p:nvPr>
            <p:ph type="subTitle" idx="1"/>
          </p:nvPr>
        </p:nvSpPr>
        <p:spPr/>
        <p:txBody>
          <a:bodyPr/>
          <a:lstStyle/>
          <a:p>
            <a:r>
              <a:rPr lang="en-US" dirty="0"/>
              <a:t>SSA 200</a:t>
            </a:r>
          </a:p>
        </p:txBody>
      </p:sp>
    </p:spTree>
    <p:extLst>
      <p:ext uri="{BB962C8B-B14F-4D97-AF65-F5344CB8AC3E}">
        <p14:creationId xmlns:p14="http://schemas.microsoft.com/office/powerpoint/2010/main" val="1934281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A number for each arrow</a:t>
            </a:r>
            <a:br>
              <a:rPr lang="en-US" dirty="0"/>
            </a:br>
            <a:endParaRPr lang="en-US" dirty="0"/>
          </a:p>
        </p:txBody>
      </p:sp>
      <p:sp>
        <p:nvSpPr>
          <p:cNvPr id="5" name="Content Placeholder 4">
            <a:extLst>
              <a:ext uri="{FF2B5EF4-FFF2-40B4-BE49-F238E27FC236}">
                <a16:creationId xmlns:a16="http://schemas.microsoft.com/office/drawing/2014/main" id="{235EF8B1-F6DA-431F-8795-E9AC63F0EF93}"/>
              </a:ext>
            </a:extLst>
          </p:cNvPr>
          <p:cNvSpPr>
            <a:spLocks noGrp="1"/>
          </p:cNvSpPr>
          <p:nvPr>
            <p:ph idx="1"/>
          </p:nvPr>
        </p:nvSpPr>
        <p:spPr/>
        <p:txBody>
          <a:bodyPr>
            <a:normAutofit/>
          </a:bodyPr>
          <a:lstStyle/>
          <a:p>
            <a:r>
              <a:rPr lang="en-US" dirty="0"/>
              <a:t>Data analysis</a:t>
            </a:r>
          </a:p>
          <a:p>
            <a:pPr lvl="1"/>
            <a:r>
              <a:rPr lang="en-US" dirty="0"/>
              <a:t>Fecundity</a:t>
            </a:r>
          </a:p>
          <a:p>
            <a:pPr lvl="2"/>
            <a:r>
              <a:rPr lang="en-US" dirty="0"/>
              <a:t>Number of offspring/female -&gt; Poisson GLM</a:t>
            </a:r>
          </a:p>
          <a:p>
            <a:pPr lvl="2"/>
            <a:r>
              <a:rPr lang="en-US" dirty="0"/>
              <a:t>Successful breeding (yes/no) -&gt; Binomial GLM</a:t>
            </a:r>
          </a:p>
          <a:p>
            <a:pPr lvl="1"/>
            <a:r>
              <a:rPr lang="en-US" dirty="0"/>
              <a:t>Annual survival/mortality</a:t>
            </a:r>
          </a:p>
          <a:p>
            <a:pPr lvl="2"/>
            <a:r>
              <a:rPr lang="en-US" dirty="0"/>
              <a:t>Radio telemetry -&gt; known-fate models</a:t>
            </a:r>
          </a:p>
          <a:p>
            <a:pPr lvl="2"/>
            <a:r>
              <a:rPr lang="en-US" dirty="0"/>
              <a:t>Individual CMR -&gt; Cormack-Jolly-</a:t>
            </a:r>
            <a:r>
              <a:rPr lang="en-US" dirty="0" err="1"/>
              <a:t>Seber</a:t>
            </a:r>
            <a:r>
              <a:rPr lang="en-US" dirty="0"/>
              <a:t> (CJS) models</a:t>
            </a:r>
          </a:p>
          <a:p>
            <a:pPr lvl="2"/>
            <a:r>
              <a:rPr lang="en-US" dirty="0"/>
              <a:t>Proportion of marked plants alive next year</a:t>
            </a:r>
          </a:p>
          <a:p>
            <a:r>
              <a:rPr lang="en-US" dirty="0"/>
              <a:t>Literature review</a:t>
            </a:r>
          </a:p>
          <a:p>
            <a:r>
              <a:rPr lang="en-US" dirty="0"/>
              <a:t>Expert judgement </a:t>
            </a:r>
          </a:p>
        </p:txBody>
      </p:sp>
      <p:sp>
        <p:nvSpPr>
          <p:cNvPr id="4" name="Oval 3">
            <a:extLst>
              <a:ext uri="{FF2B5EF4-FFF2-40B4-BE49-F238E27FC236}">
                <a16:creationId xmlns:a16="http://schemas.microsoft.com/office/drawing/2014/main" id="{A5354EE5-BC3E-4E06-96F1-F8FCDAEC102D}"/>
              </a:ext>
            </a:extLst>
          </p:cNvPr>
          <p:cNvSpPr/>
          <p:nvPr/>
        </p:nvSpPr>
        <p:spPr>
          <a:xfrm>
            <a:off x="8046468" y="2874169"/>
            <a:ext cx="532098" cy="561975"/>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Y</a:t>
            </a:r>
            <a:endParaRPr lang="en-US" sz="2000" dirty="0">
              <a:solidFill>
                <a:schemeClr val="bg1"/>
              </a:solidFill>
            </a:endParaRPr>
          </a:p>
        </p:txBody>
      </p:sp>
      <p:sp>
        <p:nvSpPr>
          <p:cNvPr id="6" name="Oval 5">
            <a:extLst>
              <a:ext uri="{FF2B5EF4-FFF2-40B4-BE49-F238E27FC236}">
                <a16:creationId xmlns:a16="http://schemas.microsoft.com/office/drawing/2014/main" id="{018561FB-5773-4E3D-9C27-25705F4912E8}"/>
              </a:ext>
            </a:extLst>
          </p:cNvPr>
          <p:cNvSpPr/>
          <p:nvPr/>
        </p:nvSpPr>
        <p:spPr>
          <a:xfrm>
            <a:off x="9026015" y="2884485"/>
            <a:ext cx="532098" cy="561975"/>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J</a:t>
            </a:r>
            <a:endParaRPr lang="en-US" sz="2000" dirty="0">
              <a:solidFill>
                <a:schemeClr val="bg1"/>
              </a:solidFill>
            </a:endParaRPr>
          </a:p>
        </p:txBody>
      </p:sp>
      <p:sp>
        <p:nvSpPr>
          <p:cNvPr id="7" name="Oval 6">
            <a:extLst>
              <a:ext uri="{FF2B5EF4-FFF2-40B4-BE49-F238E27FC236}">
                <a16:creationId xmlns:a16="http://schemas.microsoft.com/office/drawing/2014/main" id="{ECD445B9-9A66-441D-8E1E-56C71E7D06EA}"/>
              </a:ext>
            </a:extLst>
          </p:cNvPr>
          <p:cNvSpPr/>
          <p:nvPr/>
        </p:nvSpPr>
        <p:spPr>
          <a:xfrm>
            <a:off x="10019732" y="2873374"/>
            <a:ext cx="532098" cy="561975"/>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S</a:t>
            </a:r>
            <a:endParaRPr lang="en-US" sz="2000" dirty="0">
              <a:solidFill>
                <a:schemeClr val="bg1"/>
              </a:solidFill>
            </a:endParaRPr>
          </a:p>
        </p:txBody>
      </p:sp>
      <p:sp>
        <p:nvSpPr>
          <p:cNvPr id="8" name="Oval 7">
            <a:extLst>
              <a:ext uri="{FF2B5EF4-FFF2-40B4-BE49-F238E27FC236}">
                <a16:creationId xmlns:a16="http://schemas.microsoft.com/office/drawing/2014/main" id="{CF847FAF-9F6A-4C37-9412-0ED47B923184}"/>
              </a:ext>
            </a:extLst>
          </p:cNvPr>
          <p:cNvSpPr/>
          <p:nvPr/>
        </p:nvSpPr>
        <p:spPr>
          <a:xfrm>
            <a:off x="11008849" y="2867024"/>
            <a:ext cx="532098" cy="561975"/>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A</a:t>
            </a:r>
            <a:endParaRPr lang="en-US" sz="2000" dirty="0">
              <a:solidFill>
                <a:schemeClr val="bg1"/>
              </a:solidFill>
            </a:endParaRPr>
          </a:p>
        </p:txBody>
      </p:sp>
      <p:cxnSp>
        <p:nvCxnSpPr>
          <p:cNvPr id="9" name="Straight Arrow Connector 8">
            <a:extLst>
              <a:ext uri="{FF2B5EF4-FFF2-40B4-BE49-F238E27FC236}">
                <a16:creationId xmlns:a16="http://schemas.microsoft.com/office/drawing/2014/main" id="{FE3114A0-7C19-4804-8E8C-3A8EC99337C8}"/>
              </a:ext>
            </a:extLst>
          </p:cNvPr>
          <p:cNvCxnSpPr>
            <a:stCxn id="4" idx="6"/>
            <a:endCxn id="6" idx="2"/>
          </p:cNvCxnSpPr>
          <p:nvPr/>
        </p:nvCxnSpPr>
        <p:spPr>
          <a:xfrm>
            <a:off x="8578566" y="3155157"/>
            <a:ext cx="447449" cy="10316"/>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D1BD139-743F-44ED-9D8B-8922276CFDD1}"/>
              </a:ext>
            </a:extLst>
          </p:cNvPr>
          <p:cNvCxnSpPr>
            <a:stCxn id="6" idx="6"/>
            <a:endCxn id="7" idx="2"/>
          </p:cNvCxnSpPr>
          <p:nvPr/>
        </p:nvCxnSpPr>
        <p:spPr>
          <a:xfrm flipV="1">
            <a:off x="9558113" y="3154362"/>
            <a:ext cx="461619" cy="11111"/>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2E04BD-5DBE-425A-9397-BE25102B36F4}"/>
              </a:ext>
            </a:extLst>
          </p:cNvPr>
          <p:cNvCxnSpPr>
            <a:cxnSpLocks/>
            <a:stCxn id="7" idx="6"/>
            <a:endCxn id="8" idx="2"/>
          </p:cNvCxnSpPr>
          <p:nvPr/>
        </p:nvCxnSpPr>
        <p:spPr>
          <a:xfrm flipV="1">
            <a:off x="10551830" y="3148012"/>
            <a:ext cx="457019" cy="635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7">
            <a:extLst>
              <a:ext uri="{FF2B5EF4-FFF2-40B4-BE49-F238E27FC236}">
                <a16:creationId xmlns:a16="http://schemas.microsoft.com/office/drawing/2014/main" id="{CF8D4951-58DD-44FD-A29D-B1D52B312A38}"/>
              </a:ext>
            </a:extLst>
          </p:cNvPr>
          <p:cNvCxnSpPr>
            <a:stCxn id="4" idx="3"/>
            <a:endCxn id="4" idx="5"/>
          </p:cNvCxnSpPr>
          <p:nvPr/>
        </p:nvCxnSpPr>
        <p:spPr>
          <a:xfrm rot="16200000" flipH="1">
            <a:off x="8312517" y="3165720"/>
            <a:ext cx="12700" cy="376250"/>
          </a:xfrm>
          <a:prstGeom prst="curvedConnector3">
            <a:avLst>
              <a:gd name="adj1" fmla="val 2448024"/>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22">
            <a:extLst>
              <a:ext uri="{FF2B5EF4-FFF2-40B4-BE49-F238E27FC236}">
                <a16:creationId xmlns:a16="http://schemas.microsoft.com/office/drawing/2014/main" id="{58A0B9F7-618D-4C9D-956D-A76F5A943536}"/>
              </a:ext>
            </a:extLst>
          </p:cNvPr>
          <p:cNvCxnSpPr>
            <a:stCxn id="6" idx="3"/>
            <a:endCxn id="6" idx="5"/>
          </p:cNvCxnSpPr>
          <p:nvPr/>
        </p:nvCxnSpPr>
        <p:spPr>
          <a:xfrm rot="16200000" flipH="1">
            <a:off x="9292064" y="3176036"/>
            <a:ext cx="12700" cy="376250"/>
          </a:xfrm>
          <a:prstGeom prst="curvedConnector3">
            <a:avLst>
              <a:gd name="adj1" fmla="val 2448024"/>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26">
            <a:extLst>
              <a:ext uri="{FF2B5EF4-FFF2-40B4-BE49-F238E27FC236}">
                <a16:creationId xmlns:a16="http://schemas.microsoft.com/office/drawing/2014/main" id="{057839CB-D023-4B9D-BDCF-B4319E114E8B}"/>
              </a:ext>
            </a:extLst>
          </p:cNvPr>
          <p:cNvCxnSpPr>
            <a:stCxn id="7" idx="3"/>
            <a:endCxn id="7" idx="5"/>
          </p:cNvCxnSpPr>
          <p:nvPr/>
        </p:nvCxnSpPr>
        <p:spPr>
          <a:xfrm rot="16200000" flipH="1">
            <a:off x="10285781" y="3164925"/>
            <a:ext cx="12700" cy="376250"/>
          </a:xfrm>
          <a:prstGeom prst="curvedConnector3">
            <a:avLst>
              <a:gd name="adj1" fmla="val 2448024"/>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30">
            <a:extLst>
              <a:ext uri="{FF2B5EF4-FFF2-40B4-BE49-F238E27FC236}">
                <a16:creationId xmlns:a16="http://schemas.microsoft.com/office/drawing/2014/main" id="{78435C4F-FAF0-4156-9B26-47EFDCC3C647}"/>
              </a:ext>
            </a:extLst>
          </p:cNvPr>
          <p:cNvCxnSpPr>
            <a:stCxn id="8" idx="3"/>
            <a:endCxn id="8" idx="5"/>
          </p:cNvCxnSpPr>
          <p:nvPr/>
        </p:nvCxnSpPr>
        <p:spPr>
          <a:xfrm rot="16200000" flipH="1">
            <a:off x="11274898" y="3158575"/>
            <a:ext cx="12700" cy="376250"/>
          </a:xfrm>
          <a:prstGeom prst="curvedConnector3">
            <a:avLst>
              <a:gd name="adj1" fmla="val 2448024"/>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34">
            <a:extLst>
              <a:ext uri="{FF2B5EF4-FFF2-40B4-BE49-F238E27FC236}">
                <a16:creationId xmlns:a16="http://schemas.microsoft.com/office/drawing/2014/main" id="{19550EFF-5D4B-4BA7-AE3E-1543D11221C4}"/>
              </a:ext>
            </a:extLst>
          </p:cNvPr>
          <p:cNvCxnSpPr>
            <a:stCxn id="7" idx="0"/>
            <a:endCxn id="4" idx="0"/>
          </p:cNvCxnSpPr>
          <p:nvPr/>
        </p:nvCxnSpPr>
        <p:spPr>
          <a:xfrm rot="16200000" flipH="1" flipV="1">
            <a:off x="9298751" y="1887139"/>
            <a:ext cx="795" cy="1973264"/>
          </a:xfrm>
          <a:prstGeom prst="curvedConnector3">
            <a:avLst>
              <a:gd name="adj1" fmla="val -55113459"/>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38">
            <a:extLst>
              <a:ext uri="{FF2B5EF4-FFF2-40B4-BE49-F238E27FC236}">
                <a16:creationId xmlns:a16="http://schemas.microsoft.com/office/drawing/2014/main" id="{F3CC946D-5AFE-4D85-BA53-14D71693C8FF}"/>
              </a:ext>
            </a:extLst>
          </p:cNvPr>
          <p:cNvCxnSpPr>
            <a:stCxn id="8" idx="0"/>
            <a:endCxn id="4" idx="0"/>
          </p:cNvCxnSpPr>
          <p:nvPr/>
        </p:nvCxnSpPr>
        <p:spPr>
          <a:xfrm rot="16200000" flipH="1" flipV="1">
            <a:off x="9790135" y="1389405"/>
            <a:ext cx="7145" cy="2962381"/>
          </a:xfrm>
          <a:prstGeom prst="curvedConnector3">
            <a:avLst>
              <a:gd name="adj1" fmla="val -999825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4169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17C8CCB-62B2-433E-809F-D40A72A281D4}"/>
              </a:ext>
            </a:extLst>
          </p:cNvPr>
          <p:cNvSpPr/>
          <p:nvPr/>
        </p:nvSpPr>
        <p:spPr>
          <a:xfrm>
            <a:off x="641064"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Young</a:t>
            </a:r>
          </a:p>
          <a:p>
            <a:pPr algn="ctr"/>
            <a:r>
              <a:rPr lang="en-US" sz="2000" dirty="0">
                <a:solidFill>
                  <a:schemeClr val="bg1"/>
                </a:solidFill>
              </a:rPr>
              <a:t>(&lt;60 cm)</a:t>
            </a:r>
          </a:p>
        </p:txBody>
      </p:sp>
      <p:sp>
        <p:nvSpPr>
          <p:cNvPr id="5" name="Oval 4">
            <a:extLst>
              <a:ext uri="{FF2B5EF4-FFF2-40B4-BE49-F238E27FC236}">
                <a16:creationId xmlns:a16="http://schemas.microsoft.com/office/drawing/2014/main" id="{FE524EC2-4515-47FD-AB5B-448FD7AE3E1C}"/>
              </a:ext>
            </a:extLst>
          </p:cNvPr>
          <p:cNvSpPr/>
          <p:nvPr/>
        </p:nvSpPr>
        <p:spPr>
          <a:xfrm>
            <a:off x="3656630"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Juvenile</a:t>
            </a:r>
          </a:p>
          <a:p>
            <a:pPr algn="ctr"/>
            <a:r>
              <a:rPr lang="en-US" sz="2000" dirty="0">
                <a:solidFill>
                  <a:schemeClr val="bg1"/>
                </a:solidFill>
              </a:rPr>
              <a:t>(60-90 cm)</a:t>
            </a:r>
          </a:p>
        </p:txBody>
      </p:sp>
      <p:sp>
        <p:nvSpPr>
          <p:cNvPr id="6" name="Oval 5">
            <a:extLst>
              <a:ext uri="{FF2B5EF4-FFF2-40B4-BE49-F238E27FC236}">
                <a16:creationId xmlns:a16="http://schemas.microsoft.com/office/drawing/2014/main" id="{F5911A17-55F3-42B7-9163-7E144E10F53D}"/>
              </a:ext>
            </a:extLst>
          </p:cNvPr>
          <p:cNvSpPr/>
          <p:nvPr/>
        </p:nvSpPr>
        <p:spPr>
          <a:xfrm>
            <a:off x="6672196"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Sub-adult</a:t>
            </a:r>
          </a:p>
          <a:p>
            <a:pPr algn="ctr"/>
            <a:r>
              <a:rPr lang="en-US" sz="2000" dirty="0">
                <a:solidFill>
                  <a:schemeClr val="bg1"/>
                </a:solidFill>
              </a:rPr>
              <a:t>(90-110 cm)</a:t>
            </a:r>
          </a:p>
        </p:txBody>
      </p:sp>
      <p:sp>
        <p:nvSpPr>
          <p:cNvPr id="7" name="Oval 6">
            <a:extLst>
              <a:ext uri="{FF2B5EF4-FFF2-40B4-BE49-F238E27FC236}">
                <a16:creationId xmlns:a16="http://schemas.microsoft.com/office/drawing/2014/main" id="{BA707189-4360-429F-97B9-394B3D43AD0F}"/>
              </a:ext>
            </a:extLst>
          </p:cNvPr>
          <p:cNvSpPr/>
          <p:nvPr/>
        </p:nvSpPr>
        <p:spPr>
          <a:xfrm>
            <a:off x="9687763"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Adult</a:t>
            </a:r>
          </a:p>
          <a:p>
            <a:pPr algn="ctr"/>
            <a:r>
              <a:rPr lang="en-US" sz="2000" dirty="0">
                <a:solidFill>
                  <a:schemeClr val="bg1"/>
                </a:solidFill>
              </a:rPr>
              <a:t>(&gt;110 cm)</a:t>
            </a:r>
          </a:p>
        </p:txBody>
      </p:sp>
      <p:cxnSp>
        <p:nvCxnSpPr>
          <p:cNvPr id="8" name="Straight Arrow Connector 7">
            <a:extLst>
              <a:ext uri="{FF2B5EF4-FFF2-40B4-BE49-F238E27FC236}">
                <a16:creationId xmlns:a16="http://schemas.microsoft.com/office/drawing/2014/main" id="{DD694693-637D-49D3-8910-C415A01B85C9}"/>
              </a:ext>
            </a:extLst>
          </p:cNvPr>
          <p:cNvCxnSpPr>
            <a:stCxn id="4" idx="6"/>
            <a:endCxn id="5" idx="2"/>
          </p:cNvCxnSpPr>
          <p:nvPr/>
        </p:nvCxnSpPr>
        <p:spPr>
          <a:xfrm>
            <a:off x="2494248" y="2862072"/>
            <a:ext cx="1162382"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D8A39E6-B66A-48CF-B052-D9F21A8E1B95}"/>
              </a:ext>
            </a:extLst>
          </p:cNvPr>
          <p:cNvCxnSpPr>
            <a:stCxn id="5" idx="6"/>
            <a:endCxn id="6" idx="2"/>
          </p:cNvCxnSpPr>
          <p:nvPr/>
        </p:nvCxnSpPr>
        <p:spPr>
          <a:xfrm>
            <a:off x="5509814" y="2862072"/>
            <a:ext cx="1162382"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C71E55B-0C30-4CCC-852E-F325E23DE45F}"/>
              </a:ext>
            </a:extLst>
          </p:cNvPr>
          <p:cNvCxnSpPr>
            <a:stCxn id="6" idx="6"/>
            <a:endCxn id="7" idx="2"/>
          </p:cNvCxnSpPr>
          <p:nvPr/>
        </p:nvCxnSpPr>
        <p:spPr>
          <a:xfrm>
            <a:off x="8525380" y="2862072"/>
            <a:ext cx="1162383"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7">
            <a:extLst>
              <a:ext uri="{FF2B5EF4-FFF2-40B4-BE49-F238E27FC236}">
                <a16:creationId xmlns:a16="http://schemas.microsoft.com/office/drawing/2014/main" id="{B560BA90-3E16-4945-8F32-3ACEBB5B31D6}"/>
              </a:ext>
            </a:extLst>
          </p:cNvPr>
          <p:cNvCxnSpPr>
            <a:stCxn id="4" idx="3"/>
            <a:endCxn id="4" idx="5"/>
          </p:cNvCxnSpPr>
          <p:nvPr/>
        </p:nvCxnSpPr>
        <p:spPr>
          <a:xfrm rot="16200000" flipH="1">
            <a:off x="1567656" y="2607752"/>
            <a:ext cx="12700" cy="1310398"/>
          </a:xfrm>
          <a:prstGeom prst="curvedConnector3">
            <a:avLst>
              <a:gd name="adj1" fmla="val 4043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22">
            <a:extLst>
              <a:ext uri="{FF2B5EF4-FFF2-40B4-BE49-F238E27FC236}">
                <a16:creationId xmlns:a16="http://schemas.microsoft.com/office/drawing/2014/main" id="{4D1BE875-89FF-4032-8FFD-A3943D6B87E9}"/>
              </a:ext>
            </a:extLst>
          </p:cNvPr>
          <p:cNvCxnSpPr>
            <a:stCxn id="5" idx="3"/>
            <a:endCxn id="5" idx="5"/>
          </p:cNvCxnSpPr>
          <p:nvPr/>
        </p:nvCxnSpPr>
        <p:spPr>
          <a:xfrm rot="16200000" flipH="1">
            <a:off x="4583222" y="2607752"/>
            <a:ext cx="12700" cy="1310398"/>
          </a:xfrm>
          <a:prstGeom prst="curvedConnector3">
            <a:avLst>
              <a:gd name="adj1" fmla="val 3899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26">
            <a:extLst>
              <a:ext uri="{FF2B5EF4-FFF2-40B4-BE49-F238E27FC236}">
                <a16:creationId xmlns:a16="http://schemas.microsoft.com/office/drawing/2014/main" id="{D64A86A4-EAA7-4919-A7E8-EA43C6C4E3F9}"/>
              </a:ext>
            </a:extLst>
          </p:cNvPr>
          <p:cNvCxnSpPr>
            <a:stCxn id="6" idx="3"/>
            <a:endCxn id="6" idx="5"/>
          </p:cNvCxnSpPr>
          <p:nvPr/>
        </p:nvCxnSpPr>
        <p:spPr>
          <a:xfrm rot="16200000" flipH="1">
            <a:off x="7598788" y="2607752"/>
            <a:ext cx="12700" cy="1310398"/>
          </a:xfrm>
          <a:prstGeom prst="curvedConnector3">
            <a:avLst>
              <a:gd name="adj1" fmla="val 3827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30">
            <a:extLst>
              <a:ext uri="{FF2B5EF4-FFF2-40B4-BE49-F238E27FC236}">
                <a16:creationId xmlns:a16="http://schemas.microsoft.com/office/drawing/2014/main" id="{4C531EA6-B38F-424F-A977-9C02A8AF83E3}"/>
              </a:ext>
            </a:extLst>
          </p:cNvPr>
          <p:cNvCxnSpPr>
            <a:stCxn id="7" idx="3"/>
            <a:endCxn id="7" idx="5"/>
          </p:cNvCxnSpPr>
          <p:nvPr/>
        </p:nvCxnSpPr>
        <p:spPr>
          <a:xfrm rot="16200000" flipH="1">
            <a:off x="10614355" y="2607752"/>
            <a:ext cx="12700" cy="1310398"/>
          </a:xfrm>
          <a:prstGeom prst="curvedConnector3">
            <a:avLst>
              <a:gd name="adj1" fmla="val 4115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34">
            <a:extLst>
              <a:ext uri="{FF2B5EF4-FFF2-40B4-BE49-F238E27FC236}">
                <a16:creationId xmlns:a16="http://schemas.microsoft.com/office/drawing/2014/main" id="{F392073E-A43F-421B-A437-9590AFAEADCF}"/>
              </a:ext>
            </a:extLst>
          </p:cNvPr>
          <p:cNvCxnSpPr>
            <a:stCxn id="6" idx="0"/>
            <a:endCxn id="4" idx="0"/>
          </p:cNvCxnSpPr>
          <p:nvPr/>
        </p:nvCxnSpPr>
        <p:spPr>
          <a:xfrm rot="16200000" flipV="1">
            <a:off x="4583222" y="-720422"/>
            <a:ext cx="12700" cy="6031132"/>
          </a:xfrm>
          <a:prstGeom prst="curvedConnector3">
            <a:avLst>
              <a:gd name="adj1" fmla="val 8412000"/>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38">
            <a:extLst>
              <a:ext uri="{FF2B5EF4-FFF2-40B4-BE49-F238E27FC236}">
                <a16:creationId xmlns:a16="http://schemas.microsoft.com/office/drawing/2014/main" id="{EEF67F64-51BC-447F-B135-86E1F1211733}"/>
              </a:ext>
            </a:extLst>
          </p:cNvPr>
          <p:cNvCxnSpPr>
            <a:stCxn id="7" idx="0"/>
            <a:endCxn id="4" idx="0"/>
          </p:cNvCxnSpPr>
          <p:nvPr/>
        </p:nvCxnSpPr>
        <p:spPr>
          <a:xfrm rot="16200000" flipV="1">
            <a:off x="6091006" y="-2228206"/>
            <a:ext cx="12700" cy="9046699"/>
          </a:xfrm>
          <a:prstGeom prst="curvedConnector3">
            <a:avLst>
              <a:gd name="adj1" fmla="val 12279000"/>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81E37B7-F789-49DD-BF0E-10D6688A304B}"/>
                  </a:ext>
                </a:extLst>
              </p:cNvPr>
              <p:cNvSpPr txBox="1"/>
              <p:nvPr/>
            </p:nvSpPr>
            <p:spPr>
              <a:xfrm>
                <a:off x="637393" y="3823530"/>
                <a:ext cx="185685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𝑌</m:t>
                          </m:r>
                        </m:sup>
                      </m:sSup>
                      <m:r>
                        <a:rPr lang="en-US" sz="2400" b="0" i="1" smtClean="0">
                          <a:latin typeface="Cambria Math" panose="02040503050406030204" pitchFamily="18" charset="0"/>
                        </a:rPr>
                        <m:t>∗(1−</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𝐺</m:t>
                          </m:r>
                        </m:e>
                        <m:sup>
                          <m:r>
                            <a:rPr lang="en-US" sz="2400" i="1">
                              <a:latin typeface="Cambria Math" panose="02040503050406030204" pitchFamily="18" charset="0"/>
                            </a:rPr>
                            <m:t>𝑌</m:t>
                          </m:r>
                        </m:sup>
                      </m:sSup>
                      <m:r>
                        <a:rPr lang="en-US" sz="2400" b="0" i="1" smtClean="0">
                          <a:latin typeface="Cambria Math" panose="02040503050406030204" pitchFamily="18" charset="0"/>
                        </a:rPr>
                        <m:t>)</m:t>
                      </m:r>
                    </m:oMath>
                  </m:oMathPara>
                </a14:m>
                <a:endParaRPr lang="en-US" sz="2400" dirty="0"/>
              </a:p>
            </p:txBody>
          </p:sp>
        </mc:Choice>
        <mc:Fallback xmlns="">
          <p:sp>
            <p:nvSpPr>
              <p:cNvPr id="17" name="TextBox 16">
                <a:extLst>
                  <a:ext uri="{FF2B5EF4-FFF2-40B4-BE49-F238E27FC236}">
                    <a16:creationId xmlns:a16="http://schemas.microsoft.com/office/drawing/2014/main" id="{E81E37B7-F789-49DD-BF0E-10D6688A304B}"/>
                  </a:ext>
                </a:extLst>
              </p:cNvPr>
              <p:cNvSpPr txBox="1">
                <a:spLocks noRot="1" noChangeAspect="1" noMove="1" noResize="1" noEditPoints="1" noAdjustHandles="1" noChangeArrowheads="1" noChangeShapeType="1" noTextEdit="1"/>
              </p:cNvSpPr>
              <p:nvPr/>
            </p:nvSpPr>
            <p:spPr>
              <a:xfrm>
                <a:off x="637393" y="3823530"/>
                <a:ext cx="1856855" cy="369332"/>
              </a:xfrm>
              <a:prstGeom prst="rect">
                <a:avLst/>
              </a:prstGeom>
              <a:blipFill>
                <a:blip r:embed="rId2"/>
                <a:stretch>
                  <a:fillRect l="-3618" r="-5592"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ECEBD1E-28BD-48E0-A5F9-79A1C7FF3E17}"/>
                  </a:ext>
                </a:extLst>
              </p:cNvPr>
              <p:cNvSpPr txBox="1"/>
              <p:nvPr/>
            </p:nvSpPr>
            <p:spPr>
              <a:xfrm>
                <a:off x="10410198" y="3822568"/>
                <a:ext cx="421013" cy="370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𝐴</m:t>
                          </m:r>
                        </m:sup>
                      </m:sSup>
                    </m:oMath>
                  </m:oMathPara>
                </a14:m>
                <a:endParaRPr lang="en-US" sz="2400" dirty="0"/>
              </a:p>
            </p:txBody>
          </p:sp>
        </mc:Choice>
        <mc:Fallback xmlns="">
          <p:sp>
            <p:nvSpPr>
              <p:cNvPr id="18" name="TextBox 17">
                <a:extLst>
                  <a:ext uri="{FF2B5EF4-FFF2-40B4-BE49-F238E27FC236}">
                    <a16:creationId xmlns:a16="http://schemas.microsoft.com/office/drawing/2014/main" id="{CECEBD1E-28BD-48E0-A5F9-79A1C7FF3E17}"/>
                  </a:ext>
                </a:extLst>
              </p:cNvPr>
              <p:cNvSpPr txBox="1">
                <a:spLocks noRot="1" noChangeAspect="1" noMove="1" noResize="1" noEditPoints="1" noAdjustHandles="1" noChangeArrowheads="1" noChangeShapeType="1" noTextEdit="1"/>
              </p:cNvSpPr>
              <p:nvPr/>
            </p:nvSpPr>
            <p:spPr>
              <a:xfrm>
                <a:off x="10410198" y="3822568"/>
                <a:ext cx="421013" cy="370294"/>
              </a:xfrm>
              <a:prstGeom prst="rect">
                <a:avLst/>
              </a:prstGeom>
              <a:blipFill>
                <a:blip r:embed="rId3"/>
                <a:stretch>
                  <a:fillRect l="-17391" t="-1639" r="-5797"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2E65C72-E183-4A20-9488-90769B80B193}"/>
                  </a:ext>
                </a:extLst>
              </p:cNvPr>
              <p:cNvSpPr txBox="1"/>
              <p:nvPr/>
            </p:nvSpPr>
            <p:spPr>
              <a:xfrm>
                <a:off x="7761648" y="468524"/>
                <a:ext cx="1065292" cy="370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𝐹</m:t>
                          </m:r>
                        </m:e>
                        <m:sup>
                          <m:r>
                            <a:rPr lang="en-US" sz="2400" b="0" i="1" smtClean="0">
                              <a:latin typeface="Cambria Math" panose="02040503050406030204" pitchFamily="18" charset="0"/>
                            </a:rPr>
                            <m:t>𝐴</m:t>
                          </m:r>
                        </m:sup>
                      </m:sSup>
                      <m:r>
                        <a:rPr lang="en-US" sz="240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𝑌</m:t>
                          </m:r>
                        </m:sup>
                      </m:sSup>
                    </m:oMath>
                  </m:oMathPara>
                </a14:m>
                <a:endParaRPr lang="en-US" sz="2400" dirty="0"/>
              </a:p>
            </p:txBody>
          </p:sp>
        </mc:Choice>
        <mc:Fallback xmlns="">
          <p:sp>
            <p:nvSpPr>
              <p:cNvPr id="19" name="TextBox 18">
                <a:extLst>
                  <a:ext uri="{FF2B5EF4-FFF2-40B4-BE49-F238E27FC236}">
                    <a16:creationId xmlns:a16="http://schemas.microsoft.com/office/drawing/2014/main" id="{52E65C72-E183-4A20-9488-90769B80B193}"/>
                  </a:ext>
                </a:extLst>
              </p:cNvPr>
              <p:cNvSpPr txBox="1">
                <a:spLocks noRot="1" noChangeAspect="1" noMove="1" noResize="1" noEditPoints="1" noAdjustHandles="1" noChangeArrowheads="1" noChangeShapeType="1" noTextEdit="1"/>
              </p:cNvSpPr>
              <p:nvPr/>
            </p:nvSpPr>
            <p:spPr>
              <a:xfrm>
                <a:off x="7761648" y="468524"/>
                <a:ext cx="1065292" cy="370294"/>
              </a:xfrm>
              <a:prstGeom prst="rect">
                <a:avLst/>
              </a:prstGeom>
              <a:blipFill>
                <a:blip r:embed="rId4"/>
                <a:stretch>
                  <a:fillRect l="-6286" t="-3279" r="-1143"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737EE64-E0A4-40BB-8C49-CAFD121B76E3}"/>
                  </a:ext>
                </a:extLst>
              </p:cNvPr>
              <p:cNvSpPr txBox="1"/>
              <p:nvPr/>
            </p:nvSpPr>
            <p:spPr>
              <a:xfrm>
                <a:off x="6672196" y="1158477"/>
                <a:ext cx="1040157" cy="370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𝐹</m:t>
                          </m:r>
                        </m:e>
                        <m:sup>
                          <m:r>
                            <a:rPr lang="en-US" sz="2400" b="0" i="1" smtClean="0">
                              <a:latin typeface="Cambria Math" panose="02040503050406030204" pitchFamily="18" charset="0"/>
                            </a:rPr>
                            <m:t>𝑆</m:t>
                          </m:r>
                        </m:sup>
                      </m:sSup>
                      <m:r>
                        <a:rPr lang="en-US" sz="2400" b="0" i="0" smtClean="0">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𝑌</m:t>
                          </m:r>
                        </m:sup>
                      </m:sSup>
                    </m:oMath>
                  </m:oMathPara>
                </a14:m>
                <a:endParaRPr lang="en-US" sz="2400" dirty="0"/>
              </a:p>
            </p:txBody>
          </p:sp>
        </mc:Choice>
        <mc:Fallback xmlns="">
          <p:sp>
            <p:nvSpPr>
              <p:cNvPr id="20" name="TextBox 19">
                <a:extLst>
                  <a:ext uri="{FF2B5EF4-FFF2-40B4-BE49-F238E27FC236}">
                    <a16:creationId xmlns:a16="http://schemas.microsoft.com/office/drawing/2014/main" id="{5737EE64-E0A4-40BB-8C49-CAFD121B76E3}"/>
                  </a:ext>
                </a:extLst>
              </p:cNvPr>
              <p:cNvSpPr txBox="1">
                <a:spLocks noRot="1" noChangeAspect="1" noMove="1" noResize="1" noEditPoints="1" noAdjustHandles="1" noChangeArrowheads="1" noChangeShapeType="1" noTextEdit="1"/>
              </p:cNvSpPr>
              <p:nvPr/>
            </p:nvSpPr>
            <p:spPr>
              <a:xfrm>
                <a:off x="6672196" y="1158477"/>
                <a:ext cx="1040157" cy="370551"/>
              </a:xfrm>
              <a:prstGeom prst="rect">
                <a:avLst/>
              </a:prstGeom>
              <a:blipFill>
                <a:blip r:embed="rId5"/>
                <a:stretch>
                  <a:fillRect l="-7059" t="-1639" r="-1765"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DFA91C0-8FCA-4427-AF75-EE7D13614754}"/>
                  </a:ext>
                </a:extLst>
              </p:cNvPr>
              <p:cNvSpPr txBox="1"/>
              <p:nvPr/>
            </p:nvSpPr>
            <p:spPr>
              <a:xfrm>
                <a:off x="3710276" y="3793304"/>
                <a:ext cx="178177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𝐽</m:t>
                          </m:r>
                        </m:sup>
                      </m:sSup>
                      <m:r>
                        <a:rPr lang="en-US" sz="2400" b="0" i="1" smtClean="0">
                          <a:latin typeface="Cambria Math" panose="02040503050406030204" pitchFamily="18" charset="0"/>
                        </a:rPr>
                        <m:t>∗(1−</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𝐺</m:t>
                          </m:r>
                        </m:e>
                        <m:sup>
                          <m:r>
                            <a:rPr lang="en-US" sz="2400" b="0" i="1" smtClean="0">
                              <a:latin typeface="Cambria Math" panose="02040503050406030204" pitchFamily="18" charset="0"/>
                            </a:rPr>
                            <m:t>𝐽</m:t>
                          </m:r>
                        </m:sup>
                      </m:sSup>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BDFA91C0-8FCA-4427-AF75-EE7D13614754}"/>
                  </a:ext>
                </a:extLst>
              </p:cNvPr>
              <p:cNvSpPr txBox="1">
                <a:spLocks noRot="1" noChangeAspect="1" noMove="1" noResize="1" noEditPoints="1" noAdjustHandles="1" noChangeArrowheads="1" noChangeShapeType="1" noTextEdit="1"/>
              </p:cNvSpPr>
              <p:nvPr/>
            </p:nvSpPr>
            <p:spPr>
              <a:xfrm>
                <a:off x="3710276" y="3793304"/>
                <a:ext cx="1781770" cy="369332"/>
              </a:xfrm>
              <a:prstGeom prst="rect">
                <a:avLst/>
              </a:prstGeom>
              <a:blipFill>
                <a:blip r:embed="rId6"/>
                <a:stretch>
                  <a:fillRect l="-3767" t="-3279" r="-5822"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C8BD14E-92B9-4236-BA5C-C0484EE6EABD}"/>
                  </a:ext>
                </a:extLst>
              </p:cNvPr>
              <p:cNvSpPr txBox="1"/>
              <p:nvPr/>
            </p:nvSpPr>
            <p:spPr>
              <a:xfrm>
                <a:off x="6708074" y="3792085"/>
                <a:ext cx="1834669" cy="370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𝑆</m:t>
                          </m:r>
                        </m:sup>
                      </m:sSup>
                      <m:r>
                        <a:rPr lang="en-US" sz="2400" b="0" i="1" smtClean="0">
                          <a:latin typeface="Cambria Math" panose="02040503050406030204" pitchFamily="18" charset="0"/>
                        </a:rPr>
                        <m:t>∗(1−</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𝐺</m:t>
                          </m:r>
                        </m:e>
                        <m:sup>
                          <m:r>
                            <a:rPr lang="en-US" sz="2400" b="0" i="1" smtClean="0">
                              <a:latin typeface="Cambria Math" panose="02040503050406030204" pitchFamily="18" charset="0"/>
                            </a:rPr>
                            <m:t>𝑆</m:t>
                          </m:r>
                        </m:sup>
                      </m:sSup>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AC8BD14E-92B9-4236-BA5C-C0484EE6EABD}"/>
                  </a:ext>
                </a:extLst>
              </p:cNvPr>
              <p:cNvSpPr txBox="1">
                <a:spLocks noRot="1" noChangeAspect="1" noMove="1" noResize="1" noEditPoints="1" noAdjustHandles="1" noChangeArrowheads="1" noChangeShapeType="1" noTextEdit="1"/>
              </p:cNvSpPr>
              <p:nvPr/>
            </p:nvSpPr>
            <p:spPr>
              <a:xfrm>
                <a:off x="6708074" y="3792085"/>
                <a:ext cx="1834669" cy="370551"/>
              </a:xfrm>
              <a:prstGeom prst="rect">
                <a:avLst/>
              </a:prstGeom>
              <a:blipFill>
                <a:blip r:embed="rId7"/>
                <a:stretch>
                  <a:fillRect l="-3322" t="-1639" r="-5648"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26C862E-0DA4-4937-AE0D-8D25E99305EE}"/>
                  </a:ext>
                </a:extLst>
              </p:cNvPr>
              <p:cNvSpPr txBox="1"/>
              <p:nvPr/>
            </p:nvSpPr>
            <p:spPr>
              <a:xfrm>
                <a:off x="2548237" y="2470873"/>
                <a:ext cx="106439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𝑌</m:t>
                          </m:r>
                        </m:sup>
                      </m:sSup>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𝐺</m:t>
                          </m:r>
                        </m:e>
                        <m:sup>
                          <m:r>
                            <a:rPr lang="en-US" sz="2400" i="1">
                              <a:latin typeface="Cambria Math" panose="02040503050406030204" pitchFamily="18" charset="0"/>
                            </a:rPr>
                            <m:t>𝑌</m:t>
                          </m:r>
                        </m:sup>
                      </m:sSup>
                    </m:oMath>
                  </m:oMathPara>
                </a14:m>
                <a:endParaRPr lang="en-US" sz="2400" dirty="0"/>
              </a:p>
            </p:txBody>
          </p:sp>
        </mc:Choice>
        <mc:Fallback xmlns="">
          <p:sp>
            <p:nvSpPr>
              <p:cNvPr id="23" name="TextBox 22">
                <a:extLst>
                  <a:ext uri="{FF2B5EF4-FFF2-40B4-BE49-F238E27FC236}">
                    <a16:creationId xmlns:a16="http://schemas.microsoft.com/office/drawing/2014/main" id="{A26C862E-0DA4-4937-AE0D-8D25E99305EE}"/>
                  </a:ext>
                </a:extLst>
              </p:cNvPr>
              <p:cNvSpPr txBox="1">
                <a:spLocks noRot="1" noChangeAspect="1" noMove="1" noResize="1" noEditPoints="1" noAdjustHandles="1" noChangeArrowheads="1" noChangeShapeType="1" noTextEdit="1"/>
              </p:cNvSpPr>
              <p:nvPr/>
            </p:nvSpPr>
            <p:spPr>
              <a:xfrm>
                <a:off x="2548237" y="2470873"/>
                <a:ext cx="1064394" cy="369332"/>
              </a:xfrm>
              <a:prstGeom prst="rect">
                <a:avLst/>
              </a:prstGeom>
              <a:blipFill>
                <a:blip r:embed="rId8"/>
                <a:stretch>
                  <a:fillRect l="-6286" r="-1714"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87E88CA-D266-456C-8CC7-545FA0596CAB}"/>
                  </a:ext>
                </a:extLst>
              </p:cNvPr>
              <p:cNvSpPr txBox="1"/>
              <p:nvPr/>
            </p:nvSpPr>
            <p:spPr>
              <a:xfrm>
                <a:off x="5601345" y="2492740"/>
                <a:ext cx="9893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𝐽</m:t>
                          </m:r>
                        </m:sup>
                      </m:sSup>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𝐺</m:t>
                          </m:r>
                        </m:e>
                        <m:sup>
                          <m:r>
                            <a:rPr lang="en-US" sz="2400" b="0" i="1" smtClean="0">
                              <a:latin typeface="Cambria Math" panose="02040503050406030204" pitchFamily="18" charset="0"/>
                            </a:rPr>
                            <m:t>𝐽</m:t>
                          </m:r>
                        </m:sup>
                      </m:sSup>
                    </m:oMath>
                  </m:oMathPara>
                </a14:m>
                <a:endParaRPr lang="en-US" sz="2400" dirty="0"/>
              </a:p>
            </p:txBody>
          </p:sp>
        </mc:Choice>
        <mc:Fallback xmlns="">
          <p:sp>
            <p:nvSpPr>
              <p:cNvPr id="24" name="TextBox 23">
                <a:extLst>
                  <a:ext uri="{FF2B5EF4-FFF2-40B4-BE49-F238E27FC236}">
                    <a16:creationId xmlns:a16="http://schemas.microsoft.com/office/drawing/2014/main" id="{F87E88CA-D266-456C-8CC7-545FA0596CAB}"/>
                  </a:ext>
                </a:extLst>
              </p:cNvPr>
              <p:cNvSpPr txBox="1">
                <a:spLocks noRot="1" noChangeAspect="1" noMove="1" noResize="1" noEditPoints="1" noAdjustHandles="1" noChangeArrowheads="1" noChangeShapeType="1" noTextEdit="1"/>
              </p:cNvSpPr>
              <p:nvPr/>
            </p:nvSpPr>
            <p:spPr>
              <a:xfrm>
                <a:off x="5601345" y="2492740"/>
                <a:ext cx="989310" cy="369332"/>
              </a:xfrm>
              <a:prstGeom prst="rect">
                <a:avLst/>
              </a:prstGeom>
              <a:blipFill>
                <a:blip r:embed="rId9"/>
                <a:stretch>
                  <a:fillRect l="-7407" t="-3279" r="-3704"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4A08C56-C1DB-435D-8F00-8EAAF92C3BEA}"/>
                  </a:ext>
                </a:extLst>
              </p:cNvPr>
              <p:cNvSpPr txBox="1"/>
              <p:nvPr/>
            </p:nvSpPr>
            <p:spPr>
              <a:xfrm>
                <a:off x="8590462" y="2478330"/>
                <a:ext cx="1042208" cy="370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𝑆</m:t>
                          </m:r>
                        </m:sup>
                      </m:sSup>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𝐺</m:t>
                          </m:r>
                        </m:e>
                        <m:sup>
                          <m:r>
                            <a:rPr lang="en-US" sz="2400" b="0" i="1" smtClean="0">
                              <a:latin typeface="Cambria Math" panose="02040503050406030204" pitchFamily="18" charset="0"/>
                            </a:rPr>
                            <m:t>𝑆</m:t>
                          </m:r>
                        </m:sup>
                      </m:sSup>
                    </m:oMath>
                  </m:oMathPara>
                </a14:m>
                <a:endParaRPr lang="en-US" sz="2400" dirty="0"/>
              </a:p>
            </p:txBody>
          </p:sp>
        </mc:Choice>
        <mc:Fallback xmlns="">
          <p:sp>
            <p:nvSpPr>
              <p:cNvPr id="25" name="TextBox 24">
                <a:extLst>
                  <a:ext uri="{FF2B5EF4-FFF2-40B4-BE49-F238E27FC236}">
                    <a16:creationId xmlns:a16="http://schemas.microsoft.com/office/drawing/2014/main" id="{84A08C56-C1DB-435D-8F00-8EAAF92C3BEA}"/>
                  </a:ext>
                </a:extLst>
              </p:cNvPr>
              <p:cNvSpPr txBox="1">
                <a:spLocks noRot="1" noChangeAspect="1" noMove="1" noResize="1" noEditPoints="1" noAdjustHandles="1" noChangeArrowheads="1" noChangeShapeType="1" noTextEdit="1"/>
              </p:cNvSpPr>
              <p:nvPr/>
            </p:nvSpPr>
            <p:spPr>
              <a:xfrm>
                <a:off x="8590462" y="2478330"/>
                <a:ext cx="1042208" cy="370551"/>
              </a:xfrm>
              <a:prstGeom prst="rect">
                <a:avLst/>
              </a:prstGeom>
              <a:blipFill>
                <a:blip r:embed="rId10"/>
                <a:stretch>
                  <a:fillRect l="-6433" t="-3333" r="-233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EF46AD7E-0DD1-49F5-9A46-E6F50676C3A9}"/>
                  </a:ext>
                </a:extLst>
              </p:cNvPr>
              <p:cNvSpPr/>
              <p:nvPr/>
            </p:nvSpPr>
            <p:spPr>
              <a:xfrm>
                <a:off x="10111377" y="106020"/>
                <a:ext cx="2021777" cy="132556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i="1">
                        <a:latin typeface="Cambria Math" panose="02040503050406030204" pitchFamily="18" charset="0"/>
                      </a:rPr>
                      <m:t>𝑆</m:t>
                    </m:r>
                  </m:oMath>
                </a14:m>
                <a:r>
                  <a:rPr lang="en-US" sz="2400" dirty="0"/>
                  <a:t> = survival</a:t>
                </a:r>
              </a:p>
              <a:p>
                <a:pPr algn="ctr"/>
                <a14:m>
                  <m:oMath xmlns:m="http://schemas.openxmlformats.org/officeDocument/2006/math">
                    <m:r>
                      <a:rPr lang="en-US" sz="2400" i="1">
                        <a:latin typeface="Cambria Math" panose="02040503050406030204" pitchFamily="18" charset="0"/>
                      </a:rPr>
                      <m:t>𝐺</m:t>
                    </m:r>
                  </m:oMath>
                </a14:m>
                <a:r>
                  <a:rPr lang="en-US" sz="2400" dirty="0"/>
                  <a:t> = growth</a:t>
                </a:r>
              </a:p>
              <a:p>
                <a:pPr algn="ctr"/>
                <a14:m>
                  <m:oMath xmlns:m="http://schemas.openxmlformats.org/officeDocument/2006/math">
                    <m:r>
                      <a:rPr lang="en-US" sz="2400" i="1">
                        <a:latin typeface="Cambria Math" panose="02040503050406030204" pitchFamily="18" charset="0"/>
                      </a:rPr>
                      <m:t>𝐹</m:t>
                    </m:r>
                  </m:oMath>
                </a14:m>
                <a:r>
                  <a:rPr lang="en-US" sz="2400" dirty="0"/>
                  <a:t> = fecundity</a:t>
                </a:r>
              </a:p>
            </p:txBody>
          </p:sp>
        </mc:Choice>
        <mc:Fallback xmlns="">
          <p:sp>
            <p:nvSpPr>
              <p:cNvPr id="26" name="Rectangle 25">
                <a:extLst>
                  <a:ext uri="{FF2B5EF4-FFF2-40B4-BE49-F238E27FC236}">
                    <a16:creationId xmlns:a16="http://schemas.microsoft.com/office/drawing/2014/main" id="{EF46AD7E-0DD1-49F5-9A46-E6F50676C3A9}"/>
                  </a:ext>
                </a:extLst>
              </p:cNvPr>
              <p:cNvSpPr>
                <a:spLocks noRot="1" noChangeAspect="1" noMove="1" noResize="1" noEditPoints="1" noAdjustHandles="1" noChangeArrowheads="1" noChangeShapeType="1" noTextEdit="1"/>
              </p:cNvSpPr>
              <p:nvPr/>
            </p:nvSpPr>
            <p:spPr>
              <a:xfrm>
                <a:off x="10111377" y="106020"/>
                <a:ext cx="2021777" cy="1325563"/>
              </a:xfrm>
              <a:prstGeom prst="rect">
                <a:avLst/>
              </a:prstGeom>
              <a:blipFill>
                <a:blip r:embed="rId11"/>
                <a:stretch>
                  <a:fillRect b="-5505"/>
                </a:stretch>
              </a:blipFill>
              <a:ln>
                <a:noFill/>
              </a:ln>
            </p:spPr>
            <p:txBody>
              <a:bodyPr/>
              <a:lstStyle/>
              <a:p>
                <a:r>
                  <a:rPr lang="en-US">
                    <a:noFill/>
                  </a:rPr>
                  <a:t> </a:t>
                </a:r>
              </a:p>
            </p:txBody>
          </p:sp>
        </mc:Fallback>
      </mc:AlternateContent>
      <p:sp>
        <p:nvSpPr>
          <p:cNvPr id="2" name="TextBox 1">
            <a:extLst>
              <a:ext uri="{FF2B5EF4-FFF2-40B4-BE49-F238E27FC236}">
                <a16:creationId xmlns:a16="http://schemas.microsoft.com/office/drawing/2014/main" id="{EFBBF937-1345-4907-8E4F-684C61D31148}"/>
              </a:ext>
            </a:extLst>
          </p:cNvPr>
          <p:cNvSpPr txBox="1"/>
          <p:nvPr/>
        </p:nvSpPr>
        <p:spPr>
          <a:xfrm>
            <a:off x="1147406" y="4525721"/>
            <a:ext cx="7272693" cy="1815882"/>
          </a:xfrm>
          <a:prstGeom prst="rect">
            <a:avLst/>
          </a:prstGeom>
          <a:noFill/>
        </p:spPr>
        <p:txBody>
          <a:bodyPr wrap="square" rtlCol="0">
            <a:spAutoFit/>
          </a:bodyPr>
          <a:lstStyle/>
          <a:p>
            <a:r>
              <a:rPr lang="en-US" sz="2800" dirty="0"/>
              <a:t>Vital rates:</a:t>
            </a:r>
          </a:p>
          <a:p>
            <a:pPr marL="285750" indent="-285750">
              <a:buFontTx/>
              <a:buChar char="-"/>
            </a:pPr>
            <a:r>
              <a:rPr lang="en-US" sz="2800" dirty="0"/>
              <a:t>Annual survival of each stage (S)</a:t>
            </a:r>
          </a:p>
          <a:p>
            <a:pPr marL="285750" indent="-285750">
              <a:buFontTx/>
              <a:buChar char="-"/>
            </a:pPr>
            <a:r>
              <a:rPr lang="en-US" sz="2800" dirty="0"/>
              <a:t>Annual growth probability for each stage (G)</a:t>
            </a:r>
          </a:p>
          <a:p>
            <a:pPr marL="285750" indent="-285750">
              <a:buFontTx/>
              <a:buChar char="-"/>
            </a:pPr>
            <a:r>
              <a:rPr lang="en-US" sz="2800" dirty="0"/>
              <a:t>Annual fecundity for each stage (F)</a:t>
            </a:r>
          </a:p>
        </p:txBody>
      </p:sp>
      <p:pic>
        <p:nvPicPr>
          <p:cNvPr id="27" name="Picture 26" descr="A close up of a snake&#10;&#10;Description automatically generated">
            <a:extLst>
              <a:ext uri="{FF2B5EF4-FFF2-40B4-BE49-F238E27FC236}">
                <a16:creationId xmlns:a16="http://schemas.microsoft.com/office/drawing/2014/main" id="{49028D6F-577E-489B-A560-2417B80C7A9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7810" y="106020"/>
            <a:ext cx="1083057" cy="1083057"/>
          </a:xfrm>
          <a:prstGeom prst="rect">
            <a:avLst/>
          </a:prstGeom>
        </p:spPr>
      </p:pic>
    </p:spTree>
    <p:extLst>
      <p:ext uri="{BB962C8B-B14F-4D97-AF65-F5344CB8AC3E}">
        <p14:creationId xmlns:p14="http://schemas.microsoft.com/office/powerpoint/2010/main" val="822286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17C8CCB-62B2-433E-809F-D40A72A281D4}"/>
              </a:ext>
            </a:extLst>
          </p:cNvPr>
          <p:cNvSpPr/>
          <p:nvPr/>
        </p:nvSpPr>
        <p:spPr>
          <a:xfrm>
            <a:off x="641064"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Young</a:t>
            </a:r>
          </a:p>
          <a:p>
            <a:pPr algn="ctr"/>
            <a:r>
              <a:rPr lang="en-US" sz="2000" dirty="0">
                <a:solidFill>
                  <a:schemeClr val="bg1"/>
                </a:solidFill>
              </a:rPr>
              <a:t>(&lt;60 cm)</a:t>
            </a:r>
          </a:p>
        </p:txBody>
      </p:sp>
      <p:sp>
        <p:nvSpPr>
          <p:cNvPr id="5" name="Oval 4">
            <a:extLst>
              <a:ext uri="{FF2B5EF4-FFF2-40B4-BE49-F238E27FC236}">
                <a16:creationId xmlns:a16="http://schemas.microsoft.com/office/drawing/2014/main" id="{FE524EC2-4515-47FD-AB5B-448FD7AE3E1C}"/>
              </a:ext>
            </a:extLst>
          </p:cNvPr>
          <p:cNvSpPr/>
          <p:nvPr/>
        </p:nvSpPr>
        <p:spPr>
          <a:xfrm>
            <a:off x="3656630"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Juvenile</a:t>
            </a:r>
          </a:p>
          <a:p>
            <a:pPr algn="ctr"/>
            <a:r>
              <a:rPr lang="en-US" sz="2000" dirty="0">
                <a:solidFill>
                  <a:schemeClr val="bg1"/>
                </a:solidFill>
              </a:rPr>
              <a:t>(60-90 cm)</a:t>
            </a:r>
          </a:p>
        </p:txBody>
      </p:sp>
      <p:sp>
        <p:nvSpPr>
          <p:cNvPr id="6" name="Oval 5">
            <a:extLst>
              <a:ext uri="{FF2B5EF4-FFF2-40B4-BE49-F238E27FC236}">
                <a16:creationId xmlns:a16="http://schemas.microsoft.com/office/drawing/2014/main" id="{F5911A17-55F3-42B7-9163-7E144E10F53D}"/>
              </a:ext>
            </a:extLst>
          </p:cNvPr>
          <p:cNvSpPr/>
          <p:nvPr/>
        </p:nvSpPr>
        <p:spPr>
          <a:xfrm>
            <a:off x="6672196"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Sub-adult</a:t>
            </a:r>
          </a:p>
          <a:p>
            <a:pPr algn="ctr"/>
            <a:r>
              <a:rPr lang="en-US" sz="2000" dirty="0">
                <a:solidFill>
                  <a:schemeClr val="bg1"/>
                </a:solidFill>
              </a:rPr>
              <a:t>(90-110 cm)</a:t>
            </a:r>
          </a:p>
        </p:txBody>
      </p:sp>
      <p:sp>
        <p:nvSpPr>
          <p:cNvPr id="7" name="Oval 6">
            <a:extLst>
              <a:ext uri="{FF2B5EF4-FFF2-40B4-BE49-F238E27FC236}">
                <a16:creationId xmlns:a16="http://schemas.microsoft.com/office/drawing/2014/main" id="{BA707189-4360-429F-97B9-394B3D43AD0F}"/>
              </a:ext>
            </a:extLst>
          </p:cNvPr>
          <p:cNvSpPr/>
          <p:nvPr/>
        </p:nvSpPr>
        <p:spPr>
          <a:xfrm>
            <a:off x="9687763"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Adult</a:t>
            </a:r>
          </a:p>
          <a:p>
            <a:pPr algn="ctr"/>
            <a:r>
              <a:rPr lang="en-US" sz="2000" dirty="0">
                <a:solidFill>
                  <a:schemeClr val="bg1"/>
                </a:solidFill>
              </a:rPr>
              <a:t>(&gt;110 cm)</a:t>
            </a:r>
          </a:p>
        </p:txBody>
      </p:sp>
      <p:cxnSp>
        <p:nvCxnSpPr>
          <p:cNvPr id="8" name="Straight Arrow Connector 7">
            <a:extLst>
              <a:ext uri="{FF2B5EF4-FFF2-40B4-BE49-F238E27FC236}">
                <a16:creationId xmlns:a16="http://schemas.microsoft.com/office/drawing/2014/main" id="{DD694693-637D-49D3-8910-C415A01B85C9}"/>
              </a:ext>
            </a:extLst>
          </p:cNvPr>
          <p:cNvCxnSpPr>
            <a:stCxn id="4" idx="6"/>
            <a:endCxn id="5" idx="2"/>
          </p:cNvCxnSpPr>
          <p:nvPr/>
        </p:nvCxnSpPr>
        <p:spPr>
          <a:xfrm>
            <a:off x="2494248" y="2862072"/>
            <a:ext cx="1162382"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D8A39E6-B66A-48CF-B052-D9F21A8E1B95}"/>
              </a:ext>
            </a:extLst>
          </p:cNvPr>
          <p:cNvCxnSpPr>
            <a:stCxn id="5" idx="6"/>
            <a:endCxn id="6" idx="2"/>
          </p:cNvCxnSpPr>
          <p:nvPr/>
        </p:nvCxnSpPr>
        <p:spPr>
          <a:xfrm>
            <a:off x="5509814" y="2862072"/>
            <a:ext cx="1162382"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C71E55B-0C30-4CCC-852E-F325E23DE45F}"/>
              </a:ext>
            </a:extLst>
          </p:cNvPr>
          <p:cNvCxnSpPr>
            <a:stCxn id="6" idx="6"/>
            <a:endCxn id="7" idx="2"/>
          </p:cNvCxnSpPr>
          <p:nvPr/>
        </p:nvCxnSpPr>
        <p:spPr>
          <a:xfrm>
            <a:off x="8525380" y="2862072"/>
            <a:ext cx="1162383"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7">
            <a:extLst>
              <a:ext uri="{FF2B5EF4-FFF2-40B4-BE49-F238E27FC236}">
                <a16:creationId xmlns:a16="http://schemas.microsoft.com/office/drawing/2014/main" id="{B560BA90-3E16-4945-8F32-3ACEBB5B31D6}"/>
              </a:ext>
            </a:extLst>
          </p:cNvPr>
          <p:cNvCxnSpPr>
            <a:stCxn id="4" idx="3"/>
            <a:endCxn id="4" idx="5"/>
          </p:cNvCxnSpPr>
          <p:nvPr/>
        </p:nvCxnSpPr>
        <p:spPr>
          <a:xfrm rot="16200000" flipH="1">
            <a:off x="1567656" y="2607752"/>
            <a:ext cx="12700" cy="1310398"/>
          </a:xfrm>
          <a:prstGeom prst="curvedConnector3">
            <a:avLst>
              <a:gd name="adj1" fmla="val 4043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22">
            <a:extLst>
              <a:ext uri="{FF2B5EF4-FFF2-40B4-BE49-F238E27FC236}">
                <a16:creationId xmlns:a16="http://schemas.microsoft.com/office/drawing/2014/main" id="{4D1BE875-89FF-4032-8FFD-A3943D6B87E9}"/>
              </a:ext>
            </a:extLst>
          </p:cNvPr>
          <p:cNvCxnSpPr>
            <a:stCxn id="5" idx="3"/>
            <a:endCxn id="5" idx="5"/>
          </p:cNvCxnSpPr>
          <p:nvPr/>
        </p:nvCxnSpPr>
        <p:spPr>
          <a:xfrm rot="16200000" flipH="1">
            <a:off x="4583222" y="2607752"/>
            <a:ext cx="12700" cy="1310398"/>
          </a:xfrm>
          <a:prstGeom prst="curvedConnector3">
            <a:avLst>
              <a:gd name="adj1" fmla="val 3899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26">
            <a:extLst>
              <a:ext uri="{FF2B5EF4-FFF2-40B4-BE49-F238E27FC236}">
                <a16:creationId xmlns:a16="http://schemas.microsoft.com/office/drawing/2014/main" id="{D64A86A4-EAA7-4919-A7E8-EA43C6C4E3F9}"/>
              </a:ext>
            </a:extLst>
          </p:cNvPr>
          <p:cNvCxnSpPr>
            <a:stCxn id="6" idx="3"/>
            <a:endCxn id="6" idx="5"/>
          </p:cNvCxnSpPr>
          <p:nvPr/>
        </p:nvCxnSpPr>
        <p:spPr>
          <a:xfrm rot="16200000" flipH="1">
            <a:off x="7598788" y="2607752"/>
            <a:ext cx="12700" cy="1310398"/>
          </a:xfrm>
          <a:prstGeom prst="curvedConnector3">
            <a:avLst>
              <a:gd name="adj1" fmla="val 3827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30">
            <a:extLst>
              <a:ext uri="{FF2B5EF4-FFF2-40B4-BE49-F238E27FC236}">
                <a16:creationId xmlns:a16="http://schemas.microsoft.com/office/drawing/2014/main" id="{4C531EA6-B38F-424F-A977-9C02A8AF83E3}"/>
              </a:ext>
            </a:extLst>
          </p:cNvPr>
          <p:cNvCxnSpPr>
            <a:stCxn id="7" idx="3"/>
            <a:endCxn id="7" idx="5"/>
          </p:cNvCxnSpPr>
          <p:nvPr/>
        </p:nvCxnSpPr>
        <p:spPr>
          <a:xfrm rot="16200000" flipH="1">
            <a:off x="10614355" y="2607752"/>
            <a:ext cx="12700" cy="1310398"/>
          </a:xfrm>
          <a:prstGeom prst="curvedConnector3">
            <a:avLst>
              <a:gd name="adj1" fmla="val 4115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34">
            <a:extLst>
              <a:ext uri="{FF2B5EF4-FFF2-40B4-BE49-F238E27FC236}">
                <a16:creationId xmlns:a16="http://schemas.microsoft.com/office/drawing/2014/main" id="{F392073E-A43F-421B-A437-9590AFAEADCF}"/>
              </a:ext>
            </a:extLst>
          </p:cNvPr>
          <p:cNvCxnSpPr>
            <a:stCxn id="6" idx="0"/>
            <a:endCxn id="4" idx="0"/>
          </p:cNvCxnSpPr>
          <p:nvPr/>
        </p:nvCxnSpPr>
        <p:spPr>
          <a:xfrm rot="16200000" flipV="1">
            <a:off x="4583222" y="-720422"/>
            <a:ext cx="12700" cy="6031132"/>
          </a:xfrm>
          <a:prstGeom prst="curvedConnector3">
            <a:avLst>
              <a:gd name="adj1" fmla="val 8412000"/>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38">
            <a:extLst>
              <a:ext uri="{FF2B5EF4-FFF2-40B4-BE49-F238E27FC236}">
                <a16:creationId xmlns:a16="http://schemas.microsoft.com/office/drawing/2014/main" id="{EEF67F64-51BC-447F-B135-86E1F1211733}"/>
              </a:ext>
            </a:extLst>
          </p:cNvPr>
          <p:cNvCxnSpPr>
            <a:stCxn id="7" idx="0"/>
            <a:endCxn id="4" idx="0"/>
          </p:cNvCxnSpPr>
          <p:nvPr/>
        </p:nvCxnSpPr>
        <p:spPr>
          <a:xfrm rot="16200000" flipV="1">
            <a:off x="6091006" y="-2228206"/>
            <a:ext cx="12700" cy="9046699"/>
          </a:xfrm>
          <a:prstGeom prst="curvedConnector3">
            <a:avLst>
              <a:gd name="adj1" fmla="val 12279000"/>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26C862E-0DA4-4937-AE0D-8D25E99305EE}"/>
                  </a:ext>
                </a:extLst>
              </p:cNvPr>
              <p:cNvSpPr txBox="1"/>
              <p:nvPr/>
            </p:nvSpPr>
            <p:spPr>
              <a:xfrm>
                <a:off x="2456955" y="2414626"/>
                <a:ext cx="111427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0.3∗0.67</m:t>
                      </m:r>
                    </m:oMath>
                  </m:oMathPara>
                </a14:m>
                <a:endParaRPr lang="en-US" sz="2000" dirty="0"/>
              </a:p>
            </p:txBody>
          </p:sp>
        </mc:Choice>
        <mc:Fallback xmlns="">
          <p:sp>
            <p:nvSpPr>
              <p:cNvPr id="23" name="TextBox 22">
                <a:extLst>
                  <a:ext uri="{FF2B5EF4-FFF2-40B4-BE49-F238E27FC236}">
                    <a16:creationId xmlns:a16="http://schemas.microsoft.com/office/drawing/2014/main" id="{A26C862E-0DA4-4937-AE0D-8D25E99305EE}"/>
                  </a:ext>
                </a:extLst>
              </p:cNvPr>
              <p:cNvSpPr txBox="1">
                <a:spLocks noRot="1" noChangeAspect="1" noMove="1" noResize="1" noEditPoints="1" noAdjustHandles="1" noChangeArrowheads="1" noChangeShapeType="1" noTextEdit="1"/>
              </p:cNvSpPr>
              <p:nvPr/>
            </p:nvSpPr>
            <p:spPr>
              <a:xfrm>
                <a:off x="2456955" y="2414626"/>
                <a:ext cx="1114279" cy="307777"/>
              </a:xfrm>
              <a:prstGeom prst="rect">
                <a:avLst/>
              </a:prstGeom>
              <a:blipFill>
                <a:blip r:embed="rId2"/>
                <a:stretch>
                  <a:fillRect l="-4918" r="-4918"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53B595B-C3A1-4028-A707-4EA660CD4F5B}"/>
                  </a:ext>
                </a:extLst>
              </p:cNvPr>
              <p:cNvSpPr txBox="1"/>
              <p:nvPr/>
            </p:nvSpPr>
            <p:spPr>
              <a:xfrm>
                <a:off x="5519805" y="2414627"/>
                <a:ext cx="97161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0.9∗0.5</m:t>
                      </m:r>
                    </m:oMath>
                  </m:oMathPara>
                </a14:m>
                <a:endParaRPr lang="en-US" sz="2000" dirty="0"/>
              </a:p>
            </p:txBody>
          </p:sp>
        </mc:Choice>
        <mc:Fallback xmlns="">
          <p:sp>
            <p:nvSpPr>
              <p:cNvPr id="27" name="TextBox 26">
                <a:extLst>
                  <a:ext uri="{FF2B5EF4-FFF2-40B4-BE49-F238E27FC236}">
                    <a16:creationId xmlns:a16="http://schemas.microsoft.com/office/drawing/2014/main" id="{F53B595B-C3A1-4028-A707-4EA660CD4F5B}"/>
                  </a:ext>
                </a:extLst>
              </p:cNvPr>
              <p:cNvSpPr txBox="1">
                <a:spLocks noRot="1" noChangeAspect="1" noMove="1" noResize="1" noEditPoints="1" noAdjustHandles="1" noChangeArrowheads="1" noChangeShapeType="1" noTextEdit="1"/>
              </p:cNvSpPr>
              <p:nvPr/>
            </p:nvSpPr>
            <p:spPr>
              <a:xfrm>
                <a:off x="5519805" y="2414627"/>
                <a:ext cx="971613" cy="307777"/>
              </a:xfrm>
              <a:prstGeom prst="rect">
                <a:avLst/>
              </a:prstGeom>
              <a:blipFill>
                <a:blip r:embed="rId3"/>
                <a:stretch>
                  <a:fillRect l="-5625" r="-5625"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AAAA066-5B36-4462-B447-46A955F40EFD}"/>
                  </a:ext>
                </a:extLst>
              </p:cNvPr>
              <p:cNvSpPr txBox="1"/>
              <p:nvPr/>
            </p:nvSpPr>
            <p:spPr>
              <a:xfrm>
                <a:off x="8478098" y="2420210"/>
                <a:ext cx="125694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0.72∗0.25</m:t>
                      </m:r>
                    </m:oMath>
                  </m:oMathPara>
                </a14:m>
                <a:endParaRPr lang="en-US" sz="2000" dirty="0"/>
              </a:p>
            </p:txBody>
          </p:sp>
        </mc:Choice>
        <mc:Fallback xmlns="">
          <p:sp>
            <p:nvSpPr>
              <p:cNvPr id="28" name="TextBox 27">
                <a:extLst>
                  <a:ext uri="{FF2B5EF4-FFF2-40B4-BE49-F238E27FC236}">
                    <a16:creationId xmlns:a16="http://schemas.microsoft.com/office/drawing/2014/main" id="{5AAAA066-5B36-4462-B447-46A955F40EFD}"/>
                  </a:ext>
                </a:extLst>
              </p:cNvPr>
              <p:cNvSpPr txBox="1">
                <a:spLocks noRot="1" noChangeAspect="1" noMove="1" noResize="1" noEditPoints="1" noAdjustHandles="1" noChangeArrowheads="1" noChangeShapeType="1" noTextEdit="1"/>
              </p:cNvSpPr>
              <p:nvPr/>
            </p:nvSpPr>
            <p:spPr>
              <a:xfrm>
                <a:off x="8478098" y="2420210"/>
                <a:ext cx="1256947" cy="307777"/>
              </a:xfrm>
              <a:prstGeom prst="rect">
                <a:avLst/>
              </a:prstGeom>
              <a:blipFill>
                <a:blip r:embed="rId4"/>
                <a:stretch>
                  <a:fillRect l="-4369" r="-4369"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9543ECA-7758-449D-9DD6-2A367A95F31C}"/>
                  </a:ext>
                </a:extLst>
              </p:cNvPr>
              <p:cNvSpPr txBox="1"/>
              <p:nvPr/>
            </p:nvSpPr>
            <p:spPr>
              <a:xfrm>
                <a:off x="719339" y="3835689"/>
                <a:ext cx="177490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0.3∗(1−0.67)</m:t>
                      </m:r>
                    </m:oMath>
                  </m:oMathPara>
                </a14:m>
                <a:endParaRPr lang="en-US" sz="2000" dirty="0"/>
              </a:p>
            </p:txBody>
          </p:sp>
        </mc:Choice>
        <mc:Fallback xmlns="">
          <p:sp>
            <p:nvSpPr>
              <p:cNvPr id="29" name="TextBox 28">
                <a:extLst>
                  <a:ext uri="{FF2B5EF4-FFF2-40B4-BE49-F238E27FC236}">
                    <a16:creationId xmlns:a16="http://schemas.microsoft.com/office/drawing/2014/main" id="{09543ECA-7758-449D-9DD6-2A367A95F31C}"/>
                  </a:ext>
                </a:extLst>
              </p:cNvPr>
              <p:cNvSpPr txBox="1">
                <a:spLocks noRot="1" noChangeAspect="1" noMove="1" noResize="1" noEditPoints="1" noAdjustHandles="1" noChangeArrowheads="1" noChangeShapeType="1" noTextEdit="1"/>
              </p:cNvSpPr>
              <p:nvPr/>
            </p:nvSpPr>
            <p:spPr>
              <a:xfrm>
                <a:off x="719339" y="3835689"/>
                <a:ext cx="1774909" cy="307777"/>
              </a:xfrm>
              <a:prstGeom prst="rect">
                <a:avLst/>
              </a:prstGeom>
              <a:blipFill>
                <a:blip r:embed="rId5"/>
                <a:stretch>
                  <a:fillRect l="-2749" t="-1961" r="-4811"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1073EE9-54E3-4A7E-8E62-524E79BEB271}"/>
                  </a:ext>
                </a:extLst>
              </p:cNvPr>
              <p:cNvSpPr txBox="1"/>
              <p:nvPr/>
            </p:nvSpPr>
            <p:spPr>
              <a:xfrm>
                <a:off x="3734905" y="3801701"/>
                <a:ext cx="163224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0.9∗(1−0.5)</m:t>
                      </m:r>
                    </m:oMath>
                  </m:oMathPara>
                </a14:m>
                <a:endParaRPr lang="en-US" sz="2000" dirty="0"/>
              </a:p>
            </p:txBody>
          </p:sp>
        </mc:Choice>
        <mc:Fallback xmlns="">
          <p:sp>
            <p:nvSpPr>
              <p:cNvPr id="30" name="TextBox 29">
                <a:extLst>
                  <a:ext uri="{FF2B5EF4-FFF2-40B4-BE49-F238E27FC236}">
                    <a16:creationId xmlns:a16="http://schemas.microsoft.com/office/drawing/2014/main" id="{11073EE9-54E3-4A7E-8E62-524E79BEB271}"/>
                  </a:ext>
                </a:extLst>
              </p:cNvPr>
              <p:cNvSpPr txBox="1">
                <a:spLocks noRot="1" noChangeAspect="1" noMove="1" noResize="1" noEditPoints="1" noAdjustHandles="1" noChangeArrowheads="1" noChangeShapeType="1" noTextEdit="1"/>
              </p:cNvSpPr>
              <p:nvPr/>
            </p:nvSpPr>
            <p:spPr>
              <a:xfrm>
                <a:off x="3734905" y="3801701"/>
                <a:ext cx="1632242" cy="307777"/>
              </a:xfrm>
              <a:prstGeom prst="rect">
                <a:avLst/>
              </a:prstGeom>
              <a:blipFill>
                <a:blip r:embed="rId6"/>
                <a:stretch>
                  <a:fillRect l="-3371" t="-4000" r="-5618" b="-3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7467C12-57EE-47D2-8885-55DBD1FDDE2D}"/>
                  </a:ext>
                </a:extLst>
              </p:cNvPr>
              <p:cNvSpPr txBox="1"/>
              <p:nvPr/>
            </p:nvSpPr>
            <p:spPr>
              <a:xfrm>
                <a:off x="6750471" y="3817179"/>
                <a:ext cx="19175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0.72∗(1−0.25)</m:t>
                      </m:r>
                    </m:oMath>
                  </m:oMathPara>
                </a14:m>
                <a:endParaRPr lang="en-US" sz="2000" dirty="0"/>
              </a:p>
            </p:txBody>
          </p:sp>
        </mc:Choice>
        <mc:Fallback xmlns="">
          <p:sp>
            <p:nvSpPr>
              <p:cNvPr id="31" name="TextBox 30">
                <a:extLst>
                  <a:ext uri="{FF2B5EF4-FFF2-40B4-BE49-F238E27FC236}">
                    <a16:creationId xmlns:a16="http://schemas.microsoft.com/office/drawing/2014/main" id="{87467C12-57EE-47D2-8885-55DBD1FDDE2D}"/>
                  </a:ext>
                </a:extLst>
              </p:cNvPr>
              <p:cNvSpPr txBox="1">
                <a:spLocks noRot="1" noChangeAspect="1" noMove="1" noResize="1" noEditPoints="1" noAdjustHandles="1" noChangeArrowheads="1" noChangeShapeType="1" noTextEdit="1"/>
              </p:cNvSpPr>
              <p:nvPr/>
            </p:nvSpPr>
            <p:spPr>
              <a:xfrm>
                <a:off x="6750471" y="3817179"/>
                <a:ext cx="1917576" cy="307777"/>
              </a:xfrm>
              <a:prstGeom prst="rect">
                <a:avLst/>
              </a:prstGeom>
              <a:blipFill>
                <a:blip r:embed="rId7"/>
                <a:stretch>
                  <a:fillRect l="-2540" t="-1961" r="-412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9C80601E-D959-446A-A34D-2DBD095C7EA8}"/>
                  </a:ext>
                </a:extLst>
              </p:cNvPr>
              <p:cNvSpPr txBox="1"/>
              <p:nvPr/>
            </p:nvSpPr>
            <p:spPr>
              <a:xfrm>
                <a:off x="10498968" y="3817179"/>
                <a:ext cx="39594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0.9</m:t>
                      </m:r>
                    </m:oMath>
                  </m:oMathPara>
                </a14:m>
                <a:endParaRPr lang="en-US" sz="2000" dirty="0"/>
              </a:p>
            </p:txBody>
          </p:sp>
        </mc:Choice>
        <mc:Fallback xmlns="">
          <p:sp>
            <p:nvSpPr>
              <p:cNvPr id="32" name="TextBox 31">
                <a:extLst>
                  <a:ext uri="{FF2B5EF4-FFF2-40B4-BE49-F238E27FC236}">
                    <a16:creationId xmlns:a16="http://schemas.microsoft.com/office/drawing/2014/main" id="{9C80601E-D959-446A-A34D-2DBD095C7EA8}"/>
                  </a:ext>
                </a:extLst>
              </p:cNvPr>
              <p:cNvSpPr txBox="1">
                <a:spLocks noRot="1" noChangeAspect="1" noMove="1" noResize="1" noEditPoints="1" noAdjustHandles="1" noChangeArrowheads="1" noChangeShapeType="1" noTextEdit="1"/>
              </p:cNvSpPr>
              <p:nvPr/>
            </p:nvSpPr>
            <p:spPr>
              <a:xfrm>
                <a:off x="10498968" y="3817179"/>
                <a:ext cx="395942" cy="307777"/>
              </a:xfrm>
              <a:prstGeom prst="rect">
                <a:avLst/>
              </a:prstGeom>
              <a:blipFill>
                <a:blip r:embed="rId8"/>
                <a:stretch>
                  <a:fillRect l="-13846" r="-15385"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9B6A960-4E11-492C-B5CD-71F502EF299D}"/>
                  </a:ext>
                </a:extLst>
              </p:cNvPr>
              <p:cNvSpPr txBox="1"/>
              <p:nvPr/>
            </p:nvSpPr>
            <p:spPr>
              <a:xfrm>
                <a:off x="6362448" y="1102140"/>
                <a:ext cx="7760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1</m:t>
                      </m:r>
                      <m:r>
                        <a:rPr lang="en-US" sz="2000" b="0" i="1" smtClean="0">
                          <a:latin typeface="Cambria Math" panose="02040503050406030204" pitchFamily="18" charset="0"/>
                        </a:rPr>
                        <m:t>∗0.3</m:t>
                      </m:r>
                    </m:oMath>
                  </m:oMathPara>
                </a14:m>
                <a:endParaRPr lang="en-US" sz="2000" dirty="0"/>
              </a:p>
            </p:txBody>
          </p:sp>
        </mc:Choice>
        <mc:Fallback xmlns="">
          <p:sp>
            <p:nvSpPr>
              <p:cNvPr id="33" name="TextBox 32">
                <a:extLst>
                  <a:ext uri="{FF2B5EF4-FFF2-40B4-BE49-F238E27FC236}">
                    <a16:creationId xmlns:a16="http://schemas.microsoft.com/office/drawing/2014/main" id="{D9B6A960-4E11-492C-B5CD-71F502EF299D}"/>
                  </a:ext>
                </a:extLst>
              </p:cNvPr>
              <p:cNvSpPr txBox="1">
                <a:spLocks noRot="1" noChangeAspect="1" noMove="1" noResize="1" noEditPoints="1" noAdjustHandles="1" noChangeArrowheads="1" noChangeShapeType="1" noTextEdit="1"/>
              </p:cNvSpPr>
              <p:nvPr/>
            </p:nvSpPr>
            <p:spPr>
              <a:xfrm>
                <a:off x="6362448" y="1102140"/>
                <a:ext cx="776046" cy="307777"/>
              </a:xfrm>
              <a:prstGeom prst="rect">
                <a:avLst/>
              </a:prstGeom>
              <a:blipFill>
                <a:blip r:embed="rId9"/>
                <a:stretch>
                  <a:fillRect l="-7874" r="-7087"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955175B-B246-4BB8-9467-2C6F66822007}"/>
                  </a:ext>
                </a:extLst>
              </p:cNvPr>
              <p:cNvSpPr txBox="1"/>
              <p:nvPr/>
            </p:nvSpPr>
            <p:spPr>
              <a:xfrm>
                <a:off x="7892001" y="540673"/>
                <a:ext cx="97161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4</m:t>
                      </m:r>
                      <m:r>
                        <a:rPr lang="en-US" sz="2000" b="0" i="1" smtClean="0">
                          <a:latin typeface="Cambria Math" panose="02040503050406030204" pitchFamily="18" charset="0"/>
                        </a:rPr>
                        <m:t>.5∗0.3</m:t>
                      </m:r>
                    </m:oMath>
                  </m:oMathPara>
                </a14:m>
                <a:endParaRPr lang="en-US" sz="2000" dirty="0"/>
              </a:p>
            </p:txBody>
          </p:sp>
        </mc:Choice>
        <mc:Fallback xmlns="">
          <p:sp>
            <p:nvSpPr>
              <p:cNvPr id="34" name="TextBox 33">
                <a:extLst>
                  <a:ext uri="{FF2B5EF4-FFF2-40B4-BE49-F238E27FC236}">
                    <a16:creationId xmlns:a16="http://schemas.microsoft.com/office/drawing/2014/main" id="{B955175B-B246-4BB8-9467-2C6F66822007}"/>
                  </a:ext>
                </a:extLst>
              </p:cNvPr>
              <p:cNvSpPr txBox="1">
                <a:spLocks noRot="1" noChangeAspect="1" noMove="1" noResize="1" noEditPoints="1" noAdjustHandles="1" noChangeArrowheads="1" noChangeShapeType="1" noTextEdit="1"/>
              </p:cNvSpPr>
              <p:nvPr/>
            </p:nvSpPr>
            <p:spPr>
              <a:xfrm>
                <a:off x="7892001" y="540673"/>
                <a:ext cx="971613" cy="307777"/>
              </a:xfrm>
              <a:prstGeom prst="rect">
                <a:avLst/>
              </a:prstGeom>
              <a:blipFill>
                <a:blip r:embed="rId10"/>
                <a:stretch>
                  <a:fillRect l="-6289" r="-5660" b="-8000"/>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1E5A3C3F-4B1F-4B16-902B-CDABC6B92408}"/>
              </a:ext>
            </a:extLst>
          </p:cNvPr>
          <p:cNvSpPr txBox="1"/>
          <p:nvPr/>
        </p:nvSpPr>
        <p:spPr>
          <a:xfrm>
            <a:off x="1162050" y="5000625"/>
            <a:ext cx="6372225" cy="830997"/>
          </a:xfrm>
          <a:prstGeom prst="rect">
            <a:avLst/>
          </a:prstGeom>
          <a:noFill/>
        </p:spPr>
        <p:txBody>
          <a:bodyPr wrap="square" rtlCol="0">
            <a:spAutoFit/>
          </a:bodyPr>
          <a:lstStyle/>
          <a:p>
            <a:r>
              <a:rPr lang="en-US" sz="2400" i="1" dirty="0"/>
              <a:t>Demographic rates were estimated by the expert team or drawn from the literature</a:t>
            </a:r>
          </a:p>
        </p:txBody>
      </p:sp>
      <p:pic>
        <p:nvPicPr>
          <p:cNvPr id="35" name="Picture 34" descr="A close up of a snake&#10;&#10;Description automatically generated">
            <a:extLst>
              <a:ext uri="{FF2B5EF4-FFF2-40B4-BE49-F238E27FC236}">
                <a16:creationId xmlns:a16="http://schemas.microsoft.com/office/drawing/2014/main" id="{55ACBA1C-E554-4505-8295-0D03B7CCD45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7810" y="106020"/>
            <a:ext cx="1083057" cy="1083057"/>
          </a:xfrm>
          <a:prstGeom prst="rect">
            <a:avLst/>
          </a:prstGeom>
        </p:spPr>
      </p:pic>
    </p:spTree>
    <p:extLst>
      <p:ext uri="{BB962C8B-B14F-4D97-AF65-F5344CB8AC3E}">
        <p14:creationId xmlns:p14="http://schemas.microsoft.com/office/powerpoint/2010/main" val="1018061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269B-23D8-4511-8552-2E29C54E7CAE}"/>
              </a:ext>
            </a:extLst>
          </p:cNvPr>
          <p:cNvSpPr>
            <a:spLocks noGrp="1"/>
          </p:cNvSpPr>
          <p:nvPr>
            <p:ph type="title"/>
          </p:nvPr>
        </p:nvSpPr>
        <p:spPr/>
        <p:txBody>
          <a:bodyPr/>
          <a:lstStyle/>
          <a:p>
            <a:r>
              <a:rPr lang="en-US" dirty="0"/>
              <a:t>Building the model</a:t>
            </a:r>
          </a:p>
        </p:txBody>
      </p:sp>
      <p:sp>
        <p:nvSpPr>
          <p:cNvPr id="3" name="Content Placeholder 2">
            <a:extLst>
              <a:ext uri="{FF2B5EF4-FFF2-40B4-BE49-F238E27FC236}">
                <a16:creationId xmlns:a16="http://schemas.microsoft.com/office/drawing/2014/main" id="{7C5A3E15-BD03-4639-BD15-9A3021270DC9}"/>
              </a:ext>
            </a:extLst>
          </p:cNvPr>
          <p:cNvSpPr>
            <a:spLocks noGrp="1"/>
          </p:cNvSpPr>
          <p:nvPr>
            <p:ph idx="1"/>
          </p:nvPr>
        </p:nvSpPr>
        <p:spPr/>
        <p:txBody>
          <a:bodyPr>
            <a:normAutofit/>
          </a:bodyPr>
          <a:lstStyle/>
          <a:p>
            <a:pPr marL="514350" indent="-514350">
              <a:buAutoNum type="arabicPeriod"/>
            </a:pPr>
            <a:r>
              <a:rPr lang="en-US" dirty="0">
                <a:solidFill>
                  <a:schemeClr val="bg1">
                    <a:lumMod val="50000"/>
                  </a:schemeClr>
                </a:solidFill>
              </a:rPr>
              <a:t>Draw a life cycle diagram </a:t>
            </a:r>
          </a:p>
          <a:p>
            <a:pPr marL="514350" indent="-514350">
              <a:buAutoNum type="arabicPeriod"/>
            </a:pPr>
            <a:r>
              <a:rPr lang="en-US" dirty="0">
                <a:solidFill>
                  <a:schemeClr val="bg1">
                    <a:lumMod val="50000"/>
                  </a:schemeClr>
                </a:solidFill>
              </a:rPr>
              <a:t>Estimate vital rates</a:t>
            </a:r>
          </a:p>
          <a:p>
            <a:pPr marL="514350" indent="-514350">
              <a:buAutoNum type="arabicPeriod"/>
            </a:pPr>
            <a:r>
              <a:rPr lang="en-US" dirty="0"/>
              <a:t>Construct the population matrix and use it to project the population into the future</a:t>
            </a:r>
          </a:p>
        </p:txBody>
      </p:sp>
    </p:spTree>
    <p:extLst>
      <p:ext uri="{BB962C8B-B14F-4D97-AF65-F5344CB8AC3E}">
        <p14:creationId xmlns:p14="http://schemas.microsoft.com/office/powerpoint/2010/main" val="1293261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17C8CCB-62B2-433E-809F-D40A72A281D4}"/>
              </a:ext>
            </a:extLst>
          </p:cNvPr>
          <p:cNvSpPr/>
          <p:nvPr/>
        </p:nvSpPr>
        <p:spPr>
          <a:xfrm>
            <a:off x="641064"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Young</a:t>
            </a:r>
          </a:p>
          <a:p>
            <a:pPr algn="ctr"/>
            <a:r>
              <a:rPr lang="en-US" sz="2000" dirty="0">
                <a:solidFill>
                  <a:schemeClr val="bg1"/>
                </a:solidFill>
              </a:rPr>
              <a:t>(&lt;60 cm)</a:t>
            </a:r>
          </a:p>
        </p:txBody>
      </p:sp>
      <p:sp>
        <p:nvSpPr>
          <p:cNvPr id="5" name="Oval 4">
            <a:extLst>
              <a:ext uri="{FF2B5EF4-FFF2-40B4-BE49-F238E27FC236}">
                <a16:creationId xmlns:a16="http://schemas.microsoft.com/office/drawing/2014/main" id="{FE524EC2-4515-47FD-AB5B-448FD7AE3E1C}"/>
              </a:ext>
            </a:extLst>
          </p:cNvPr>
          <p:cNvSpPr/>
          <p:nvPr/>
        </p:nvSpPr>
        <p:spPr>
          <a:xfrm>
            <a:off x="3656630"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Juvenile</a:t>
            </a:r>
          </a:p>
          <a:p>
            <a:pPr algn="ctr"/>
            <a:r>
              <a:rPr lang="en-US" sz="2000" dirty="0">
                <a:solidFill>
                  <a:schemeClr val="bg1"/>
                </a:solidFill>
              </a:rPr>
              <a:t>(60-90 cm)</a:t>
            </a:r>
          </a:p>
        </p:txBody>
      </p:sp>
      <p:sp>
        <p:nvSpPr>
          <p:cNvPr id="6" name="Oval 5">
            <a:extLst>
              <a:ext uri="{FF2B5EF4-FFF2-40B4-BE49-F238E27FC236}">
                <a16:creationId xmlns:a16="http://schemas.microsoft.com/office/drawing/2014/main" id="{F5911A17-55F3-42B7-9163-7E144E10F53D}"/>
              </a:ext>
            </a:extLst>
          </p:cNvPr>
          <p:cNvSpPr/>
          <p:nvPr/>
        </p:nvSpPr>
        <p:spPr>
          <a:xfrm>
            <a:off x="6672196"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Sub-adult</a:t>
            </a:r>
          </a:p>
          <a:p>
            <a:pPr algn="ctr"/>
            <a:r>
              <a:rPr lang="en-US" sz="2000" dirty="0">
                <a:solidFill>
                  <a:schemeClr val="bg1"/>
                </a:solidFill>
              </a:rPr>
              <a:t>(90-110 cm)</a:t>
            </a:r>
          </a:p>
        </p:txBody>
      </p:sp>
      <p:sp>
        <p:nvSpPr>
          <p:cNvPr id="7" name="Oval 6">
            <a:extLst>
              <a:ext uri="{FF2B5EF4-FFF2-40B4-BE49-F238E27FC236}">
                <a16:creationId xmlns:a16="http://schemas.microsoft.com/office/drawing/2014/main" id="{BA707189-4360-429F-97B9-394B3D43AD0F}"/>
              </a:ext>
            </a:extLst>
          </p:cNvPr>
          <p:cNvSpPr/>
          <p:nvPr/>
        </p:nvSpPr>
        <p:spPr>
          <a:xfrm>
            <a:off x="9687763"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Adult</a:t>
            </a:r>
          </a:p>
          <a:p>
            <a:pPr algn="ctr"/>
            <a:r>
              <a:rPr lang="en-US" sz="2000" dirty="0">
                <a:solidFill>
                  <a:schemeClr val="bg1"/>
                </a:solidFill>
              </a:rPr>
              <a:t>(&gt;110 cm)</a:t>
            </a:r>
          </a:p>
        </p:txBody>
      </p:sp>
      <p:cxnSp>
        <p:nvCxnSpPr>
          <p:cNvPr id="8" name="Straight Arrow Connector 7">
            <a:extLst>
              <a:ext uri="{FF2B5EF4-FFF2-40B4-BE49-F238E27FC236}">
                <a16:creationId xmlns:a16="http://schemas.microsoft.com/office/drawing/2014/main" id="{DD694693-637D-49D3-8910-C415A01B85C9}"/>
              </a:ext>
            </a:extLst>
          </p:cNvPr>
          <p:cNvCxnSpPr>
            <a:stCxn id="4" idx="6"/>
            <a:endCxn id="5" idx="2"/>
          </p:cNvCxnSpPr>
          <p:nvPr/>
        </p:nvCxnSpPr>
        <p:spPr>
          <a:xfrm>
            <a:off x="2494248" y="2862072"/>
            <a:ext cx="1162382"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D8A39E6-B66A-48CF-B052-D9F21A8E1B95}"/>
              </a:ext>
            </a:extLst>
          </p:cNvPr>
          <p:cNvCxnSpPr>
            <a:stCxn id="5" idx="6"/>
            <a:endCxn id="6" idx="2"/>
          </p:cNvCxnSpPr>
          <p:nvPr/>
        </p:nvCxnSpPr>
        <p:spPr>
          <a:xfrm>
            <a:off x="5509814" y="2862072"/>
            <a:ext cx="1162382"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C71E55B-0C30-4CCC-852E-F325E23DE45F}"/>
              </a:ext>
            </a:extLst>
          </p:cNvPr>
          <p:cNvCxnSpPr>
            <a:stCxn id="6" idx="6"/>
            <a:endCxn id="7" idx="2"/>
          </p:cNvCxnSpPr>
          <p:nvPr/>
        </p:nvCxnSpPr>
        <p:spPr>
          <a:xfrm>
            <a:off x="8525380" y="2862072"/>
            <a:ext cx="1162383"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7">
            <a:extLst>
              <a:ext uri="{FF2B5EF4-FFF2-40B4-BE49-F238E27FC236}">
                <a16:creationId xmlns:a16="http://schemas.microsoft.com/office/drawing/2014/main" id="{B560BA90-3E16-4945-8F32-3ACEBB5B31D6}"/>
              </a:ext>
            </a:extLst>
          </p:cNvPr>
          <p:cNvCxnSpPr>
            <a:stCxn id="4" idx="3"/>
            <a:endCxn id="4" idx="5"/>
          </p:cNvCxnSpPr>
          <p:nvPr/>
        </p:nvCxnSpPr>
        <p:spPr>
          <a:xfrm rot="16200000" flipH="1">
            <a:off x="1567656" y="2607752"/>
            <a:ext cx="12700" cy="1310398"/>
          </a:xfrm>
          <a:prstGeom prst="curvedConnector3">
            <a:avLst>
              <a:gd name="adj1" fmla="val 4043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22">
            <a:extLst>
              <a:ext uri="{FF2B5EF4-FFF2-40B4-BE49-F238E27FC236}">
                <a16:creationId xmlns:a16="http://schemas.microsoft.com/office/drawing/2014/main" id="{4D1BE875-89FF-4032-8FFD-A3943D6B87E9}"/>
              </a:ext>
            </a:extLst>
          </p:cNvPr>
          <p:cNvCxnSpPr>
            <a:stCxn id="5" idx="3"/>
            <a:endCxn id="5" idx="5"/>
          </p:cNvCxnSpPr>
          <p:nvPr/>
        </p:nvCxnSpPr>
        <p:spPr>
          <a:xfrm rot="16200000" flipH="1">
            <a:off x="4583222" y="2607752"/>
            <a:ext cx="12700" cy="1310398"/>
          </a:xfrm>
          <a:prstGeom prst="curvedConnector3">
            <a:avLst>
              <a:gd name="adj1" fmla="val 3899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26">
            <a:extLst>
              <a:ext uri="{FF2B5EF4-FFF2-40B4-BE49-F238E27FC236}">
                <a16:creationId xmlns:a16="http://schemas.microsoft.com/office/drawing/2014/main" id="{D64A86A4-EAA7-4919-A7E8-EA43C6C4E3F9}"/>
              </a:ext>
            </a:extLst>
          </p:cNvPr>
          <p:cNvCxnSpPr>
            <a:stCxn id="6" idx="3"/>
            <a:endCxn id="6" idx="5"/>
          </p:cNvCxnSpPr>
          <p:nvPr/>
        </p:nvCxnSpPr>
        <p:spPr>
          <a:xfrm rot="16200000" flipH="1">
            <a:off x="7598788" y="2607752"/>
            <a:ext cx="12700" cy="1310398"/>
          </a:xfrm>
          <a:prstGeom prst="curvedConnector3">
            <a:avLst>
              <a:gd name="adj1" fmla="val 3827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30">
            <a:extLst>
              <a:ext uri="{FF2B5EF4-FFF2-40B4-BE49-F238E27FC236}">
                <a16:creationId xmlns:a16="http://schemas.microsoft.com/office/drawing/2014/main" id="{4C531EA6-B38F-424F-A977-9C02A8AF83E3}"/>
              </a:ext>
            </a:extLst>
          </p:cNvPr>
          <p:cNvCxnSpPr>
            <a:stCxn id="7" idx="3"/>
            <a:endCxn id="7" idx="5"/>
          </p:cNvCxnSpPr>
          <p:nvPr/>
        </p:nvCxnSpPr>
        <p:spPr>
          <a:xfrm rot="16200000" flipH="1">
            <a:off x="10614355" y="2607752"/>
            <a:ext cx="12700" cy="1310398"/>
          </a:xfrm>
          <a:prstGeom prst="curvedConnector3">
            <a:avLst>
              <a:gd name="adj1" fmla="val 4115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34">
            <a:extLst>
              <a:ext uri="{FF2B5EF4-FFF2-40B4-BE49-F238E27FC236}">
                <a16:creationId xmlns:a16="http://schemas.microsoft.com/office/drawing/2014/main" id="{F392073E-A43F-421B-A437-9590AFAEADCF}"/>
              </a:ext>
            </a:extLst>
          </p:cNvPr>
          <p:cNvCxnSpPr>
            <a:stCxn id="6" idx="0"/>
            <a:endCxn id="4" idx="0"/>
          </p:cNvCxnSpPr>
          <p:nvPr/>
        </p:nvCxnSpPr>
        <p:spPr>
          <a:xfrm rot="16200000" flipV="1">
            <a:off x="4583222" y="-720422"/>
            <a:ext cx="12700" cy="6031132"/>
          </a:xfrm>
          <a:prstGeom prst="curvedConnector3">
            <a:avLst>
              <a:gd name="adj1" fmla="val 8412000"/>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38">
            <a:extLst>
              <a:ext uri="{FF2B5EF4-FFF2-40B4-BE49-F238E27FC236}">
                <a16:creationId xmlns:a16="http://schemas.microsoft.com/office/drawing/2014/main" id="{EEF67F64-51BC-447F-B135-86E1F1211733}"/>
              </a:ext>
            </a:extLst>
          </p:cNvPr>
          <p:cNvCxnSpPr>
            <a:stCxn id="7" idx="0"/>
            <a:endCxn id="4" idx="0"/>
          </p:cNvCxnSpPr>
          <p:nvPr/>
        </p:nvCxnSpPr>
        <p:spPr>
          <a:xfrm rot="16200000" flipV="1">
            <a:off x="6091006" y="-2228206"/>
            <a:ext cx="12700" cy="9046699"/>
          </a:xfrm>
          <a:prstGeom prst="curvedConnector3">
            <a:avLst>
              <a:gd name="adj1" fmla="val 12279000"/>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81E37B7-F789-49DD-BF0E-10D6688A304B}"/>
                  </a:ext>
                </a:extLst>
              </p:cNvPr>
              <p:cNvSpPr txBox="1"/>
              <p:nvPr/>
            </p:nvSpPr>
            <p:spPr>
              <a:xfrm>
                <a:off x="637393" y="3823530"/>
                <a:ext cx="185685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𝑌</m:t>
                          </m:r>
                        </m:sup>
                      </m:sSup>
                      <m:r>
                        <a:rPr lang="en-US" sz="2400" b="0" i="1" smtClean="0">
                          <a:latin typeface="Cambria Math" panose="02040503050406030204" pitchFamily="18" charset="0"/>
                        </a:rPr>
                        <m:t>∗(1−</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𝐺</m:t>
                          </m:r>
                        </m:e>
                        <m:sup>
                          <m:r>
                            <a:rPr lang="en-US" sz="2400" i="1">
                              <a:latin typeface="Cambria Math" panose="02040503050406030204" pitchFamily="18" charset="0"/>
                            </a:rPr>
                            <m:t>𝑌</m:t>
                          </m:r>
                        </m:sup>
                      </m:sSup>
                      <m:r>
                        <a:rPr lang="en-US" sz="2400" b="0" i="1" smtClean="0">
                          <a:latin typeface="Cambria Math" panose="02040503050406030204" pitchFamily="18" charset="0"/>
                        </a:rPr>
                        <m:t>)</m:t>
                      </m:r>
                    </m:oMath>
                  </m:oMathPara>
                </a14:m>
                <a:endParaRPr lang="en-US" sz="2400" dirty="0"/>
              </a:p>
            </p:txBody>
          </p:sp>
        </mc:Choice>
        <mc:Fallback xmlns="">
          <p:sp>
            <p:nvSpPr>
              <p:cNvPr id="17" name="TextBox 16">
                <a:extLst>
                  <a:ext uri="{FF2B5EF4-FFF2-40B4-BE49-F238E27FC236}">
                    <a16:creationId xmlns:a16="http://schemas.microsoft.com/office/drawing/2014/main" id="{E81E37B7-F789-49DD-BF0E-10D6688A304B}"/>
                  </a:ext>
                </a:extLst>
              </p:cNvPr>
              <p:cNvSpPr txBox="1">
                <a:spLocks noRot="1" noChangeAspect="1" noMove="1" noResize="1" noEditPoints="1" noAdjustHandles="1" noChangeArrowheads="1" noChangeShapeType="1" noTextEdit="1"/>
              </p:cNvSpPr>
              <p:nvPr/>
            </p:nvSpPr>
            <p:spPr>
              <a:xfrm>
                <a:off x="637393" y="3823530"/>
                <a:ext cx="1856855" cy="369332"/>
              </a:xfrm>
              <a:prstGeom prst="rect">
                <a:avLst/>
              </a:prstGeom>
              <a:blipFill>
                <a:blip r:embed="rId2"/>
                <a:stretch>
                  <a:fillRect l="-3618" r="-5592"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ECEBD1E-28BD-48E0-A5F9-79A1C7FF3E17}"/>
                  </a:ext>
                </a:extLst>
              </p:cNvPr>
              <p:cNvSpPr txBox="1"/>
              <p:nvPr/>
            </p:nvSpPr>
            <p:spPr>
              <a:xfrm>
                <a:off x="10410198" y="3822568"/>
                <a:ext cx="421013" cy="370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𝐴</m:t>
                          </m:r>
                        </m:sup>
                      </m:sSup>
                    </m:oMath>
                  </m:oMathPara>
                </a14:m>
                <a:endParaRPr lang="en-US" sz="2400" dirty="0"/>
              </a:p>
            </p:txBody>
          </p:sp>
        </mc:Choice>
        <mc:Fallback xmlns="">
          <p:sp>
            <p:nvSpPr>
              <p:cNvPr id="18" name="TextBox 17">
                <a:extLst>
                  <a:ext uri="{FF2B5EF4-FFF2-40B4-BE49-F238E27FC236}">
                    <a16:creationId xmlns:a16="http://schemas.microsoft.com/office/drawing/2014/main" id="{CECEBD1E-28BD-48E0-A5F9-79A1C7FF3E17}"/>
                  </a:ext>
                </a:extLst>
              </p:cNvPr>
              <p:cNvSpPr txBox="1">
                <a:spLocks noRot="1" noChangeAspect="1" noMove="1" noResize="1" noEditPoints="1" noAdjustHandles="1" noChangeArrowheads="1" noChangeShapeType="1" noTextEdit="1"/>
              </p:cNvSpPr>
              <p:nvPr/>
            </p:nvSpPr>
            <p:spPr>
              <a:xfrm>
                <a:off x="10410198" y="3822568"/>
                <a:ext cx="421013" cy="370294"/>
              </a:xfrm>
              <a:prstGeom prst="rect">
                <a:avLst/>
              </a:prstGeom>
              <a:blipFill>
                <a:blip r:embed="rId3"/>
                <a:stretch>
                  <a:fillRect l="-17391" t="-1639" r="-5797"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2E65C72-E183-4A20-9488-90769B80B193}"/>
                  </a:ext>
                </a:extLst>
              </p:cNvPr>
              <p:cNvSpPr txBox="1"/>
              <p:nvPr/>
            </p:nvSpPr>
            <p:spPr>
              <a:xfrm>
                <a:off x="7761648" y="468524"/>
                <a:ext cx="1065292" cy="370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𝐹</m:t>
                          </m:r>
                        </m:e>
                        <m:sup>
                          <m:r>
                            <a:rPr lang="en-US" sz="2400" b="0" i="1" smtClean="0">
                              <a:latin typeface="Cambria Math" panose="02040503050406030204" pitchFamily="18" charset="0"/>
                            </a:rPr>
                            <m:t>𝐴</m:t>
                          </m:r>
                        </m:sup>
                      </m:sSup>
                      <m:r>
                        <a:rPr lang="en-US" sz="240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𝑌</m:t>
                          </m:r>
                        </m:sup>
                      </m:sSup>
                    </m:oMath>
                  </m:oMathPara>
                </a14:m>
                <a:endParaRPr lang="en-US" sz="2400" dirty="0"/>
              </a:p>
            </p:txBody>
          </p:sp>
        </mc:Choice>
        <mc:Fallback xmlns="">
          <p:sp>
            <p:nvSpPr>
              <p:cNvPr id="19" name="TextBox 18">
                <a:extLst>
                  <a:ext uri="{FF2B5EF4-FFF2-40B4-BE49-F238E27FC236}">
                    <a16:creationId xmlns:a16="http://schemas.microsoft.com/office/drawing/2014/main" id="{52E65C72-E183-4A20-9488-90769B80B193}"/>
                  </a:ext>
                </a:extLst>
              </p:cNvPr>
              <p:cNvSpPr txBox="1">
                <a:spLocks noRot="1" noChangeAspect="1" noMove="1" noResize="1" noEditPoints="1" noAdjustHandles="1" noChangeArrowheads="1" noChangeShapeType="1" noTextEdit="1"/>
              </p:cNvSpPr>
              <p:nvPr/>
            </p:nvSpPr>
            <p:spPr>
              <a:xfrm>
                <a:off x="7761648" y="468524"/>
                <a:ext cx="1065292" cy="370294"/>
              </a:xfrm>
              <a:prstGeom prst="rect">
                <a:avLst/>
              </a:prstGeom>
              <a:blipFill>
                <a:blip r:embed="rId4"/>
                <a:stretch>
                  <a:fillRect l="-6286" t="-3279" r="-1143"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737EE64-E0A4-40BB-8C49-CAFD121B76E3}"/>
                  </a:ext>
                </a:extLst>
              </p:cNvPr>
              <p:cNvSpPr txBox="1"/>
              <p:nvPr/>
            </p:nvSpPr>
            <p:spPr>
              <a:xfrm>
                <a:off x="6672196" y="1158477"/>
                <a:ext cx="1040157" cy="370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𝐹</m:t>
                          </m:r>
                        </m:e>
                        <m:sup>
                          <m:r>
                            <a:rPr lang="en-US" sz="2400" b="0" i="1" smtClean="0">
                              <a:latin typeface="Cambria Math" panose="02040503050406030204" pitchFamily="18" charset="0"/>
                            </a:rPr>
                            <m:t>𝑆</m:t>
                          </m:r>
                        </m:sup>
                      </m:sSup>
                      <m:r>
                        <a:rPr lang="en-US" sz="2400" b="0" i="0" smtClean="0">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𝑌</m:t>
                          </m:r>
                        </m:sup>
                      </m:sSup>
                    </m:oMath>
                  </m:oMathPara>
                </a14:m>
                <a:endParaRPr lang="en-US" sz="2400" dirty="0"/>
              </a:p>
            </p:txBody>
          </p:sp>
        </mc:Choice>
        <mc:Fallback xmlns="">
          <p:sp>
            <p:nvSpPr>
              <p:cNvPr id="20" name="TextBox 19">
                <a:extLst>
                  <a:ext uri="{FF2B5EF4-FFF2-40B4-BE49-F238E27FC236}">
                    <a16:creationId xmlns:a16="http://schemas.microsoft.com/office/drawing/2014/main" id="{5737EE64-E0A4-40BB-8C49-CAFD121B76E3}"/>
                  </a:ext>
                </a:extLst>
              </p:cNvPr>
              <p:cNvSpPr txBox="1">
                <a:spLocks noRot="1" noChangeAspect="1" noMove="1" noResize="1" noEditPoints="1" noAdjustHandles="1" noChangeArrowheads="1" noChangeShapeType="1" noTextEdit="1"/>
              </p:cNvSpPr>
              <p:nvPr/>
            </p:nvSpPr>
            <p:spPr>
              <a:xfrm>
                <a:off x="6672196" y="1158477"/>
                <a:ext cx="1040157" cy="370551"/>
              </a:xfrm>
              <a:prstGeom prst="rect">
                <a:avLst/>
              </a:prstGeom>
              <a:blipFill>
                <a:blip r:embed="rId5"/>
                <a:stretch>
                  <a:fillRect l="-7059" t="-1639" r="-1765"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DFA91C0-8FCA-4427-AF75-EE7D13614754}"/>
                  </a:ext>
                </a:extLst>
              </p:cNvPr>
              <p:cNvSpPr txBox="1"/>
              <p:nvPr/>
            </p:nvSpPr>
            <p:spPr>
              <a:xfrm>
                <a:off x="3710276" y="3793304"/>
                <a:ext cx="178177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𝐽</m:t>
                          </m:r>
                        </m:sup>
                      </m:sSup>
                      <m:r>
                        <a:rPr lang="en-US" sz="2400" b="0" i="1" smtClean="0">
                          <a:latin typeface="Cambria Math" panose="02040503050406030204" pitchFamily="18" charset="0"/>
                        </a:rPr>
                        <m:t>∗(1−</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𝐺</m:t>
                          </m:r>
                        </m:e>
                        <m:sup>
                          <m:r>
                            <a:rPr lang="en-US" sz="2400" b="0" i="1" smtClean="0">
                              <a:latin typeface="Cambria Math" panose="02040503050406030204" pitchFamily="18" charset="0"/>
                            </a:rPr>
                            <m:t>𝐽</m:t>
                          </m:r>
                        </m:sup>
                      </m:sSup>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BDFA91C0-8FCA-4427-AF75-EE7D13614754}"/>
                  </a:ext>
                </a:extLst>
              </p:cNvPr>
              <p:cNvSpPr txBox="1">
                <a:spLocks noRot="1" noChangeAspect="1" noMove="1" noResize="1" noEditPoints="1" noAdjustHandles="1" noChangeArrowheads="1" noChangeShapeType="1" noTextEdit="1"/>
              </p:cNvSpPr>
              <p:nvPr/>
            </p:nvSpPr>
            <p:spPr>
              <a:xfrm>
                <a:off x="3710276" y="3793304"/>
                <a:ext cx="1781770" cy="369332"/>
              </a:xfrm>
              <a:prstGeom prst="rect">
                <a:avLst/>
              </a:prstGeom>
              <a:blipFill>
                <a:blip r:embed="rId6"/>
                <a:stretch>
                  <a:fillRect l="-3767" t="-3279" r="-5822"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C8BD14E-92B9-4236-BA5C-C0484EE6EABD}"/>
                  </a:ext>
                </a:extLst>
              </p:cNvPr>
              <p:cNvSpPr txBox="1"/>
              <p:nvPr/>
            </p:nvSpPr>
            <p:spPr>
              <a:xfrm>
                <a:off x="6708074" y="3792085"/>
                <a:ext cx="1834669" cy="370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𝑆</m:t>
                          </m:r>
                        </m:sup>
                      </m:sSup>
                      <m:r>
                        <a:rPr lang="en-US" sz="2400" b="0" i="1" smtClean="0">
                          <a:latin typeface="Cambria Math" panose="02040503050406030204" pitchFamily="18" charset="0"/>
                        </a:rPr>
                        <m:t>∗(1−</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𝐺</m:t>
                          </m:r>
                        </m:e>
                        <m:sup>
                          <m:r>
                            <a:rPr lang="en-US" sz="2400" b="0" i="1" smtClean="0">
                              <a:latin typeface="Cambria Math" panose="02040503050406030204" pitchFamily="18" charset="0"/>
                            </a:rPr>
                            <m:t>𝑆</m:t>
                          </m:r>
                        </m:sup>
                      </m:sSup>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AC8BD14E-92B9-4236-BA5C-C0484EE6EABD}"/>
                  </a:ext>
                </a:extLst>
              </p:cNvPr>
              <p:cNvSpPr txBox="1">
                <a:spLocks noRot="1" noChangeAspect="1" noMove="1" noResize="1" noEditPoints="1" noAdjustHandles="1" noChangeArrowheads="1" noChangeShapeType="1" noTextEdit="1"/>
              </p:cNvSpPr>
              <p:nvPr/>
            </p:nvSpPr>
            <p:spPr>
              <a:xfrm>
                <a:off x="6708074" y="3792085"/>
                <a:ext cx="1834669" cy="370551"/>
              </a:xfrm>
              <a:prstGeom prst="rect">
                <a:avLst/>
              </a:prstGeom>
              <a:blipFill>
                <a:blip r:embed="rId7"/>
                <a:stretch>
                  <a:fillRect l="-3322" t="-1639" r="-5648"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26C862E-0DA4-4937-AE0D-8D25E99305EE}"/>
                  </a:ext>
                </a:extLst>
              </p:cNvPr>
              <p:cNvSpPr txBox="1"/>
              <p:nvPr/>
            </p:nvSpPr>
            <p:spPr>
              <a:xfrm>
                <a:off x="2548237" y="2470873"/>
                <a:ext cx="106439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𝑌</m:t>
                          </m:r>
                        </m:sup>
                      </m:sSup>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𝐺</m:t>
                          </m:r>
                        </m:e>
                        <m:sup>
                          <m:r>
                            <a:rPr lang="en-US" sz="2400" i="1">
                              <a:latin typeface="Cambria Math" panose="02040503050406030204" pitchFamily="18" charset="0"/>
                            </a:rPr>
                            <m:t>𝑌</m:t>
                          </m:r>
                        </m:sup>
                      </m:sSup>
                    </m:oMath>
                  </m:oMathPara>
                </a14:m>
                <a:endParaRPr lang="en-US" sz="2400" dirty="0"/>
              </a:p>
            </p:txBody>
          </p:sp>
        </mc:Choice>
        <mc:Fallback xmlns="">
          <p:sp>
            <p:nvSpPr>
              <p:cNvPr id="23" name="TextBox 22">
                <a:extLst>
                  <a:ext uri="{FF2B5EF4-FFF2-40B4-BE49-F238E27FC236}">
                    <a16:creationId xmlns:a16="http://schemas.microsoft.com/office/drawing/2014/main" id="{A26C862E-0DA4-4937-AE0D-8D25E99305EE}"/>
                  </a:ext>
                </a:extLst>
              </p:cNvPr>
              <p:cNvSpPr txBox="1">
                <a:spLocks noRot="1" noChangeAspect="1" noMove="1" noResize="1" noEditPoints="1" noAdjustHandles="1" noChangeArrowheads="1" noChangeShapeType="1" noTextEdit="1"/>
              </p:cNvSpPr>
              <p:nvPr/>
            </p:nvSpPr>
            <p:spPr>
              <a:xfrm>
                <a:off x="2548237" y="2470873"/>
                <a:ext cx="1064394" cy="369332"/>
              </a:xfrm>
              <a:prstGeom prst="rect">
                <a:avLst/>
              </a:prstGeom>
              <a:blipFill>
                <a:blip r:embed="rId8"/>
                <a:stretch>
                  <a:fillRect l="-6286" r="-1714"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87E88CA-D266-456C-8CC7-545FA0596CAB}"/>
                  </a:ext>
                </a:extLst>
              </p:cNvPr>
              <p:cNvSpPr txBox="1"/>
              <p:nvPr/>
            </p:nvSpPr>
            <p:spPr>
              <a:xfrm>
                <a:off x="5601345" y="2492740"/>
                <a:ext cx="9893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𝐽</m:t>
                          </m:r>
                        </m:sup>
                      </m:sSup>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𝐺</m:t>
                          </m:r>
                        </m:e>
                        <m:sup>
                          <m:r>
                            <a:rPr lang="en-US" sz="2400" b="0" i="1" smtClean="0">
                              <a:latin typeface="Cambria Math" panose="02040503050406030204" pitchFamily="18" charset="0"/>
                            </a:rPr>
                            <m:t>𝐽</m:t>
                          </m:r>
                        </m:sup>
                      </m:sSup>
                    </m:oMath>
                  </m:oMathPara>
                </a14:m>
                <a:endParaRPr lang="en-US" sz="2400" dirty="0"/>
              </a:p>
            </p:txBody>
          </p:sp>
        </mc:Choice>
        <mc:Fallback xmlns="">
          <p:sp>
            <p:nvSpPr>
              <p:cNvPr id="24" name="TextBox 23">
                <a:extLst>
                  <a:ext uri="{FF2B5EF4-FFF2-40B4-BE49-F238E27FC236}">
                    <a16:creationId xmlns:a16="http://schemas.microsoft.com/office/drawing/2014/main" id="{F87E88CA-D266-456C-8CC7-545FA0596CAB}"/>
                  </a:ext>
                </a:extLst>
              </p:cNvPr>
              <p:cNvSpPr txBox="1">
                <a:spLocks noRot="1" noChangeAspect="1" noMove="1" noResize="1" noEditPoints="1" noAdjustHandles="1" noChangeArrowheads="1" noChangeShapeType="1" noTextEdit="1"/>
              </p:cNvSpPr>
              <p:nvPr/>
            </p:nvSpPr>
            <p:spPr>
              <a:xfrm>
                <a:off x="5601345" y="2492740"/>
                <a:ext cx="989310" cy="369332"/>
              </a:xfrm>
              <a:prstGeom prst="rect">
                <a:avLst/>
              </a:prstGeom>
              <a:blipFill>
                <a:blip r:embed="rId9"/>
                <a:stretch>
                  <a:fillRect l="-7407" t="-3279" r="-3704"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4A08C56-C1DB-435D-8F00-8EAAF92C3BEA}"/>
                  </a:ext>
                </a:extLst>
              </p:cNvPr>
              <p:cNvSpPr txBox="1"/>
              <p:nvPr/>
            </p:nvSpPr>
            <p:spPr>
              <a:xfrm>
                <a:off x="8590462" y="2478330"/>
                <a:ext cx="1042208" cy="370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𝑆</m:t>
                          </m:r>
                        </m:sup>
                      </m:sSup>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𝐺</m:t>
                          </m:r>
                        </m:e>
                        <m:sup>
                          <m:r>
                            <a:rPr lang="en-US" sz="2400" b="0" i="1" smtClean="0">
                              <a:latin typeface="Cambria Math" panose="02040503050406030204" pitchFamily="18" charset="0"/>
                            </a:rPr>
                            <m:t>𝑆</m:t>
                          </m:r>
                        </m:sup>
                      </m:sSup>
                    </m:oMath>
                  </m:oMathPara>
                </a14:m>
                <a:endParaRPr lang="en-US" sz="2400" dirty="0"/>
              </a:p>
            </p:txBody>
          </p:sp>
        </mc:Choice>
        <mc:Fallback xmlns="">
          <p:sp>
            <p:nvSpPr>
              <p:cNvPr id="25" name="TextBox 24">
                <a:extLst>
                  <a:ext uri="{FF2B5EF4-FFF2-40B4-BE49-F238E27FC236}">
                    <a16:creationId xmlns:a16="http://schemas.microsoft.com/office/drawing/2014/main" id="{84A08C56-C1DB-435D-8F00-8EAAF92C3BEA}"/>
                  </a:ext>
                </a:extLst>
              </p:cNvPr>
              <p:cNvSpPr txBox="1">
                <a:spLocks noRot="1" noChangeAspect="1" noMove="1" noResize="1" noEditPoints="1" noAdjustHandles="1" noChangeArrowheads="1" noChangeShapeType="1" noTextEdit="1"/>
              </p:cNvSpPr>
              <p:nvPr/>
            </p:nvSpPr>
            <p:spPr>
              <a:xfrm>
                <a:off x="8590462" y="2478330"/>
                <a:ext cx="1042208" cy="370551"/>
              </a:xfrm>
              <a:prstGeom prst="rect">
                <a:avLst/>
              </a:prstGeom>
              <a:blipFill>
                <a:blip r:embed="rId10"/>
                <a:stretch>
                  <a:fillRect l="-6433" t="-3333" r="-233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EF46AD7E-0DD1-49F5-9A46-E6F50676C3A9}"/>
                  </a:ext>
                </a:extLst>
              </p:cNvPr>
              <p:cNvSpPr/>
              <p:nvPr/>
            </p:nvSpPr>
            <p:spPr>
              <a:xfrm>
                <a:off x="10111377" y="106020"/>
                <a:ext cx="2021777" cy="132556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i="1">
                        <a:latin typeface="Cambria Math" panose="02040503050406030204" pitchFamily="18" charset="0"/>
                      </a:rPr>
                      <m:t>𝑆</m:t>
                    </m:r>
                  </m:oMath>
                </a14:m>
                <a:r>
                  <a:rPr lang="en-US" sz="2400" dirty="0"/>
                  <a:t> = survival</a:t>
                </a:r>
              </a:p>
              <a:p>
                <a:pPr algn="ctr"/>
                <a14:m>
                  <m:oMath xmlns:m="http://schemas.openxmlformats.org/officeDocument/2006/math">
                    <m:r>
                      <a:rPr lang="en-US" sz="2400" i="1">
                        <a:latin typeface="Cambria Math" panose="02040503050406030204" pitchFamily="18" charset="0"/>
                      </a:rPr>
                      <m:t>𝐺</m:t>
                    </m:r>
                  </m:oMath>
                </a14:m>
                <a:r>
                  <a:rPr lang="en-US" sz="2400" dirty="0"/>
                  <a:t> = growth</a:t>
                </a:r>
              </a:p>
              <a:p>
                <a:pPr algn="ctr"/>
                <a14:m>
                  <m:oMath xmlns:m="http://schemas.openxmlformats.org/officeDocument/2006/math">
                    <m:r>
                      <a:rPr lang="en-US" sz="2400" i="1">
                        <a:latin typeface="Cambria Math" panose="02040503050406030204" pitchFamily="18" charset="0"/>
                      </a:rPr>
                      <m:t>𝐹</m:t>
                    </m:r>
                  </m:oMath>
                </a14:m>
                <a:r>
                  <a:rPr lang="en-US" sz="2400" dirty="0"/>
                  <a:t> = fecundity</a:t>
                </a:r>
              </a:p>
            </p:txBody>
          </p:sp>
        </mc:Choice>
        <mc:Fallback xmlns="">
          <p:sp>
            <p:nvSpPr>
              <p:cNvPr id="26" name="Rectangle 25">
                <a:extLst>
                  <a:ext uri="{FF2B5EF4-FFF2-40B4-BE49-F238E27FC236}">
                    <a16:creationId xmlns:a16="http://schemas.microsoft.com/office/drawing/2014/main" id="{EF46AD7E-0DD1-49F5-9A46-E6F50676C3A9}"/>
                  </a:ext>
                </a:extLst>
              </p:cNvPr>
              <p:cNvSpPr>
                <a:spLocks noRot="1" noChangeAspect="1" noMove="1" noResize="1" noEditPoints="1" noAdjustHandles="1" noChangeArrowheads="1" noChangeShapeType="1" noTextEdit="1"/>
              </p:cNvSpPr>
              <p:nvPr/>
            </p:nvSpPr>
            <p:spPr>
              <a:xfrm>
                <a:off x="10111377" y="106020"/>
                <a:ext cx="2021777" cy="1325563"/>
              </a:xfrm>
              <a:prstGeom prst="rect">
                <a:avLst/>
              </a:prstGeom>
              <a:blipFill>
                <a:blip r:embed="rId11"/>
                <a:stretch>
                  <a:fillRect b="-550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55EFC43-A401-45D1-9EE5-07914A6E7904}"/>
                  </a:ext>
                </a:extLst>
              </p:cNvPr>
              <p:cNvSpPr txBox="1"/>
              <p:nvPr/>
            </p:nvSpPr>
            <p:spPr>
              <a:xfrm>
                <a:off x="1150330" y="4750305"/>
                <a:ext cx="9604681" cy="1724896"/>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𝑌</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𝐽</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𝑆</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𝐴</m:t>
                                    </m:r>
                                  </m:sup>
                                </m:sSubSup>
                              </m:e>
                            </m:mr>
                          </m:m>
                        </m:e>
                      </m:d>
                      <m:r>
                        <a:rPr lang="en-US" sz="2400" b="0" i="1" smtClean="0">
                          <a:latin typeface="Cambria Math" panose="02040503050406030204" pitchFamily="18" charset="0"/>
                        </a:rPr>
                        <m:t>=</m:t>
                      </m:r>
                      <m:d>
                        <m:dPr>
                          <m:begChr m:val="["/>
                          <m:endChr m:val="]"/>
                          <m:ctrlPr>
                            <a:rPr lang="en-US" sz="2400" i="1" smtClean="0">
                              <a:latin typeface="Cambria Math" panose="02040503050406030204" pitchFamily="18" charset="0"/>
                            </a:rPr>
                          </m:ctrlPr>
                        </m:dPr>
                        <m:e>
                          <m:m>
                            <m:mPr>
                              <m:mcs>
                                <m:mc>
                                  <m:mcPr>
                                    <m:count m:val="4"/>
                                    <m:mcJc m:val="center"/>
                                  </m:mcPr>
                                </m:mc>
                              </m:mcs>
                              <m:ctrlPr>
                                <a:rPr lang="en-US" sz="2400" b="1" i="1" smtClean="0">
                                  <a:latin typeface="Cambria Math" panose="02040503050406030204" pitchFamily="18" charset="0"/>
                                </a:rPr>
                              </m:ctrlPr>
                            </m:mPr>
                            <m:mr>
                              <m:e>
                                <m:sSup>
                                  <m:sSupPr>
                                    <m:ctrlPr>
                                      <a:rPr lang="en-US" sz="2400" b="1" i="1">
                                        <a:latin typeface="Cambria Math" panose="02040503050406030204" pitchFamily="18" charset="0"/>
                                      </a:rPr>
                                    </m:ctrlPr>
                                  </m:sSupPr>
                                  <m:e>
                                    <m:r>
                                      <a:rPr lang="en-US" sz="2400" b="1" i="1">
                                        <a:latin typeface="Cambria Math" panose="02040503050406030204" pitchFamily="18" charset="0"/>
                                      </a:rPr>
                                      <m:t>𝑺</m:t>
                                    </m:r>
                                  </m:e>
                                  <m:sup>
                                    <m:r>
                                      <a:rPr lang="en-US" sz="2400" b="1" i="1">
                                        <a:latin typeface="Cambria Math" panose="02040503050406030204" pitchFamily="18" charset="0"/>
                                      </a:rPr>
                                      <m:t>𝒀</m:t>
                                    </m:r>
                                  </m:sup>
                                </m:sSup>
                                <m:r>
                                  <a:rPr lang="en-US" sz="2400" b="1" i="1">
                                    <a:latin typeface="Cambria Math" panose="02040503050406030204" pitchFamily="18" charset="0"/>
                                  </a:rPr>
                                  <m:t>∗(</m:t>
                                </m:r>
                                <m:r>
                                  <a:rPr lang="en-US" sz="2400" b="1" i="1">
                                    <a:latin typeface="Cambria Math" panose="02040503050406030204" pitchFamily="18" charset="0"/>
                                  </a:rPr>
                                  <m:t>𝟏</m:t>
                                </m:r>
                                <m:r>
                                  <a:rPr lang="en-US" sz="2400" b="1"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𝑮</m:t>
                                    </m:r>
                                  </m:e>
                                  <m:sup>
                                    <m:r>
                                      <a:rPr lang="en-US" sz="2400" b="1" i="1">
                                        <a:latin typeface="Cambria Math" panose="02040503050406030204" pitchFamily="18" charset="0"/>
                                      </a:rPr>
                                      <m:t>𝒀</m:t>
                                    </m:r>
                                  </m:sup>
                                </m:sSup>
                                <m:r>
                                  <a:rPr lang="en-US" sz="2400" b="1" i="1">
                                    <a:latin typeface="Cambria Math" panose="02040503050406030204" pitchFamily="18" charset="0"/>
                                  </a:rPr>
                                  <m:t>)</m:t>
                                </m:r>
                              </m:e>
                              <m:e>
                                <m:r>
                                  <a:rPr lang="en-US" sz="2400" b="1" i="1" smtClean="0">
                                    <a:latin typeface="Cambria Math" panose="02040503050406030204" pitchFamily="18" charset="0"/>
                                  </a:rPr>
                                  <m:t>𝟎</m:t>
                                </m:r>
                              </m:e>
                              <m:e>
                                <m:sSup>
                                  <m:sSupPr>
                                    <m:ctrlPr>
                                      <a:rPr lang="en-US" sz="2400" b="1" i="1">
                                        <a:latin typeface="Cambria Math" panose="02040503050406030204" pitchFamily="18" charset="0"/>
                                      </a:rPr>
                                    </m:ctrlPr>
                                  </m:sSupPr>
                                  <m:e>
                                    <m:r>
                                      <a:rPr lang="en-US" sz="2400" b="1" i="1">
                                        <a:latin typeface="Cambria Math" panose="02040503050406030204" pitchFamily="18" charset="0"/>
                                      </a:rPr>
                                      <m:t>𝑭</m:t>
                                    </m:r>
                                  </m:e>
                                  <m:sup>
                                    <m:r>
                                      <a:rPr lang="en-US" sz="2400" b="1" i="1">
                                        <a:latin typeface="Cambria Math" panose="02040503050406030204" pitchFamily="18" charset="0"/>
                                      </a:rPr>
                                      <m:t>𝑺</m:t>
                                    </m:r>
                                  </m:sup>
                                </m:sSup>
                                <m:r>
                                  <a:rPr lang="en-US" sz="2400" b="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𝑺</m:t>
                                    </m:r>
                                  </m:e>
                                  <m:sup>
                                    <m:r>
                                      <a:rPr lang="en-US" sz="2400" b="1" i="1">
                                        <a:latin typeface="Cambria Math" panose="02040503050406030204" pitchFamily="18" charset="0"/>
                                      </a:rPr>
                                      <m:t>𝒀</m:t>
                                    </m:r>
                                  </m:sup>
                                </m:sSup>
                                <m:r>
                                  <m:rPr>
                                    <m:nor/>
                                  </m:rPr>
                                  <a:rPr lang="en-US" sz="2400" b="1" dirty="0"/>
                                  <m:t> </m:t>
                                </m:r>
                              </m:e>
                              <m:e>
                                <m:sSup>
                                  <m:sSupPr>
                                    <m:ctrlPr>
                                      <a:rPr lang="en-US" sz="2400" b="1" i="1">
                                        <a:latin typeface="Cambria Math" panose="02040503050406030204" pitchFamily="18" charset="0"/>
                                      </a:rPr>
                                    </m:ctrlPr>
                                  </m:sSupPr>
                                  <m:e>
                                    <m:r>
                                      <a:rPr lang="en-US" sz="2400" b="1" i="1">
                                        <a:latin typeface="Cambria Math" panose="02040503050406030204" pitchFamily="18" charset="0"/>
                                      </a:rPr>
                                      <m:t>𝑭</m:t>
                                    </m:r>
                                  </m:e>
                                  <m:sup>
                                    <m:r>
                                      <a:rPr lang="en-US" sz="2400" b="1" i="1">
                                        <a:latin typeface="Cambria Math" panose="02040503050406030204" pitchFamily="18" charset="0"/>
                                      </a:rPr>
                                      <m:t>𝑨</m:t>
                                    </m:r>
                                  </m:sup>
                                </m:sSup>
                                <m:r>
                                  <a:rPr lang="en-US" sz="2400" b="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𝑺</m:t>
                                    </m:r>
                                  </m:e>
                                  <m:sup>
                                    <m:r>
                                      <a:rPr lang="en-US" sz="2400" b="1" i="1">
                                        <a:latin typeface="Cambria Math" panose="02040503050406030204" pitchFamily="18" charset="0"/>
                                      </a:rPr>
                                      <m:t>𝒀</m:t>
                                    </m:r>
                                  </m:sup>
                                </m:sSup>
                              </m:e>
                            </m:mr>
                            <m:mr>
                              <m:e>
                                <m:sSup>
                                  <m:sSupPr>
                                    <m:ctrlPr>
                                      <a:rPr lang="en-US" sz="2400" b="1" i="1">
                                        <a:latin typeface="Cambria Math" panose="02040503050406030204" pitchFamily="18" charset="0"/>
                                      </a:rPr>
                                    </m:ctrlPr>
                                  </m:sSupPr>
                                  <m:e>
                                    <m:r>
                                      <a:rPr lang="en-US" sz="2400" b="1" i="1">
                                        <a:latin typeface="Cambria Math" panose="02040503050406030204" pitchFamily="18" charset="0"/>
                                      </a:rPr>
                                      <m:t>𝑺</m:t>
                                    </m:r>
                                  </m:e>
                                  <m:sup>
                                    <m:r>
                                      <a:rPr lang="en-US" sz="2400" b="1" i="1">
                                        <a:latin typeface="Cambria Math" panose="02040503050406030204" pitchFamily="18" charset="0"/>
                                      </a:rPr>
                                      <m:t>𝒀</m:t>
                                    </m:r>
                                  </m:sup>
                                </m:sSup>
                                <m:r>
                                  <a:rPr lang="en-US" sz="2400" b="1"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𝑮</m:t>
                                    </m:r>
                                  </m:e>
                                  <m:sup>
                                    <m:r>
                                      <a:rPr lang="en-US" sz="2400" b="1" i="1">
                                        <a:latin typeface="Cambria Math" panose="02040503050406030204" pitchFamily="18" charset="0"/>
                                      </a:rPr>
                                      <m:t>𝒀</m:t>
                                    </m:r>
                                  </m:sup>
                                </m:sSup>
                              </m:e>
                              <m:e>
                                <m:sSup>
                                  <m:sSupPr>
                                    <m:ctrlPr>
                                      <a:rPr lang="en-US" sz="2400" b="1" i="1">
                                        <a:latin typeface="Cambria Math" panose="02040503050406030204" pitchFamily="18" charset="0"/>
                                      </a:rPr>
                                    </m:ctrlPr>
                                  </m:sSupPr>
                                  <m:e>
                                    <m:r>
                                      <a:rPr lang="en-US" sz="2400" b="1" i="1">
                                        <a:latin typeface="Cambria Math" panose="02040503050406030204" pitchFamily="18" charset="0"/>
                                      </a:rPr>
                                      <m:t>𝑺</m:t>
                                    </m:r>
                                  </m:e>
                                  <m:sup>
                                    <m:r>
                                      <a:rPr lang="en-US" sz="2400" b="1" i="1">
                                        <a:latin typeface="Cambria Math" panose="02040503050406030204" pitchFamily="18" charset="0"/>
                                      </a:rPr>
                                      <m:t>𝑱</m:t>
                                    </m:r>
                                  </m:sup>
                                </m:sSup>
                                <m:r>
                                  <a:rPr lang="en-US" sz="2400" b="1" i="1">
                                    <a:latin typeface="Cambria Math" panose="02040503050406030204" pitchFamily="18" charset="0"/>
                                  </a:rPr>
                                  <m:t>∗(</m:t>
                                </m:r>
                                <m:r>
                                  <a:rPr lang="en-US" sz="2400" b="1" i="1">
                                    <a:latin typeface="Cambria Math" panose="02040503050406030204" pitchFamily="18" charset="0"/>
                                  </a:rPr>
                                  <m:t>𝟏</m:t>
                                </m:r>
                                <m:r>
                                  <a:rPr lang="en-US" sz="2400" b="1"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𝑮</m:t>
                                    </m:r>
                                  </m:e>
                                  <m:sup>
                                    <m:r>
                                      <a:rPr lang="en-US" sz="2400" b="1" i="1">
                                        <a:latin typeface="Cambria Math" panose="02040503050406030204" pitchFamily="18" charset="0"/>
                                      </a:rPr>
                                      <m:t>𝑱</m:t>
                                    </m:r>
                                  </m:sup>
                                </m:sSup>
                                <m:r>
                                  <a:rPr lang="en-US" sz="2400" b="1" i="1">
                                    <a:latin typeface="Cambria Math" panose="02040503050406030204" pitchFamily="18" charset="0"/>
                                  </a:rPr>
                                  <m:t>)</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𝟎</m:t>
                                </m:r>
                              </m:e>
                            </m:mr>
                            <m:mr>
                              <m:e>
                                <m:r>
                                  <a:rPr lang="en-US" sz="2400" b="1" i="1" smtClean="0">
                                    <a:latin typeface="Cambria Math" panose="02040503050406030204" pitchFamily="18" charset="0"/>
                                  </a:rPr>
                                  <m:t>𝟎</m:t>
                                </m:r>
                              </m:e>
                              <m:e>
                                <m:sSup>
                                  <m:sSupPr>
                                    <m:ctrlPr>
                                      <a:rPr lang="en-US" sz="2400" b="1" i="1">
                                        <a:latin typeface="Cambria Math" panose="02040503050406030204" pitchFamily="18" charset="0"/>
                                      </a:rPr>
                                    </m:ctrlPr>
                                  </m:sSupPr>
                                  <m:e>
                                    <m:r>
                                      <a:rPr lang="en-US" sz="2400" b="1" i="1">
                                        <a:latin typeface="Cambria Math" panose="02040503050406030204" pitchFamily="18" charset="0"/>
                                      </a:rPr>
                                      <m:t>𝑺</m:t>
                                    </m:r>
                                  </m:e>
                                  <m:sup>
                                    <m:r>
                                      <a:rPr lang="en-US" sz="2400" b="1" i="1">
                                        <a:latin typeface="Cambria Math" panose="02040503050406030204" pitchFamily="18" charset="0"/>
                                      </a:rPr>
                                      <m:t>𝑱</m:t>
                                    </m:r>
                                  </m:sup>
                                </m:sSup>
                                <m:r>
                                  <a:rPr lang="en-US" sz="2400" b="1"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𝑮</m:t>
                                    </m:r>
                                  </m:e>
                                  <m:sup>
                                    <m:r>
                                      <a:rPr lang="en-US" sz="2400" b="1" i="1">
                                        <a:latin typeface="Cambria Math" panose="02040503050406030204" pitchFamily="18" charset="0"/>
                                      </a:rPr>
                                      <m:t>𝑱</m:t>
                                    </m:r>
                                  </m:sup>
                                </m:sSup>
                              </m:e>
                              <m:e>
                                <m:sSup>
                                  <m:sSupPr>
                                    <m:ctrlPr>
                                      <a:rPr lang="en-US" sz="2400" b="1" i="1">
                                        <a:latin typeface="Cambria Math" panose="02040503050406030204" pitchFamily="18" charset="0"/>
                                      </a:rPr>
                                    </m:ctrlPr>
                                  </m:sSupPr>
                                  <m:e>
                                    <m:r>
                                      <a:rPr lang="en-US" sz="2400" b="1" i="1">
                                        <a:latin typeface="Cambria Math" panose="02040503050406030204" pitchFamily="18" charset="0"/>
                                      </a:rPr>
                                      <m:t>𝑺</m:t>
                                    </m:r>
                                  </m:e>
                                  <m:sup>
                                    <m:r>
                                      <a:rPr lang="en-US" sz="2400" b="1" i="1">
                                        <a:latin typeface="Cambria Math" panose="02040503050406030204" pitchFamily="18" charset="0"/>
                                      </a:rPr>
                                      <m:t>𝑺</m:t>
                                    </m:r>
                                  </m:sup>
                                </m:sSup>
                                <m:r>
                                  <a:rPr lang="en-US" sz="2400" b="1" i="1">
                                    <a:latin typeface="Cambria Math" panose="02040503050406030204" pitchFamily="18" charset="0"/>
                                  </a:rPr>
                                  <m:t>∗(</m:t>
                                </m:r>
                                <m:r>
                                  <a:rPr lang="en-US" sz="2400" b="1" i="1">
                                    <a:latin typeface="Cambria Math" panose="02040503050406030204" pitchFamily="18" charset="0"/>
                                  </a:rPr>
                                  <m:t>𝟏</m:t>
                                </m:r>
                                <m:r>
                                  <a:rPr lang="en-US" sz="2400" b="1"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𝑮</m:t>
                                    </m:r>
                                  </m:e>
                                  <m:sup>
                                    <m:r>
                                      <a:rPr lang="en-US" sz="2400" b="1" i="1">
                                        <a:latin typeface="Cambria Math" panose="02040503050406030204" pitchFamily="18" charset="0"/>
                                      </a:rPr>
                                      <m:t>𝑺</m:t>
                                    </m:r>
                                  </m:sup>
                                </m:sSup>
                                <m:r>
                                  <a:rPr lang="en-US" sz="2400" b="1" i="1">
                                    <a:latin typeface="Cambria Math" panose="02040503050406030204" pitchFamily="18" charset="0"/>
                                  </a:rPr>
                                  <m:t>)</m:t>
                                </m:r>
                              </m:e>
                              <m:e>
                                <m:r>
                                  <a:rPr lang="en-US" sz="2400" b="1" i="1" smtClean="0">
                                    <a:latin typeface="Cambria Math" panose="02040503050406030204" pitchFamily="18" charset="0"/>
                                  </a:rPr>
                                  <m:t>𝟎</m:t>
                                </m:r>
                              </m:e>
                            </m:mr>
                            <m:mr>
                              <m:e>
                                <m:r>
                                  <a:rPr lang="en-US" sz="2400" b="1" i="1" smtClean="0">
                                    <a:latin typeface="Cambria Math" panose="02040503050406030204" pitchFamily="18" charset="0"/>
                                  </a:rPr>
                                  <m:t>𝟎</m:t>
                                </m:r>
                              </m:e>
                              <m:e>
                                <m:r>
                                  <a:rPr lang="en-US" sz="2400" b="1" i="1" smtClean="0">
                                    <a:latin typeface="Cambria Math" panose="02040503050406030204" pitchFamily="18" charset="0"/>
                                  </a:rPr>
                                  <m:t>𝟎</m:t>
                                </m:r>
                              </m:e>
                              <m:e>
                                <m:sSup>
                                  <m:sSupPr>
                                    <m:ctrlPr>
                                      <a:rPr lang="en-US" sz="2400" b="1" i="1">
                                        <a:latin typeface="Cambria Math" panose="02040503050406030204" pitchFamily="18" charset="0"/>
                                      </a:rPr>
                                    </m:ctrlPr>
                                  </m:sSupPr>
                                  <m:e>
                                    <m:r>
                                      <a:rPr lang="en-US" sz="2400" b="1" i="1">
                                        <a:latin typeface="Cambria Math" panose="02040503050406030204" pitchFamily="18" charset="0"/>
                                      </a:rPr>
                                      <m:t>𝑺</m:t>
                                    </m:r>
                                  </m:e>
                                  <m:sup>
                                    <m:r>
                                      <a:rPr lang="en-US" sz="2400" b="1" i="1">
                                        <a:latin typeface="Cambria Math" panose="02040503050406030204" pitchFamily="18" charset="0"/>
                                      </a:rPr>
                                      <m:t>𝑺</m:t>
                                    </m:r>
                                  </m:sup>
                                </m:sSup>
                                <m:r>
                                  <a:rPr lang="en-US" sz="2400" b="1"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𝑮</m:t>
                                    </m:r>
                                  </m:e>
                                  <m:sup>
                                    <m:r>
                                      <a:rPr lang="en-US" sz="2400" b="1" i="1">
                                        <a:latin typeface="Cambria Math" panose="02040503050406030204" pitchFamily="18" charset="0"/>
                                      </a:rPr>
                                      <m:t>𝑺</m:t>
                                    </m:r>
                                  </m:sup>
                                </m:sSup>
                              </m:e>
                              <m:e>
                                <m:sSup>
                                  <m:sSupPr>
                                    <m:ctrlPr>
                                      <a:rPr lang="en-US" sz="2400" b="1" i="1">
                                        <a:latin typeface="Cambria Math" panose="02040503050406030204" pitchFamily="18" charset="0"/>
                                      </a:rPr>
                                    </m:ctrlPr>
                                  </m:sSupPr>
                                  <m:e>
                                    <m:r>
                                      <a:rPr lang="en-US" sz="2400" b="1" i="1">
                                        <a:latin typeface="Cambria Math" panose="02040503050406030204" pitchFamily="18" charset="0"/>
                                      </a:rPr>
                                      <m:t>𝑺</m:t>
                                    </m:r>
                                  </m:e>
                                  <m:sup>
                                    <m:r>
                                      <a:rPr lang="en-US" sz="2400" b="1" i="1">
                                        <a:latin typeface="Cambria Math" panose="02040503050406030204" pitchFamily="18" charset="0"/>
                                      </a:rPr>
                                      <m:t>𝑨</m:t>
                                    </m:r>
                                  </m:sup>
                                </m:sSup>
                              </m:e>
                            </m:mr>
                          </m:m>
                        </m:e>
                      </m:d>
                      <m:r>
                        <a:rPr lang="en-US" sz="2400" b="0" i="1" smtClean="0">
                          <a:latin typeface="Cambria Math" panose="02040503050406030204" pitchFamily="18" charset="0"/>
                        </a:rPr>
                        <m:t>𝑥</m:t>
                      </m:r>
                      <m:d>
                        <m:dPr>
                          <m:begChr m:val="["/>
                          <m:endChr m:val="]"/>
                          <m:ctrlPr>
                            <a:rPr lang="en-US" sz="2400" b="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𝑌</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𝐽</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𝑆</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𝐴</m:t>
                                    </m:r>
                                  </m:sup>
                                </m:sSubSup>
                              </m:e>
                            </m:mr>
                          </m:m>
                        </m:e>
                      </m:d>
                    </m:oMath>
                  </m:oMathPara>
                </a14:m>
                <a:endParaRPr lang="en-US" sz="2400" dirty="0"/>
              </a:p>
            </p:txBody>
          </p:sp>
        </mc:Choice>
        <mc:Fallback xmlns="">
          <p:sp>
            <p:nvSpPr>
              <p:cNvPr id="27" name="TextBox 26">
                <a:extLst>
                  <a:ext uri="{FF2B5EF4-FFF2-40B4-BE49-F238E27FC236}">
                    <a16:creationId xmlns:a16="http://schemas.microsoft.com/office/drawing/2014/main" id="{A55EFC43-A401-45D1-9EE5-07914A6E7904}"/>
                  </a:ext>
                </a:extLst>
              </p:cNvPr>
              <p:cNvSpPr txBox="1">
                <a:spLocks noRot="1" noChangeAspect="1" noMove="1" noResize="1" noEditPoints="1" noAdjustHandles="1" noChangeArrowheads="1" noChangeShapeType="1" noTextEdit="1"/>
              </p:cNvSpPr>
              <p:nvPr/>
            </p:nvSpPr>
            <p:spPr>
              <a:xfrm>
                <a:off x="1150330" y="4750305"/>
                <a:ext cx="9604681" cy="1724896"/>
              </a:xfrm>
              <a:prstGeom prst="rect">
                <a:avLst/>
              </a:prstGeom>
              <a:blipFill>
                <a:blip r:embed="rId12"/>
                <a:stretch>
                  <a:fillRect/>
                </a:stretch>
              </a:blipFill>
            </p:spPr>
            <p:txBody>
              <a:bodyPr/>
              <a:lstStyle/>
              <a:p>
                <a:r>
                  <a:rPr lang="en-US">
                    <a:noFill/>
                  </a:rPr>
                  <a:t> </a:t>
                </a:r>
              </a:p>
            </p:txBody>
          </p:sp>
        </mc:Fallback>
      </mc:AlternateContent>
      <p:pic>
        <p:nvPicPr>
          <p:cNvPr id="28" name="Picture 27" descr="A close up of a snake&#10;&#10;Description automatically generated">
            <a:extLst>
              <a:ext uri="{FF2B5EF4-FFF2-40B4-BE49-F238E27FC236}">
                <a16:creationId xmlns:a16="http://schemas.microsoft.com/office/drawing/2014/main" id="{6CDF09D1-3138-4821-A86F-BA738DB9646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7810" y="106020"/>
            <a:ext cx="1083057" cy="1083057"/>
          </a:xfrm>
          <a:prstGeom prst="rect">
            <a:avLst/>
          </a:prstGeom>
        </p:spPr>
      </p:pic>
    </p:spTree>
    <p:extLst>
      <p:ext uri="{BB962C8B-B14F-4D97-AF65-F5344CB8AC3E}">
        <p14:creationId xmlns:p14="http://schemas.microsoft.com/office/powerpoint/2010/main" val="305034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17C8CCB-62B2-433E-809F-D40A72A281D4}"/>
              </a:ext>
            </a:extLst>
          </p:cNvPr>
          <p:cNvSpPr/>
          <p:nvPr/>
        </p:nvSpPr>
        <p:spPr>
          <a:xfrm>
            <a:off x="641064"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Young</a:t>
            </a:r>
          </a:p>
          <a:p>
            <a:pPr algn="ctr"/>
            <a:r>
              <a:rPr lang="en-US" sz="2000" dirty="0">
                <a:solidFill>
                  <a:schemeClr val="bg1"/>
                </a:solidFill>
              </a:rPr>
              <a:t>(&lt;60 cm)</a:t>
            </a:r>
          </a:p>
        </p:txBody>
      </p:sp>
      <p:sp>
        <p:nvSpPr>
          <p:cNvPr id="5" name="Oval 4">
            <a:extLst>
              <a:ext uri="{FF2B5EF4-FFF2-40B4-BE49-F238E27FC236}">
                <a16:creationId xmlns:a16="http://schemas.microsoft.com/office/drawing/2014/main" id="{FE524EC2-4515-47FD-AB5B-448FD7AE3E1C}"/>
              </a:ext>
            </a:extLst>
          </p:cNvPr>
          <p:cNvSpPr/>
          <p:nvPr/>
        </p:nvSpPr>
        <p:spPr>
          <a:xfrm>
            <a:off x="3656630"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Juvenile</a:t>
            </a:r>
          </a:p>
          <a:p>
            <a:pPr algn="ctr"/>
            <a:r>
              <a:rPr lang="en-US" sz="2000" dirty="0">
                <a:solidFill>
                  <a:schemeClr val="bg1"/>
                </a:solidFill>
              </a:rPr>
              <a:t>(60-90 cm)</a:t>
            </a:r>
          </a:p>
        </p:txBody>
      </p:sp>
      <p:sp>
        <p:nvSpPr>
          <p:cNvPr id="6" name="Oval 5">
            <a:extLst>
              <a:ext uri="{FF2B5EF4-FFF2-40B4-BE49-F238E27FC236}">
                <a16:creationId xmlns:a16="http://schemas.microsoft.com/office/drawing/2014/main" id="{F5911A17-55F3-42B7-9163-7E144E10F53D}"/>
              </a:ext>
            </a:extLst>
          </p:cNvPr>
          <p:cNvSpPr/>
          <p:nvPr/>
        </p:nvSpPr>
        <p:spPr>
          <a:xfrm>
            <a:off x="6672196"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Sub-adult</a:t>
            </a:r>
          </a:p>
          <a:p>
            <a:pPr algn="ctr"/>
            <a:r>
              <a:rPr lang="en-US" sz="2000" dirty="0">
                <a:solidFill>
                  <a:schemeClr val="bg1"/>
                </a:solidFill>
              </a:rPr>
              <a:t>(90-110 cm)</a:t>
            </a:r>
          </a:p>
        </p:txBody>
      </p:sp>
      <p:sp>
        <p:nvSpPr>
          <p:cNvPr id="7" name="Oval 6">
            <a:extLst>
              <a:ext uri="{FF2B5EF4-FFF2-40B4-BE49-F238E27FC236}">
                <a16:creationId xmlns:a16="http://schemas.microsoft.com/office/drawing/2014/main" id="{BA707189-4360-429F-97B9-394B3D43AD0F}"/>
              </a:ext>
            </a:extLst>
          </p:cNvPr>
          <p:cNvSpPr/>
          <p:nvPr/>
        </p:nvSpPr>
        <p:spPr>
          <a:xfrm>
            <a:off x="9687763"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Adult</a:t>
            </a:r>
          </a:p>
          <a:p>
            <a:pPr algn="ctr"/>
            <a:r>
              <a:rPr lang="en-US" sz="2000" dirty="0">
                <a:solidFill>
                  <a:schemeClr val="bg1"/>
                </a:solidFill>
              </a:rPr>
              <a:t>(&gt;110 cm)</a:t>
            </a:r>
          </a:p>
        </p:txBody>
      </p:sp>
      <p:cxnSp>
        <p:nvCxnSpPr>
          <p:cNvPr id="8" name="Straight Arrow Connector 7">
            <a:extLst>
              <a:ext uri="{FF2B5EF4-FFF2-40B4-BE49-F238E27FC236}">
                <a16:creationId xmlns:a16="http://schemas.microsoft.com/office/drawing/2014/main" id="{DD694693-637D-49D3-8910-C415A01B85C9}"/>
              </a:ext>
            </a:extLst>
          </p:cNvPr>
          <p:cNvCxnSpPr>
            <a:stCxn id="4" idx="6"/>
            <a:endCxn id="5" idx="2"/>
          </p:cNvCxnSpPr>
          <p:nvPr/>
        </p:nvCxnSpPr>
        <p:spPr>
          <a:xfrm>
            <a:off x="2494248" y="2862072"/>
            <a:ext cx="1162382"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D8A39E6-B66A-48CF-B052-D9F21A8E1B95}"/>
              </a:ext>
            </a:extLst>
          </p:cNvPr>
          <p:cNvCxnSpPr>
            <a:stCxn id="5" idx="6"/>
            <a:endCxn id="6" idx="2"/>
          </p:cNvCxnSpPr>
          <p:nvPr/>
        </p:nvCxnSpPr>
        <p:spPr>
          <a:xfrm>
            <a:off x="5509814" y="2862072"/>
            <a:ext cx="1162382"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C71E55B-0C30-4CCC-852E-F325E23DE45F}"/>
              </a:ext>
            </a:extLst>
          </p:cNvPr>
          <p:cNvCxnSpPr>
            <a:stCxn id="6" idx="6"/>
            <a:endCxn id="7" idx="2"/>
          </p:cNvCxnSpPr>
          <p:nvPr/>
        </p:nvCxnSpPr>
        <p:spPr>
          <a:xfrm>
            <a:off x="8525380" y="2862072"/>
            <a:ext cx="1162383"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7">
            <a:extLst>
              <a:ext uri="{FF2B5EF4-FFF2-40B4-BE49-F238E27FC236}">
                <a16:creationId xmlns:a16="http://schemas.microsoft.com/office/drawing/2014/main" id="{B560BA90-3E16-4945-8F32-3ACEBB5B31D6}"/>
              </a:ext>
            </a:extLst>
          </p:cNvPr>
          <p:cNvCxnSpPr>
            <a:stCxn id="4" idx="3"/>
            <a:endCxn id="4" idx="5"/>
          </p:cNvCxnSpPr>
          <p:nvPr/>
        </p:nvCxnSpPr>
        <p:spPr>
          <a:xfrm rot="16200000" flipH="1">
            <a:off x="1567656" y="2607752"/>
            <a:ext cx="12700" cy="1310398"/>
          </a:xfrm>
          <a:prstGeom prst="curvedConnector3">
            <a:avLst>
              <a:gd name="adj1" fmla="val 4043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22">
            <a:extLst>
              <a:ext uri="{FF2B5EF4-FFF2-40B4-BE49-F238E27FC236}">
                <a16:creationId xmlns:a16="http://schemas.microsoft.com/office/drawing/2014/main" id="{4D1BE875-89FF-4032-8FFD-A3943D6B87E9}"/>
              </a:ext>
            </a:extLst>
          </p:cNvPr>
          <p:cNvCxnSpPr>
            <a:stCxn id="5" idx="3"/>
            <a:endCxn id="5" idx="5"/>
          </p:cNvCxnSpPr>
          <p:nvPr/>
        </p:nvCxnSpPr>
        <p:spPr>
          <a:xfrm rot="16200000" flipH="1">
            <a:off x="4583222" y="2607752"/>
            <a:ext cx="12700" cy="1310398"/>
          </a:xfrm>
          <a:prstGeom prst="curvedConnector3">
            <a:avLst>
              <a:gd name="adj1" fmla="val 3899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26">
            <a:extLst>
              <a:ext uri="{FF2B5EF4-FFF2-40B4-BE49-F238E27FC236}">
                <a16:creationId xmlns:a16="http://schemas.microsoft.com/office/drawing/2014/main" id="{D64A86A4-EAA7-4919-A7E8-EA43C6C4E3F9}"/>
              </a:ext>
            </a:extLst>
          </p:cNvPr>
          <p:cNvCxnSpPr>
            <a:stCxn id="6" idx="3"/>
            <a:endCxn id="6" idx="5"/>
          </p:cNvCxnSpPr>
          <p:nvPr/>
        </p:nvCxnSpPr>
        <p:spPr>
          <a:xfrm rot="16200000" flipH="1">
            <a:off x="7598788" y="2607752"/>
            <a:ext cx="12700" cy="1310398"/>
          </a:xfrm>
          <a:prstGeom prst="curvedConnector3">
            <a:avLst>
              <a:gd name="adj1" fmla="val 3827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30">
            <a:extLst>
              <a:ext uri="{FF2B5EF4-FFF2-40B4-BE49-F238E27FC236}">
                <a16:creationId xmlns:a16="http://schemas.microsoft.com/office/drawing/2014/main" id="{4C531EA6-B38F-424F-A977-9C02A8AF83E3}"/>
              </a:ext>
            </a:extLst>
          </p:cNvPr>
          <p:cNvCxnSpPr>
            <a:stCxn id="7" idx="3"/>
            <a:endCxn id="7" idx="5"/>
          </p:cNvCxnSpPr>
          <p:nvPr/>
        </p:nvCxnSpPr>
        <p:spPr>
          <a:xfrm rot="16200000" flipH="1">
            <a:off x="10614355" y="2607752"/>
            <a:ext cx="12700" cy="1310398"/>
          </a:xfrm>
          <a:prstGeom prst="curvedConnector3">
            <a:avLst>
              <a:gd name="adj1" fmla="val 4115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34">
            <a:extLst>
              <a:ext uri="{FF2B5EF4-FFF2-40B4-BE49-F238E27FC236}">
                <a16:creationId xmlns:a16="http://schemas.microsoft.com/office/drawing/2014/main" id="{F392073E-A43F-421B-A437-9590AFAEADCF}"/>
              </a:ext>
            </a:extLst>
          </p:cNvPr>
          <p:cNvCxnSpPr>
            <a:stCxn id="6" idx="0"/>
            <a:endCxn id="4" idx="0"/>
          </p:cNvCxnSpPr>
          <p:nvPr/>
        </p:nvCxnSpPr>
        <p:spPr>
          <a:xfrm rot="16200000" flipV="1">
            <a:off x="4583222" y="-720422"/>
            <a:ext cx="12700" cy="6031132"/>
          </a:xfrm>
          <a:prstGeom prst="curvedConnector3">
            <a:avLst>
              <a:gd name="adj1" fmla="val 8412000"/>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38">
            <a:extLst>
              <a:ext uri="{FF2B5EF4-FFF2-40B4-BE49-F238E27FC236}">
                <a16:creationId xmlns:a16="http://schemas.microsoft.com/office/drawing/2014/main" id="{EEF67F64-51BC-447F-B135-86E1F1211733}"/>
              </a:ext>
            </a:extLst>
          </p:cNvPr>
          <p:cNvCxnSpPr>
            <a:stCxn id="7" idx="0"/>
            <a:endCxn id="4" idx="0"/>
          </p:cNvCxnSpPr>
          <p:nvPr/>
        </p:nvCxnSpPr>
        <p:spPr>
          <a:xfrm rot="16200000" flipV="1">
            <a:off x="6091006" y="-2228206"/>
            <a:ext cx="12700" cy="9046699"/>
          </a:xfrm>
          <a:prstGeom prst="curvedConnector3">
            <a:avLst>
              <a:gd name="adj1" fmla="val 12279000"/>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26C862E-0DA4-4937-AE0D-8D25E99305EE}"/>
                  </a:ext>
                </a:extLst>
              </p:cNvPr>
              <p:cNvSpPr txBox="1"/>
              <p:nvPr/>
            </p:nvSpPr>
            <p:spPr>
              <a:xfrm>
                <a:off x="2456955" y="2414626"/>
                <a:ext cx="111427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0.3∗0.67</m:t>
                      </m:r>
                    </m:oMath>
                  </m:oMathPara>
                </a14:m>
                <a:endParaRPr lang="en-US" sz="2000" dirty="0"/>
              </a:p>
            </p:txBody>
          </p:sp>
        </mc:Choice>
        <mc:Fallback xmlns="">
          <p:sp>
            <p:nvSpPr>
              <p:cNvPr id="23" name="TextBox 22">
                <a:extLst>
                  <a:ext uri="{FF2B5EF4-FFF2-40B4-BE49-F238E27FC236}">
                    <a16:creationId xmlns:a16="http://schemas.microsoft.com/office/drawing/2014/main" id="{A26C862E-0DA4-4937-AE0D-8D25E99305EE}"/>
                  </a:ext>
                </a:extLst>
              </p:cNvPr>
              <p:cNvSpPr txBox="1">
                <a:spLocks noRot="1" noChangeAspect="1" noMove="1" noResize="1" noEditPoints="1" noAdjustHandles="1" noChangeArrowheads="1" noChangeShapeType="1" noTextEdit="1"/>
              </p:cNvSpPr>
              <p:nvPr/>
            </p:nvSpPr>
            <p:spPr>
              <a:xfrm>
                <a:off x="2456955" y="2414626"/>
                <a:ext cx="1114279" cy="307777"/>
              </a:xfrm>
              <a:prstGeom prst="rect">
                <a:avLst/>
              </a:prstGeom>
              <a:blipFill>
                <a:blip r:embed="rId2"/>
                <a:stretch>
                  <a:fillRect l="-4918" r="-4918"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EF46AD7E-0DD1-49F5-9A46-E6F50676C3A9}"/>
                  </a:ext>
                </a:extLst>
              </p:cNvPr>
              <p:cNvSpPr/>
              <p:nvPr/>
            </p:nvSpPr>
            <p:spPr>
              <a:xfrm>
                <a:off x="10111377" y="106020"/>
                <a:ext cx="2021777" cy="132556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i="1">
                        <a:latin typeface="Cambria Math" panose="02040503050406030204" pitchFamily="18" charset="0"/>
                      </a:rPr>
                      <m:t>𝑆</m:t>
                    </m:r>
                  </m:oMath>
                </a14:m>
                <a:r>
                  <a:rPr lang="en-US" sz="2400" dirty="0"/>
                  <a:t> = survival</a:t>
                </a:r>
              </a:p>
              <a:p>
                <a:pPr algn="ctr"/>
                <a14:m>
                  <m:oMath xmlns:m="http://schemas.openxmlformats.org/officeDocument/2006/math">
                    <m:r>
                      <a:rPr lang="en-US" sz="2400" i="1">
                        <a:latin typeface="Cambria Math" panose="02040503050406030204" pitchFamily="18" charset="0"/>
                      </a:rPr>
                      <m:t>𝐺</m:t>
                    </m:r>
                  </m:oMath>
                </a14:m>
                <a:r>
                  <a:rPr lang="en-US" sz="2400" dirty="0"/>
                  <a:t> = growth</a:t>
                </a:r>
              </a:p>
              <a:p>
                <a:pPr algn="ctr"/>
                <a14:m>
                  <m:oMath xmlns:m="http://schemas.openxmlformats.org/officeDocument/2006/math">
                    <m:r>
                      <a:rPr lang="en-US" sz="2400" i="1">
                        <a:latin typeface="Cambria Math" panose="02040503050406030204" pitchFamily="18" charset="0"/>
                      </a:rPr>
                      <m:t>𝐹</m:t>
                    </m:r>
                  </m:oMath>
                </a14:m>
                <a:r>
                  <a:rPr lang="en-US" sz="2400" dirty="0"/>
                  <a:t> = fecundity</a:t>
                </a:r>
              </a:p>
            </p:txBody>
          </p:sp>
        </mc:Choice>
        <mc:Fallback xmlns="">
          <p:sp>
            <p:nvSpPr>
              <p:cNvPr id="26" name="Rectangle 25">
                <a:extLst>
                  <a:ext uri="{FF2B5EF4-FFF2-40B4-BE49-F238E27FC236}">
                    <a16:creationId xmlns:a16="http://schemas.microsoft.com/office/drawing/2014/main" id="{EF46AD7E-0DD1-49F5-9A46-E6F50676C3A9}"/>
                  </a:ext>
                </a:extLst>
              </p:cNvPr>
              <p:cNvSpPr>
                <a:spLocks noRot="1" noChangeAspect="1" noMove="1" noResize="1" noEditPoints="1" noAdjustHandles="1" noChangeArrowheads="1" noChangeShapeType="1" noTextEdit="1"/>
              </p:cNvSpPr>
              <p:nvPr/>
            </p:nvSpPr>
            <p:spPr>
              <a:xfrm>
                <a:off x="10111377" y="106020"/>
                <a:ext cx="2021777" cy="1325563"/>
              </a:xfrm>
              <a:prstGeom prst="rect">
                <a:avLst/>
              </a:prstGeom>
              <a:blipFill>
                <a:blip r:embed="rId3"/>
                <a:stretch>
                  <a:fillRect b="-550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53B595B-C3A1-4028-A707-4EA660CD4F5B}"/>
                  </a:ext>
                </a:extLst>
              </p:cNvPr>
              <p:cNvSpPr txBox="1"/>
              <p:nvPr/>
            </p:nvSpPr>
            <p:spPr>
              <a:xfrm>
                <a:off x="5519805" y="2414627"/>
                <a:ext cx="111427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0.9∗0.55</m:t>
                      </m:r>
                    </m:oMath>
                  </m:oMathPara>
                </a14:m>
                <a:endParaRPr lang="en-US" sz="2000" dirty="0"/>
              </a:p>
            </p:txBody>
          </p:sp>
        </mc:Choice>
        <mc:Fallback xmlns="">
          <p:sp>
            <p:nvSpPr>
              <p:cNvPr id="27" name="TextBox 26">
                <a:extLst>
                  <a:ext uri="{FF2B5EF4-FFF2-40B4-BE49-F238E27FC236}">
                    <a16:creationId xmlns:a16="http://schemas.microsoft.com/office/drawing/2014/main" id="{F53B595B-C3A1-4028-A707-4EA660CD4F5B}"/>
                  </a:ext>
                </a:extLst>
              </p:cNvPr>
              <p:cNvSpPr txBox="1">
                <a:spLocks noRot="1" noChangeAspect="1" noMove="1" noResize="1" noEditPoints="1" noAdjustHandles="1" noChangeArrowheads="1" noChangeShapeType="1" noTextEdit="1"/>
              </p:cNvSpPr>
              <p:nvPr/>
            </p:nvSpPr>
            <p:spPr>
              <a:xfrm>
                <a:off x="5519805" y="2414627"/>
                <a:ext cx="1114279" cy="307777"/>
              </a:xfrm>
              <a:prstGeom prst="rect">
                <a:avLst/>
              </a:prstGeom>
              <a:blipFill>
                <a:blip r:embed="rId4"/>
                <a:stretch>
                  <a:fillRect l="-4918" r="-4918"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AAAA066-5B36-4462-B447-46A955F40EFD}"/>
                  </a:ext>
                </a:extLst>
              </p:cNvPr>
              <p:cNvSpPr txBox="1"/>
              <p:nvPr/>
            </p:nvSpPr>
            <p:spPr>
              <a:xfrm>
                <a:off x="8478098" y="2420210"/>
                <a:ext cx="125694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0.72∗0.25</m:t>
                      </m:r>
                    </m:oMath>
                  </m:oMathPara>
                </a14:m>
                <a:endParaRPr lang="en-US" sz="2000" dirty="0"/>
              </a:p>
            </p:txBody>
          </p:sp>
        </mc:Choice>
        <mc:Fallback xmlns="">
          <p:sp>
            <p:nvSpPr>
              <p:cNvPr id="28" name="TextBox 27">
                <a:extLst>
                  <a:ext uri="{FF2B5EF4-FFF2-40B4-BE49-F238E27FC236}">
                    <a16:creationId xmlns:a16="http://schemas.microsoft.com/office/drawing/2014/main" id="{5AAAA066-5B36-4462-B447-46A955F40EFD}"/>
                  </a:ext>
                </a:extLst>
              </p:cNvPr>
              <p:cNvSpPr txBox="1">
                <a:spLocks noRot="1" noChangeAspect="1" noMove="1" noResize="1" noEditPoints="1" noAdjustHandles="1" noChangeArrowheads="1" noChangeShapeType="1" noTextEdit="1"/>
              </p:cNvSpPr>
              <p:nvPr/>
            </p:nvSpPr>
            <p:spPr>
              <a:xfrm>
                <a:off x="8478098" y="2420210"/>
                <a:ext cx="1256947" cy="307777"/>
              </a:xfrm>
              <a:prstGeom prst="rect">
                <a:avLst/>
              </a:prstGeom>
              <a:blipFill>
                <a:blip r:embed="rId5"/>
                <a:stretch>
                  <a:fillRect l="-4369" r="-4369"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9543ECA-7758-449D-9DD6-2A367A95F31C}"/>
                  </a:ext>
                </a:extLst>
              </p:cNvPr>
              <p:cNvSpPr txBox="1"/>
              <p:nvPr/>
            </p:nvSpPr>
            <p:spPr>
              <a:xfrm>
                <a:off x="719339" y="3835689"/>
                <a:ext cx="177490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0.3∗(1−0.67)</m:t>
                      </m:r>
                    </m:oMath>
                  </m:oMathPara>
                </a14:m>
                <a:endParaRPr lang="en-US" sz="2000" dirty="0"/>
              </a:p>
            </p:txBody>
          </p:sp>
        </mc:Choice>
        <mc:Fallback xmlns="">
          <p:sp>
            <p:nvSpPr>
              <p:cNvPr id="29" name="TextBox 28">
                <a:extLst>
                  <a:ext uri="{FF2B5EF4-FFF2-40B4-BE49-F238E27FC236}">
                    <a16:creationId xmlns:a16="http://schemas.microsoft.com/office/drawing/2014/main" id="{09543ECA-7758-449D-9DD6-2A367A95F31C}"/>
                  </a:ext>
                </a:extLst>
              </p:cNvPr>
              <p:cNvSpPr txBox="1">
                <a:spLocks noRot="1" noChangeAspect="1" noMove="1" noResize="1" noEditPoints="1" noAdjustHandles="1" noChangeArrowheads="1" noChangeShapeType="1" noTextEdit="1"/>
              </p:cNvSpPr>
              <p:nvPr/>
            </p:nvSpPr>
            <p:spPr>
              <a:xfrm>
                <a:off x="719339" y="3835689"/>
                <a:ext cx="1774909" cy="307777"/>
              </a:xfrm>
              <a:prstGeom prst="rect">
                <a:avLst/>
              </a:prstGeom>
              <a:blipFill>
                <a:blip r:embed="rId6"/>
                <a:stretch>
                  <a:fillRect l="-2749" t="-1961" r="-4811"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1073EE9-54E3-4A7E-8E62-524E79BEB271}"/>
                  </a:ext>
                </a:extLst>
              </p:cNvPr>
              <p:cNvSpPr txBox="1"/>
              <p:nvPr/>
            </p:nvSpPr>
            <p:spPr>
              <a:xfrm>
                <a:off x="3734905" y="3801701"/>
                <a:ext cx="163224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0.9∗(1−0.5)</m:t>
                      </m:r>
                    </m:oMath>
                  </m:oMathPara>
                </a14:m>
                <a:endParaRPr lang="en-US" sz="2000" dirty="0"/>
              </a:p>
            </p:txBody>
          </p:sp>
        </mc:Choice>
        <mc:Fallback xmlns="">
          <p:sp>
            <p:nvSpPr>
              <p:cNvPr id="30" name="TextBox 29">
                <a:extLst>
                  <a:ext uri="{FF2B5EF4-FFF2-40B4-BE49-F238E27FC236}">
                    <a16:creationId xmlns:a16="http://schemas.microsoft.com/office/drawing/2014/main" id="{11073EE9-54E3-4A7E-8E62-524E79BEB271}"/>
                  </a:ext>
                </a:extLst>
              </p:cNvPr>
              <p:cNvSpPr txBox="1">
                <a:spLocks noRot="1" noChangeAspect="1" noMove="1" noResize="1" noEditPoints="1" noAdjustHandles="1" noChangeArrowheads="1" noChangeShapeType="1" noTextEdit="1"/>
              </p:cNvSpPr>
              <p:nvPr/>
            </p:nvSpPr>
            <p:spPr>
              <a:xfrm>
                <a:off x="3734905" y="3801701"/>
                <a:ext cx="1632242" cy="307777"/>
              </a:xfrm>
              <a:prstGeom prst="rect">
                <a:avLst/>
              </a:prstGeom>
              <a:blipFill>
                <a:blip r:embed="rId7"/>
                <a:stretch>
                  <a:fillRect l="-3371" t="-4000" r="-5618" b="-3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7467C12-57EE-47D2-8885-55DBD1FDDE2D}"/>
                  </a:ext>
                </a:extLst>
              </p:cNvPr>
              <p:cNvSpPr txBox="1"/>
              <p:nvPr/>
            </p:nvSpPr>
            <p:spPr>
              <a:xfrm>
                <a:off x="6750471" y="3817179"/>
                <a:ext cx="19175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0.72∗(1−0.25)</m:t>
                      </m:r>
                    </m:oMath>
                  </m:oMathPara>
                </a14:m>
                <a:endParaRPr lang="en-US" sz="2000" dirty="0"/>
              </a:p>
            </p:txBody>
          </p:sp>
        </mc:Choice>
        <mc:Fallback xmlns="">
          <p:sp>
            <p:nvSpPr>
              <p:cNvPr id="31" name="TextBox 30">
                <a:extLst>
                  <a:ext uri="{FF2B5EF4-FFF2-40B4-BE49-F238E27FC236}">
                    <a16:creationId xmlns:a16="http://schemas.microsoft.com/office/drawing/2014/main" id="{87467C12-57EE-47D2-8885-55DBD1FDDE2D}"/>
                  </a:ext>
                </a:extLst>
              </p:cNvPr>
              <p:cNvSpPr txBox="1">
                <a:spLocks noRot="1" noChangeAspect="1" noMove="1" noResize="1" noEditPoints="1" noAdjustHandles="1" noChangeArrowheads="1" noChangeShapeType="1" noTextEdit="1"/>
              </p:cNvSpPr>
              <p:nvPr/>
            </p:nvSpPr>
            <p:spPr>
              <a:xfrm>
                <a:off x="6750471" y="3817179"/>
                <a:ext cx="1917576" cy="307777"/>
              </a:xfrm>
              <a:prstGeom prst="rect">
                <a:avLst/>
              </a:prstGeom>
              <a:blipFill>
                <a:blip r:embed="rId8"/>
                <a:stretch>
                  <a:fillRect l="-2540" t="-1961" r="-412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9C80601E-D959-446A-A34D-2DBD095C7EA8}"/>
                  </a:ext>
                </a:extLst>
              </p:cNvPr>
              <p:cNvSpPr txBox="1"/>
              <p:nvPr/>
            </p:nvSpPr>
            <p:spPr>
              <a:xfrm>
                <a:off x="10498968" y="3817179"/>
                <a:ext cx="39594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0.9</m:t>
                      </m:r>
                    </m:oMath>
                  </m:oMathPara>
                </a14:m>
                <a:endParaRPr lang="en-US" sz="2000" dirty="0"/>
              </a:p>
            </p:txBody>
          </p:sp>
        </mc:Choice>
        <mc:Fallback xmlns="">
          <p:sp>
            <p:nvSpPr>
              <p:cNvPr id="32" name="TextBox 31">
                <a:extLst>
                  <a:ext uri="{FF2B5EF4-FFF2-40B4-BE49-F238E27FC236}">
                    <a16:creationId xmlns:a16="http://schemas.microsoft.com/office/drawing/2014/main" id="{9C80601E-D959-446A-A34D-2DBD095C7EA8}"/>
                  </a:ext>
                </a:extLst>
              </p:cNvPr>
              <p:cNvSpPr txBox="1">
                <a:spLocks noRot="1" noChangeAspect="1" noMove="1" noResize="1" noEditPoints="1" noAdjustHandles="1" noChangeArrowheads="1" noChangeShapeType="1" noTextEdit="1"/>
              </p:cNvSpPr>
              <p:nvPr/>
            </p:nvSpPr>
            <p:spPr>
              <a:xfrm>
                <a:off x="10498968" y="3817179"/>
                <a:ext cx="395942" cy="307777"/>
              </a:xfrm>
              <a:prstGeom prst="rect">
                <a:avLst/>
              </a:prstGeom>
              <a:blipFill>
                <a:blip r:embed="rId9"/>
                <a:stretch>
                  <a:fillRect l="-13846" r="-15385"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9B6A960-4E11-492C-B5CD-71F502EF299D}"/>
                  </a:ext>
                </a:extLst>
              </p:cNvPr>
              <p:cNvSpPr txBox="1"/>
              <p:nvPr/>
            </p:nvSpPr>
            <p:spPr>
              <a:xfrm>
                <a:off x="6362448" y="1102140"/>
                <a:ext cx="7760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2</m:t>
                      </m:r>
                      <m:r>
                        <a:rPr lang="en-US" sz="2000" b="0" i="1" smtClean="0">
                          <a:latin typeface="Cambria Math" panose="02040503050406030204" pitchFamily="18" charset="0"/>
                        </a:rPr>
                        <m:t>∗0.3</m:t>
                      </m:r>
                    </m:oMath>
                  </m:oMathPara>
                </a14:m>
                <a:endParaRPr lang="en-US" sz="2000" dirty="0"/>
              </a:p>
            </p:txBody>
          </p:sp>
        </mc:Choice>
        <mc:Fallback xmlns="">
          <p:sp>
            <p:nvSpPr>
              <p:cNvPr id="33" name="TextBox 32">
                <a:extLst>
                  <a:ext uri="{FF2B5EF4-FFF2-40B4-BE49-F238E27FC236}">
                    <a16:creationId xmlns:a16="http://schemas.microsoft.com/office/drawing/2014/main" id="{D9B6A960-4E11-492C-B5CD-71F502EF299D}"/>
                  </a:ext>
                </a:extLst>
              </p:cNvPr>
              <p:cNvSpPr txBox="1">
                <a:spLocks noRot="1" noChangeAspect="1" noMove="1" noResize="1" noEditPoints="1" noAdjustHandles="1" noChangeArrowheads="1" noChangeShapeType="1" noTextEdit="1"/>
              </p:cNvSpPr>
              <p:nvPr/>
            </p:nvSpPr>
            <p:spPr>
              <a:xfrm>
                <a:off x="6362448" y="1102140"/>
                <a:ext cx="776046" cy="307777"/>
              </a:xfrm>
              <a:prstGeom prst="rect">
                <a:avLst/>
              </a:prstGeom>
              <a:blipFill>
                <a:blip r:embed="rId10"/>
                <a:stretch>
                  <a:fillRect l="-7874" r="-7087"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955175B-B246-4BB8-9467-2C6F66822007}"/>
                  </a:ext>
                </a:extLst>
              </p:cNvPr>
              <p:cNvSpPr txBox="1"/>
              <p:nvPr/>
            </p:nvSpPr>
            <p:spPr>
              <a:xfrm>
                <a:off x="7892001" y="540673"/>
                <a:ext cx="97161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4</m:t>
                      </m:r>
                      <m:r>
                        <a:rPr lang="en-US" sz="2000" b="0" i="1" smtClean="0">
                          <a:latin typeface="Cambria Math" panose="02040503050406030204" pitchFamily="18" charset="0"/>
                        </a:rPr>
                        <m:t>.5∗0.3</m:t>
                      </m:r>
                    </m:oMath>
                  </m:oMathPara>
                </a14:m>
                <a:endParaRPr lang="en-US" sz="2000" dirty="0"/>
              </a:p>
            </p:txBody>
          </p:sp>
        </mc:Choice>
        <mc:Fallback xmlns="">
          <p:sp>
            <p:nvSpPr>
              <p:cNvPr id="34" name="TextBox 33">
                <a:extLst>
                  <a:ext uri="{FF2B5EF4-FFF2-40B4-BE49-F238E27FC236}">
                    <a16:creationId xmlns:a16="http://schemas.microsoft.com/office/drawing/2014/main" id="{B955175B-B246-4BB8-9467-2C6F66822007}"/>
                  </a:ext>
                </a:extLst>
              </p:cNvPr>
              <p:cNvSpPr txBox="1">
                <a:spLocks noRot="1" noChangeAspect="1" noMove="1" noResize="1" noEditPoints="1" noAdjustHandles="1" noChangeArrowheads="1" noChangeShapeType="1" noTextEdit="1"/>
              </p:cNvSpPr>
              <p:nvPr/>
            </p:nvSpPr>
            <p:spPr>
              <a:xfrm>
                <a:off x="7892001" y="540673"/>
                <a:ext cx="971613" cy="307777"/>
              </a:xfrm>
              <a:prstGeom prst="rect">
                <a:avLst/>
              </a:prstGeom>
              <a:blipFill>
                <a:blip r:embed="rId11"/>
                <a:stretch>
                  <a:fillRect l="-6289" r="-5660"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555C229-02EA-4D12-A046-7B3326BD0A87}"/>
                  </a:ext>
                </a:extLst>
              </p:cNvPr>
              <p:cNvSpPr txBox="1"/>
              <p:nvPr/>
            </p:nvSpPr>
            <p:spPr>
              <a:xfrm>
                <a:off x="3162930" y="4592431"/>
                <a:ext cx="5868851" cy="1724896"/>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𝑌</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𝐽</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𝑆</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𝐴</m:t>
                                    </m:r>
                                  </m:sup>
                                </m:sSubSup>
                              </m:e>
                            </m:mr>
                          </m:m>
                        </m:e>
                      </m:d>
                      <m:r>
                        <a:rPr lang="en-US" sz="2400" b="0" i="1" smtClean="0">
                          <a:latin typeface="Cambria Math" panose="02040503050406030204" pitchFamily="18" charset="0"/>
                        </a:rPr>
                        <m:t>=</m:t>
                      </m:r>
                      <m:d>
                        <m:dPr>
                          <m:begChr m:val="["/>
                          <m:endChr m:val="]"/>
                          <m:ctrlPr>
                            <a:rPr lang="en-US" sz="2400" i="1" smtClean="0">
                              <a:latin typeface="Cambria Math" panose="02040503050406030204" pitchFamily="18" charset="0"/>
                            </a:rPr>
                          </m:ctrlPr>
                        </m:dPr>
                        <m:e>
                          <m:m>
                            <m:mPr>
                              <m:mcs>
                                <m:mc>
                                  <m:mcPr>
                                    <m:count m:val="4"/>
                                    <m:mcJc m:val="center"/>
                                  </m:mcPr>
                                </m:mc>
                              </m:mcs>
                              <m:ctrlPr>
                                <a:rPr lang="en-US" sz="2400" b="1" i="1" smtClean="0">
                                  <a:latin typeface="Cambria Math" panose="02040503050406030204" pitchFamily="18" charset="0"/>
                                </a:rPr>
                              </m:ctrlPr>
                            </m:mPr>
                            <m:mr>
                              <m:e>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𝟏</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𝟔</m:t>
                                </m:r>
                              </m:e>
                              <m:e>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𝟑𝟓</m:t>
                                </m:r>
                              </m:e>
                            </m:mr>
                            <m:mr>
                              <m:e>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𝟐</m:t>
                                </m:r>
                              </m:e>
                              <m:e>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𝟒𝟏</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𝟎</m:t>
                                </m:r>
                              </m:e>
                            </m:mr>
                            <m:mr>
                              <m:e>
                                <m:r>
                                  <a:rPr lang="en-US" sz="2400" b="1" i="1" smtClean="0">
                                    <a:latin typeface="Cambria Math" panose="02040503050406030204" pitchFamily="18" charset="0"/>
                                  </a:rPr>
                                  <m:t>𝟎</m:t>
                                </m:r>
                              </m:e>
                              <m:e>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𝟓𝟎</m:t>
                                </m:r>
                              </m:e>
                              <m:e>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𝟓𝟒</m:t>
                                </m:r>
                              </m:e>
                              <m:e>
                                <m:r>
                                  <a:rPr lang="en-US" sz="2400" b="1" i="1" smtClean="0">
                                    <a:latin typeface="Cambria Math" panose="02040503050406030204" pitchFamily="18" charset="0"/>
                                  </a:rPr>
                                  <m:t>𝟎</m:t>
                                </m:r>
                              </m:e>
                            </m:mr>
                            <m:mr>
                              <m:e>
                                <m:r>
                                  <a:rPr lang="en-US" sz="2400" b="1" i="1" smtClean="0">
                                    <a:latin typeface="Cambria Math" panose="02040503050406030204" pitchFamily="18" charset="0"/>
                                  </a:rPr>
                                  <m:t>𝟎</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𝟏𝟖</m:t>
                                </m:r>
                              </m:e>
                              <m:e>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𝟗</m:t>
                                </m:r>
                              </m:e>
                            </m:mr>
                          </m:m>
                        </m:e>
                      </m:d>
                      <m:r>
                        <a:rPr lang="en-US" sz="2400" b="0" i="1" smtClean="0">
                          <a:latin typeface="Cambria Math" panose="02040503050406030204" pitchFamily="18" charset="0"/>
                        </a:rPr>
                        <m:t>𝑥</m:t>
                      </m:r>
                      <m:d>
                        <m:dPr>
                          <m:begChr m:val="["/>
                          <m:endChr m:val="]"/>
                          <m:ctrlPr>
                            <a:rPr lang="en-US" sz="2400" b="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𝑌</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𝐽</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𝑆</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𝐴</m:t>
                                    </m:r>
                                  </m:sup>
                                </m:sSubSup>
                              </m:e>
                            </m:mr>
                          </m:m>
                        </m:e>
                      </m:d>
                    </m:oMath>
                  </m:oMathPara>
                </a14:m>
                <a:endParaRPr lang="en-US" sz="2400" dirty="0"/>
              </a:p>
            </p:txBody>
          </p:sp>
        </mc:Choice>
        <mc:Fallback xmlns="">
          <p:sp>
            <p:nvSpPr>
              <p:cNvPr id="25" name="TextBox 24">
                <a:extLst>
                  <a:ext uri="{FF2B5EF4-FFF2-40B4-BE49-F238E27FC236}">
                    <a16:creationId xmlns:a16="http://schemas.microsoft.com/office/drawing/2014/main" id="{C555C229-02EA-4D12-A046-7B3326BD0A87}"/>
                  </a:ext>
                </a:extLst>
              </p:cNvPr>
              <p:cNvSpPr txBox="1">
                <a:spLocks noRot="1" noChangeAspect="1" noMove="1" noResize="1" noEditPoints="1" noAdjustHandles="1" noChangeArrowheads="1" noChangeShapeType="1" noTextEdit="1"/>
              </p:cNvSpPr>
              <p:nvPr/>
            </p:nvSpPr>
            <p:spPr>
              <a:xfrm>
                <a:off x="3162930" y="4592431"/>
                <a:ext cx="5868851" cy="1724896"/>
              </a:xfrm>
              <a:prstGeom prst="rect">
                <a:avLst/>
              </a:prstGeom>
              <a:blipFill>
                <a:blip r:embed="rId12"/>
                <a:stretch>
                  <a:fillRect/>
                </a:stretch>
              </a:blipFill>
            </p:spPr>
            <p:txBody>
              <a:bodyPr/>
              <a:lstStyle/>
              <a:p>
                <a:r>
                  <a:rPr lang="en-US">
                    <a:noFill/>
                  </a:rPr>
                  <a:t> </a:t>
                </a:r>
              </a:p>
            </p:txBody>
          </p:sp>
        </mc:Fallback>
      </mc:AlternateContent>
      <p:pic>
        <p:nvPicPr>
          <p:cNvPr id="3" name="Picture 2" descr="A close up of a snake&#10;&#10;Description automatically generated">
            <a:extLst>
              <a:ext uri="{FF2B5EF4-FFF2-40B4-BE49-F238E27FC236}">
                <a16:creationId xmlns:a16="http://schemas.microsoft.com/office/drawing/2014/main" id="{A54E76FE-D625-40DE-A7FE-BA906A057A0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7810" y="106020"/>
            <a:ext cx="1083057" cy="1083057"/>
          </a:xfrm>
          <a:prstGeom prst="rect">
            <a:avLst/>
          </a:prstGeom>
        </p:spPr>
      </p:pic>
    </p:spTree>
    <p:extLst>
      <p:ext uri="{BB962C8B-B14F-4D97-AF65-F5344CB8AC3E}">
        <p14:creationId xmlns:p14="http://schemas.microsoft.com/office/powerpoint/2010/main" val="1064914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40A29071-0F37-44BC-AC8E-7F221EB4F730}"/>
              </a:ext>
            </a:extLst>
          </p:cNvPr>
          <p:cNvPicPr>
            <a:picLocks noChangeAspect="1"/>
          </p:cNvPicPr>
          <p:nvPr/>
        </p:nvPicPr>
        <p:blipFill>
          <a:blip r:embed="rId2"/>
          <a:stretch>
            <a:fillRect/>
          </a:stretch>
        </p:blipFill>
        <p:spPr>
          <a:xfrm>
            <a:off x="1752294" y="3058837"/>
            <a:ext cx="5938780" cy="3690115"/>
          </a:xfrm>
          <a:prstGeom prst="rect">
            <a:avLst/>
          </a:prstGeom>
        </p:spPr>
      </p:pic>
      <p:graphicFrame>
        <p:nvGraphicFramePr>
          <p:cNvPr id="4" name="Table 4">
            <a:extLst>
              <a:ext uri="{FF2B5EF4-FFF2-40B4-BE49-F238E27FC236}">
                <a16:creationId xmlns:a16="http://schemas.microsoft.com/office/drawing/2014/main" id="{EB1C4E9E-AC55-4872-9B62-C18B75925CBA}"/>
              </a:ext>
            </a:extLst>
          </p:cNvPr>
          <p:cNvGraphicFramePr>
            <a:graphicFrameLocks noGrp="1"/>
          </p:cNvGraphicFramePr>
          <p:nvPr>
            <p:extLst>
              <p:ext uri="{D42A27DB-BD31-4B8C-83A1-F6EECF244321}">
                <p14:modId xmlns:p14="http://schemas.microsoft.com/office/powerpoint/2010/main" val="1891092106"/>
              </p:ext>
            </p:extLst>
          </p:nvPr>
        </p:nvGraphicFramePr>
        <p:xfrm>
          <a:off x="320178" y="567266"/>
          <a:ext cx="1432116" cy="2773680"/>
        </p:xfrm>
        <a:graphic>
          <a:graphicData uri="http://schemas.openxmlformats.org/drawingml/2006/table">
            <a:tbl>
              <a:tblPr firstRow="1" bandRow="1">
                <a:tableStyleId>{5940675A-B579-460E-94D1-54222C63F5DA}</a:tableStyleId>
              </a:tblPr>
              <a:tblGrid>
                <a:gridCol w="806323">
                  <a:extLst>
                    <a:ext uri="{9D8B030D-6E8A-4147-A177-3AD203B41FA5}">
                      <a16:colId xmlns:a16="http://schemas.microsoft.com/office/drawing/2014/main" val="2006930422"/>
                    </a:ext>
                  </a:extLst>
                </a:gridCol>
                <a:gridCol w="625793">
                  <a:extLst>
                    <a:ext uri="{9D8B030D-6E8A-4147-A177-3AD203B41FA5}">
                      <a16:colId xmlns:a16="http://schemas.microsoft.com/office/drawing/2014/main" val="79354735"/>
                    </a:ext>
                  </a:extLst>
                </a:gridCol>
              </a:tblGrid>
              <a:tr h="370840">
                <a:tc gridSpan="2">
                  <a:txBody>
                    <a:bodyPr/>
                    <a:lstStyle/>
                    <a:p>
                      <a:pPr algn="ctr"/>
                      <a:r>
                        <a:rPr lang="en-US" sz="2000" b="1" dirty="0"/>
                        <a:t>Year 1</a:t>
                      </a:r>
                    </a:p>
                  </a:txBody>
                  <a:tcPr/>
                </a:tc>
                <a:tc hMerge="1">
                  <a:txBody>
                    <a:bodyPr/>
                    <a:lstStyle/>
                    <a:p>
                      <a:pPr algn="ctr"/>
                      <a:endParaRPr lang="en-US" sz="2000" dirty="0"/>
                    </a:p>
                  </a:txBody>
                  <a:tcPr/>
                </a:tc>
                <a:extLst>
                  <a:ext uri="{0D108BD9-81ED-4DB2-BD59-A6C34878D82A}">
                    <a16:rowId xmlns:a16="http://schemas.microsoft.com/office/drawing/2014/main" val="4080418134"/>
                  </a:ext>
                </a:extLst>
              </a:tr>
              <a:tr h="370840">
                <a:tc>
                  <a:txBody>
                    <a:bodyPr/>
                    <a:lstStyle/>
                    <a:p>
                      <a:pPr algn="ctr"/>
                      <a:r>
                        <a:rPr lang="en-US" sz="2000" b="1" dirty="0"/>
                        <a:t>Stage</a:t>
                      </a:r>
                    </a:p>
                  </a:txBody>
                  <a:tcPr/>
                </a:tc>
                <a:tc>
                  <a:txBody>
                    <a:bodyPr/>
                    <a:lstStyle/>
                    <a:p>
                      <a:pPr algn="ctr"/>
                      <a:r>
                        <a:rPr lang="en-US" sz="2000" b="1" dirty="0"/>
                        <a:t>N</a:t>
                      </a:r>
                    </a:p>
                  </a:txBody>
                  <a:tcPr/>
                </a:tc>
                <a:extLst>
                  <a:ext uri="{0D108BD9-81ED-4DB2-BD59-A6C34878D82A}">
                    <a16:rowId xmlns:a16="http://schemas.microsoft.com/office/drawing/2014/main" val="1201134898"/>
                  </a:ext>
                </a:extLst>
              </a:tr>
              <a:tr h="370840">
                <a:tc>
                  <a:txBody>
                    <a:bodyPr/>
                    <a:lstStyle/>
                    <a:p>
                      <a:pPr algn="ctr"/>
                      <a:r>
                        <a:rPr lang="en-US" sz="2000" dirty="0"/>
                        <a:t>Y</a:t>
                      </a:r>
                    </a:p>
                  </a:txBody>
                  <a:tcPr/>
                </a:tc>
                <a:tc>
                  <a:txBody>
                    <a:bodyPr/>
                    <a:lstStyle/>
                    <a:p>
                      <a:pPr algn="ctr"/>
                      <a:r>
                        <a:rPr lang="en-US" sz="2000" dirty="0"/>
                        <a:t>100</a:t>
                      </a:r>
                    </a:p>
                  </a:txBody>
                  <a:tcPr/>
                </a:tc>
                <a:extLst>
                  <a:ext uri="{0D108BD9-81ED-4DB2-BD59-A6C34878D82A}">
                    <a16:rowId xmlns:a16="http://schemas.microsoft.com/office/drawing/2014/main" val="1690468287"/>
                  </a:ext>
                </a:extLst>
              </a:tr>
              <a:tr h="370840">
                <a:tc>
                  <a:txBody>
                    <a:bodyPr/>
                    <a:lstStyle/>
                    <a:p>
                      <a:pPr algn="ctr"/>
                      <a:r>
                        <a:rPr lang="en-US" sz="2000" dirty="0"/>
                        <a:t>J</a:t>
                      </a:r>
                    </a:p>
                  </a:txBody>
                  <a:tcPr/>
                </a:tc>
                <a:tc>
                  <a:txBody>
                    <a:bodyPr/>
                    <a:lstStyle/>
                    <a:p>
                      <a:pPr algn="ctr"/>
                      <a:r>
                        <a:rPr lang="en-US" sz="2000" dirty="0"/>
                        <a:t>100</a:t>
                      </a:r>
                    </a:p>
                  </a:txBody>
                  <a:tcPr/>
                </a:tc>
                <a:extLst>
                  <a:ext uri="{0D108BD9-81ED-4DB2-BD59-A6C34878D82A}">
                    <a16:rowId xmlns:a16="http://schemas.microsoft.com/office/drawing/2014/main" val="4163906926"/>
                  </a:ext>
                </a:extLst>
              </a:tr>
              <a:tr h="370840">
                <a:tc>
                  <a:txBody>
                    <a:bodyPr/>
                    <a:lstStyle/>
                    <a:p>
                      <a:pPr algn="ctr"/>
                      <a:r>
                        <a:rPr lang="en-US" sz="2000" dirty="0"/>
                        <a:t>S</a:t>
                      </a:r>
                    </a:p>
                  </a:txBody>
                  <a:tcPr/>
                </a:tc>
                <a:tc>
                  <a:txBody>
                    <a:bodyPr/>
                    <a:lstStyle/>
                    <a:p>
                      <a:pPr algn="ctr"/>
                      <a:r>
                        <a:rPr lang="en-US" sz="2000" dirty="0"/>
                        <a:t>100</a:t>
                      </a:r>
                    </a:p>
                  </a:txBody>
                  <a:tcPr/>
                </a:tc>
                <a:extLst>
                  <a:ext uri="{0D108BD9-81ED-4DB2-BD59-A6C34878D82A}">
                    <a16:rowId xmlns:a16="http://schemas.microsoft.com/office/drawing/2014/main" val="731362268"/>
                  </a:ext>
                </a:extLst>
              </a:tr>
              <a:tr h="370840">
                <a:tc>
                  <a:txBody>
                    <a:bodyPr/>
                    <a:lstStyle/>
                    <a:p>
                      <a:pPr algn="ctr"/>
                      <a:r>
                        <a:rPr lang="en-US" sz="2000" dirty="0"/>
                        <a:t>A</a:t>
                      </a:r>
                    </a:p>
                  </a:txBody>
                  <a:tcPr/>
                </a:tc>
                <a:tc>
                  <a:txBody>
                    <a:bodyPr/>
                    <a:lstStyle/>
                    <a:p>
                      <a:pPr algn="ctr"/>
                      <a:r>
                        <a:rPr lang="en-US" sz="2000" dirty="0"/>
                        <a:t>100</a:t>
                      </a:r>
                    </a:p>
                  </a:txBody>
                  <a:tcPr/>
                </a:tc>
                <a:extLst>
                  <a:ext uri="{0D108BD9-81ED-4DB2-BD59-A6C34878D82A}">
                    <a16:rowId xmlns:a16="http://schemas.microsoft.com/office/drawing/2014/main" val="3985173726"/>
                  </a:ext>
                </a:extLst>
              </a:tr>
              <a:tr h="370840">
                <a:tc>
                  <a:txBody>
                    <a:bodyPr/>
                    <a:lstStyle/>
                    <a:p>
                      <a:pPr algn="ctr"/>
                      <a:r>
                        <a:rPr lang="en-US" sz="2000" dirty="0"/>
                        <a:t>Total</a:t>
                      </a:r>
                    </a:p>
                  </a:txBody>
                  <a:tcPr/>
                </a:tc>
                <a:tc>
                  <a:txBody>
                    <a:bodyPr/>
                    <a:lstStyle/>
                    <a:p>
                      <a:pPr algn="ctr"/>
                      <a:r>
                        <a:rPr lang="en-US" sz="2000" dirty="0"/>
                        <a:t>400</a:t>
                      </a:r>
                    </a:p>
                  </a:txBody>
                  <a:tcPr/>
                </a:tc>
                <a:extLst>
                  <a:ext uri="{0D108BD9-81ED-4DB2-BD59-A6C34878D82A}">
                    <a16:rowId xmlns:a16="http://schemas.microsoft.com/office/drawing/2014/main" val="629615092"/>
                  </a:ext>
                </a:extLst>
              </a:tr>
            </a:tbl>
          </a:graphicData>
        </a:graphic>
      </p:graphicFrame>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F038A97-43D1-4307-99F7-721CEAB311AC}"/>
                  </a:ext>
                </a:extLst>
              </p:cNvPr>
              <p:cNvSpPr/>
              <p:nvPr/>
            </p:nvSpPr>
            <p:spPr>
              <a:xfrm>
                <a:off x="2072472" y="1325749"/>
                <a:ext cx="2727606" cy="11128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b="0" i="1">
                                    <a:latin typeface="Cambria Math" panose="02040503050406030204" pitchFamily="18" charset="0"/>
                                  </a:rPr>
                                  <m:t>0.1</m:t>
                                </m:r>
                              </m:e>
                              <m:e>
                                <m:r>
                                  <a:rPr lang="en-US" b="0" i="1">
                                    <a:latin typeface="Cambria Math" panose="02040503050406030204" pitchFamily="18" charset="0"/>
                                  </a:rPr>
                                  <m:t>0</m:t>
                                </m:r>
                              </m:e>
                              <m:e>
                                <m:r>
                                  <a:rPr lang="en-US" b="0" i="1">
                                    <a:latin typeface="Cambria Math" panose="02040503050406030204" pitchFamily="18" charset="0"/>
                                  </a:rPr>
                                  <m:t>0.6</m:t>
                                </m:r>
                              </m:e>
                              <m:e>
                                <m:r>
                                  <a:rPr lang="en-US" b="0" i="1">
                                    <a:latin typeface="Cambria Math" panose="02040503050406030204" pitchFamily="18" charset="0"/>
                                  </a:rPr>
                                  <m:t>1.35</m:t>
                                </m:r>
                              </m:e>
                            </m:mr>
                            <m:mr>
                              <m:e>
                                <m:r>
                                  <a:rPr lang="en-US" b="0" i="1">
                                    <a:latin typeface="Cambria Math" panose="02040503050406030204" pitchFamily="18" charset="0"/>
                                  </a:rPr>
                                  <m:t>0.2</m:t>
                                </m:r>
                              </m:e>
                              <m:e>
                                <m:r>
                                  <a:rPr lang="en-US" b="0" i="1">
                                    <a:latin typeface="Cambria Math" panose="02040503050406030204" pitchFamily="18" charset="0"/>
                                  </a:rPr>
                                  <m:t>0.41</m:t>
                                </m:r>
                              </m:e>
                              <m:e>
                                <m:r>
                                  <a:rPr lang="en-US" b="0" i="1">
                                    <a:latin typeface="Cambria Math" panose="02040503050406030204" pitchFamily="18" charset="0"/>
                                  </a:rPr>
                                  <m:t>0</m:t>
                                </m:r>
                              </m:e>
                              <m:e>
                                <m:r>
                                  <a:rPr lang="en-US" b="0" i="1">
                                    <a:latin typeface="Cambria Math" panose="02040503050406030204" pitchFamily="18" charset="0"/>
                                  </a:rPr>
                                  <m:t>0</m:t>
                                </m:r>
                              </m:e>
                            </m:mr>
                            <m:mr>
                              <m:e>
                                <m:r>
                                  <a:rPr lang="en-US" b="0" i="1">
                                    <a:latin typeface="Cambria Math" panose="02040503050406030204" pitchFamily="18" charset="0"/>
                                  </a:rPr>
                                  <m:t>0</m:t>
                                </m:r>
                              </m:e>
                              <m:e>
                                <m:r>
                                  <a:rPr lang="en-US" b="0" i="1">
                                    <a:latin typeface="Cambria Math" panose="02040503050406030204" pitchFamily="18" charset="0"/>
                                  </a:rPr>
                                  <m:t>0.50</m:t>
                                </m:r>
                              </m:e>
                              <m:e>
                                <m:r>
                                  <a:rPr lang="en-US" b="0" i="1">
                                    <a:latin typeface="Cambria Math" panose="02040503050406030204" pitchFamily="18" charset="0"/>
                                  </a:rPr>
                                  <m:t>0.54</m:t>
                                </m:r>
                              </m:e>
                              <m:e>
                                <m:r>
                                  <a:rPr lang="en-US" b="0" i="1">
                                    <a:latin typeface="Cambria Math" panose="02040503050406030204" pitchFamily="18" charset="0"/>
                                  </a:rPr>
                                  <m:t>0</m:t>
                                </m:r>
                              </m:e>
                            </m:mr>
                            <m:mr>
                              <m:e>
                                <m:r>
                                  <a:rPr lang="en-US" b="0" i="1">
                                    <a:latin typeface="Cambria Math" panose="02040503050406030204" pitchFamily="18" charset="0"/>
                                  </a:rPr>
                                  <m:t>0</m:t>
                                </m:r>
                              </m:e>
                              <m:e>
                                <m:r>
                                  <a:rPr lang="en-US" b="0" i="1">
                                    <a:latin typeface="Cambria Math" panose="02040503050406030204" pitchFamily="18" charset="0"/>
                                  </a:rPr>
                                  <m:t>0</m:t>
                                </m:r>
                              </m:e>
                              <m:e>
                                <m:r>
                                  <a:rPr lang="en-US" b="0" i="1">
                                    <a:latin typeface="Cambria Math" panose="02040503050406030204" pitchFamily="18" charset="0"/>
                                  </a:rPr>
                                  <m:t>0.18</m:t>
                                </m:r>
                              </m:e>
                              <m:e>
                                <m:r>
                                  <a:rPr lang="en-US" b="0" i="1">
                                    <a:latin typeface="Cambria Math" panose="02040503050406030204" pitchFamily="18" charset="0"/>
                                  </a:rPr>
                                  <m:t>0.9</m:t>
                                </m:r>
                              </m:e>
                            </m:mr>
                          </m:m>
                        </m:e>
                      </m:d>
                    </m:oMath>
                  </m:oMathPara>
                </a14:m>
                <a:endParaRPr lang="en-US" dirty="0"/>
              </a:p>
            </p:txBody>
          </p:sp>
        </mc:Choice>
        <mc:Fallback xmlns="">
          <p:sp>
            <p:nvSpPr>
              <p:cNvPr id="6" name="Rectangle 5">
                <a:extLst>
                  <a:ext uri="{FF2B5EF4-FFF2-40B4-BE49-F238E27FC236}">
                    <a16:creationId xmlns:a16="http://schemas.microsoft.com/office/drawing/2014/main" id="{FF038A97-43D1-4307-99F7-721CEAB311AC}"/>
                  </a:ext>
                </a:extLst>
              </p:cNvPr>
              <p:cNvSpPr>
                <a:spLocks noRot="1" noChangeAspect="1" noMove="1" noResize="1" noEditPoints="1" noAdjustHandles="1" noChangeArrowheads="1" noChangeShapeType="1" noTextEdit="1"/>
              </p:cNvSpPr>
              <p:nvPr/>
            </p:nvSpPr>
            <p:spPr>
              <a:xfrm>
                <a:off x="2072472" y="1325749"/>
                <a:ext cx="2727606" cy="1112805"/>
              </a:xfrm>
              <a:prstGeom prst="rect">
                <a:avLst/>
              </a:prstGeom>
              <a:blipFill>
                <a:blip r:embed="rId3"/>
                <a:stretch>
                  <a:fillRect/>
                </a:stretch>
              </a:blipFill>
            </p:spPr>
            <p:txBody>
              <a:bodyPr/>
              <a:lstStyle/>
              <a:p>
                <a:r>
                  <a:rPr lang="en-US">
                    <a:noFill/>
                  </a:rPr>
                  <a:t> </a:t>
                </a:r>
              </a:p>
            </p:txBody>
          </p:sp>
        </mc:Fallback>
      </mc:AlternateContent>
      <p:graphicFrame>
        <p:nvGraphicFramePr>
          <p:cNvPr id="7" name="Table 4">
            <a:extLst>
              <a:ext uri="{FF2B5EF4-FFF2-40B4-BE49-F238E27FC236}">
                <a16:creationId xmlns:a16="http://schemas.microsoft.com/office/drawing/2014/main" id="{3A375F05-86AC-49D9-99E0-00D54C119BDE}"/>
              </a:ext>
            </a:extLst>
          </p:cNvPr>
          <p:cNvGraphicFramePr>
            <a:graphicFrameLocks noGrp="1"/>
          </p:cNvGraphicFramePr>
          <p:nvPr>
            <p:extLst>
              <p:ext uri="{D42A27DB-BD31-4B8C-83A1-F6EECF244321}">
                <p14:modId xmlns:p14="http://schemas.microsoft.com/office/powerpoint/2010/main" val="2058132069"/>
              </p:ext>
            </p:extLst>
          </p:nvPr>
        </p:nvGraphicFramePr>
        <p:xfrm>
          <a:off x="5379943" y="567266"/>
          <a:ext cx="1432116" cy="2773680"/>
        </p:xfrm>
        <a:graphic>
          <a:graphicData uri="http://schemas.openxmlformats.org/drawingml/2006/table">
            <a:tbl>
              <a:tblPr firstRow="1" bandRow="1">
                <a:tableStyleId>{5940675A-B579-460E-94D1-54222C63F5DA}</a:tableStyleId>
              </a:tblPr>
              <a:tblGrid>
                <a:gridCol w="806323">
                  <a:extLst>
                    <a:ext uri="{9D8B030D-6E8A-4147-A177-3AD203B41FA5}">
                      <a16:colId xmlns:a16="http://schemas.microsoft.com/office/drawing/2014/main" val="2006930422"/>
                    </a:ext>
                  </a:extLst>
                </a:gridCol>
                <a:gridCol w="625793">
                  <a:extLst>
                    <a:ext uri="{9D8B030D-6E8A-4147-A177-3AD203B41FA5}">
                      <a16:colId xmlns:a16="http://schemas.microsoft.com/office/drawing/2014/main" val="79354735"/>
                    </a:ext>
                  </a:extLst>
                </a:gridCol>
              </a:tblGrid>
              <a:tr h="370840">
                <a:tc gridSpan="2">
                  <a:txBody>
                    <a:bodyPr/>
                    <a:lstStyle/>
                    <a:p>
                      <a:pPr algn="ctr"/>
                      <a:r>
                        <a:rPr lang="en-US" sz="2000" b="1" dirty="0"/>
                        <a:t>Year 2</a:t>
                      </a:r>
                    </a:p>
                  </a:txBody>
                  <a:tcPr/>
                </a:tc>
                <a:tc hMerge="1">
                  <a:txBody>
                    <a:bodyPr/>
                    <a:lstStyle/>
                    <a:p>
                      <a:pPr algn="ctr"/>
                      <a:endParaRPr lang="en-US" sz="2000" dirty="0"/>
                    </a:p>
                  </a:txBody>
                  <a:tcPr/>
                </a:tc>
                <a:extLst>
                  <a:ext uri="{0D108BD9-81ED-4DB2-BD59-A6C34878D82A}">
                    <a16:rowId xmlns:a16="http://schemas.microsoft.com/office/drawing/2014/main" val="4080418134"/>
                  </a:ext>
                </a:extLst>
              </a:tr>
              <a:tr h="370840">
                <a:tc>
                  <a:txBody>
                    <a:bodyPr/>
                    <a:lstStyle/>
                    <a:p>
                      <a:pPr algn="ctr"/>
                      <a:r>
                        <a:rPr lang="en-US" sz="2000" b="1" dirty="0"/>
                        <a:t>Stage</a:t>
                      </a:r>
                    </a:p>
                  </a:txBody>
                  <a:tcPr/>
                </a:tc>
                <a:tc>
                  <a:txBody>
                    <a:bodyPr/>
                    <a:lstStyle/>
                    <a:p>
                      <a:pPr algn="ctr"/>
                      <a:r>
                        <a:rPr lang="en-US" sz="2000" b="1" dirty="0"/>
                        <a:t>N</a:t>
                      </a:r>
                    </a:p>
                  </a:txBody>
                  <a:tcPr/>
                </a:tc>
                <a:extLst>
                  <a:ext uri="{0D108BD9-81ED-4DB2-BD59-A6C34878D82A}">
                    <a16:rowId xmlns:a16="http://schemas.microsoft.com/office/drawing/2014/main" val="1201134898"/>
                  </a:ext>
                </a:extLst>
              </a:tr>
              <a:tr h="370840">
                <a:tc>
                  <a:txBody>
                    <a:bodyPr/>
                    <a:lstStyle/>
                    <a:p>
                      <a:pPr algn="ctr"/>
                      <a:r>
                        <a:rPr lang="en-US" sz="2000" dirty="0"/>
                        <a:t>Y</a:t>
                      </a:r>
                    </a:p>
                  </a:txBody>
                  <a:tcPr/>
                </a:tc>
                <a:tc>
                  <a:txBody>
                    <a:bodyPr/>
                    <a:lstStyle/>
                    <a:p>
                      <a:pPr algn="ctr"/>
                      <a:r>
                        <a:rPr lang="en-US" sz="2000" dirty="0"/>
                        <a:t>205</a:t>
                      </a:r>
                    </a:p>
                  </a:txBody>
                  <a:tcPr/>
                </a:tc>
                <a:extLst>
                  <a:ext uri="{0D108BD9-81ED-4DB2-BD59-A6C34878D82A}">
                    <a16:rowId xmlns:a16="http://schemas.microsoft.com/office/drawing/2014/main" val="1690468287"/>
                  </a:ext>
                </a:extLst>
              </a:tr>
              <a:tr h="370840">
                <a:tc>
                  <a:txBody>
                    <a:bodyPr/>
                    <a:lstStyle/>
                    <a:p>
                      <a:pPr algn="ctr"/>
                      <a:r>
                        <a:rPr lang="en-US" sz="2000" dirty="0"/>
                        <a:t>J</a:t>
                      </a:r>
                    </a:p>
                  </a:txBody>
                  <a:tcPr/>
                </a:tc>
                <a:tc>
                  <a:txBody>
                    <a:bodyPr/>
                    <a:lstStyle/>
                    <a:p>
                      <a:pPr algn="ctr"/>
                      <a:r>
                        <a:rPr lang="en-US" sz="2000" dirty="0"/>
                        <a:t>61</a:t>
                      </a:r>
                    </a:p>
                  </a:txBody>
                  <a:tcPr/>
                </a:tc>
                <a:extLst>
                  <a:ext uri="{0D108BD9-81ED-4DB2-BD59-A6C34878D82A}">
                    <a16:rowId xmlns:a16="http://schemas.microsoft.com/office/drawing/2014/main" val="4163906926"/>
                  </a:ext>
                </a:extLst>
              </a:tr>
              <a:tr h="370840">
                <a:tc>
                  <a:txBody>
                    <a:bodyPr/>
                    <a:lstStyle/>
                    <a:p>
                      <a:pPr algn="ctr"/>
                      <a:r>
                        <a:rPr lang="en-US" sz="2000" dirty="0"/>
                        <a:t>S</a:t>
                      </a:r>
                    </a:p>
                  </a:txBody>
                  <a:tcPr/>
                </a:tc>
                <a:tc>
                  <a:txBody>
                    <a:bodyPr/>
                    <a:lstStyle/>
                    <a:p>
                      <a:pPr algn="ctr"/>
                      <a:r>
                        <a:rPr lang="en-US" sz="2000" dirty="0"/>
                        <a:t>104</a:t>
                      </a:r>
                    </a:p>
                  </a:txBody>
                  <a:tcPr/>
                </a:tc>
                <a:extLst>
                  <a:ext uri="{0D108BD9-81ED-4DB2-BD59-A6C34878D82A}">
                    <a16:rowId xmlns:a16="http://schemas.microsoft.com/office/drawing/2014/main" val="731362268"/>
                  </a:ext>
                </a:extLst>
              </a:tr>
              <a:tr h="370840">
                <a:tc>
                  <a:txBody>
                    <a:bodyPr/>
                    <a:lstStyle/>
                    <a:p>
                      <a:pPr algn="ctr"/>
                      <a:r>
                        <a:rPr lang="en-US" sz="2000" dirty="0"/>
                        <a:t>A</a:t>
                      </a:r>
                    </a:p>
                  </a:txBody>
                  <a:tcPr/>
                </a:tc>
                <a:tc>
                  <a:txBody>
                    <a:bodyPr/>
                    <a:lstStyle/>
                    <a:p>
                      <a:pPr algn="ctr"/>
                      <a:r>
                        <a:rPr lang="en-US" sz="2000" dirty="0"/>
                        <a:t>108</a:t>
                      </a:r>
                    </a:p>
                  </a:txBody>
                  <a:tcPr/>
                </a:tc>
                <a:extLst>
                  <a:ext uri="{0D108BD9-81ED-4DB2-BD59-A6C34878D82A}">
                    <a16:rowId xmlns:a16="http://schemas.microsoft.com/office/drawing/2014/main" val="3985173726"/>
                  </a:ext>
                </a:extLst>
              </a:tr>
              <a:tr h="370840">
                <a:tc>
                  <a:txBody>
                    <a:bodyPr/>
                    <a:lstStyle/>
                    <a:p>
                      <a:pPr algn="ctr"/>
                      <a:r>
                        <a:rPr lang="en-US" sz="2000" dirty="0"/>
                        <a:t>Total</a:t>
                      </a:r>
                    </a:p>
                  </a:txBody>
                  <a:tcPr/>
                </a:tc>
                <a:tc>
                  <a:txBody>
                    <a:bodyPr/>
                    <a:lstStyle/>
                    <a:p>
                      <a:pPr algn="ctr"/>
                      <a:r>
                        <a:rPr lang="en-US" sz="2000" dirty="0"/>
                        <a:t>478</a:t>
                      </a:r>
                    </a:p>
                  </a:txBody>
                  <a:tcPr/>
                </a:tc>
                <a:extLst>
                  <a:ext uri="{0D108BD9-81ED-4DB2-BD59-A6C34878D82A}">
                    <a16:rowId xmlns:a16="http://schemas.microsoft.com/office/drawing/2014/main" val="51797809"/>
                  </a:ext>
                </a:extLst>
              </a:tr>
            </a:tbl>
          </a:graphicData>
        </a:graphic>
      </p:graphicFrame>
      <p:cxnSp>
        <p:nvCxnSpPr>
          <p:cNvPr id="9" name="Straight Arrow Connector 8">
            <a:extLst>
              <a:ext uri="{FF2B5EF4-FFF2-40B4-BE49-F238E27FC236}">
                <a16:creationId xmlns:a16="http://schemas.microsoft.com/office/drawing/2014/main" id="{2CD2D269-BF52-4096-91C2-9880FA9C7FDD}"/>
              </a:ext>
            </a:extLst>
          </p:cNvPr>
          <p:cNvCxnSpPr>
            <a:cxnSpLocks/>
            <a:stCxn id="4" idx="3"/>
            <a:endCxn id="6" idx="1"/>
          </p:cNvCxnSpPr>
          <p:nvPr/>
        </p:nvCxnSpPr>
        <p:spPr>
          <a:xfrm flipV="1">
            <a:off x="1752294" y="1882152"/>
            <a:ext cx="320178" cy="719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5D55304-6B43-4028-B917-6E86A52C8470}"/>
              </a:ext>
            </a:extLst>
          </p:cNvPr>
          <p:cNvCxnSpPr>
            <a:cxnSpLocks/>
            <a:stCxn id="6" idx="3"/>
            <a:endCxn id="7" idx="1"/>
          </p:cNvCxnSpPr>
          <p:nvPr/>
        </p:nvCxnSpPr>
        <p:spPr>
          <a:xfrm>
            <a:off x="4800078" y="1882152"/>
            <a:ext cx="579865" cy="719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CDF2C1FC-5640-427B-ACC8-488AD89C9784}"/>
                  </a:ext>
                </a:extLst>
              </p:cNvPr>
              <p:cNvSpPr/>
              <p:nvPr/>
            </p:nvSpPr>
            <p:spPr>
              <a:xfrm>
                <a:off x="7132237" y="1325749"/>
                <a:ext cx="2727606" cy="11128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b="0" i="1">
                                    <a:latin typeface="Cambria Math" panose="02040503050406030204" pitchFamily="18" charset="0"/>
                                  </a:rPr>
                                  <m:t>0.1</m:t>
                                </m:r>
                              </m:e>
                              <m:e>
                                <m:r>
                                  <a:rPr lang="en-US" b="0" i="1">
                                    <a:latin typeface="Cambria Math" panose="02040503050406030204" pitchFamily="18" charset="0"/>
                                  </a:rPr>
                                  <m:t>0</m:t>
                                </m:r>
                              </m:e>
                              <m:e>
                                <m:r>
                                  <a:rPr lang="en-US" b="0" i="1">
                                    <a:latin typeface="Cambria Math" panose="02040503050406030204" pitchFamily="18" charset="0"/>
                                  </a:rPr>
                                  <m:t>0.6</m:t>
                                </m:r>
                              </m:e>
                              <m:e>
                                <m:r>
                                  <a:rPr lang="en-US" b="0" i="1">
                                    <a:latin typeface="Cambria Math" panose="02040503050406030204" pitchFamily="18" charset="0"/>
                                  </a:rPr>
                                  <m:t>1.35</m:t>
                                </m:r>
                              </m:e>
                            </m:mr>
                            <m:mr>
                              <m:e>
                                <m:r>
                                  <a:rPr lang="en-US" b="0" i="1">
                                    <a:latin typeface="Cambria Math" panose="02040503050406030204" pitchFamily="18" charset="0"/>
                                  </a:rPr>
                                  <m:t>0.2</m:t>
                                </m:r>
                              </m:e>
                              <m:e>
                                <m:r>
                                  <a:rPr lang="en-US" b="0" i="1">
                                    <a:latin typeface="Cambria Math" panose="02040503050406030204" pitchFamily="18" charset="0"/>
                                  </a:rPr>
                                  <m:t>0.41</m:t>
                                </m:r>
                              </m:e>
                              <m:e>
                                <m:r>
                                  <a:rPr lang="en-US" b="0" i="1">
                                    <a:latin typeface="Cambria Math" panose="02040503050406030204" pitchFamily="18" charset="0"/>
                                  </a:rPr>
                                  <m:t>0</m:t>
                                </m:r>
                              </m:e>
                              <m:e>
                                <m:r>
                                  <a:rPr lang="en-US" b="0" i="1">
                                    <a:latin typeface="Cambria Math" panose="02040503050406030204" pitchFamily="18" charset="0"/>
                                  </a:rPr>
                                  <m:t>0</m:t>
                                </m:r>
                              </m:e>
                            </m:mr>
                            <m:mr>
                              <m:e>
                                <m:r>
                                  <a:rPr lang="en-US" b="0" i="1">
                                    <a:latin typeface="Cambria Math" panose="02040503050406030204" pitchFamily="18" charset="0"/>
                                  </a:rPr>
                                  <m:t>0</m:t>
                                </m:r>
                              </m:e>
                              <m:e>
                                <m:r>
                                  <a:rPr lang="en-US" b="0" i="1">
                                    <a:latin typeface="Cambria Math" panose="02040503050406030204" pitchFamily="18" charset="0"/>
                                  </a:rPr>
                                  <m:t>0.50</m:t>
                                </m:r>
                              </m:e>
                              <m:e>
                                <m:r>
                                  <a:rPr lang="en-US" b="0" i="1">
                                    <a:latin typeface="Cambria Math" panose="02040503050406030204" pitchFamily="18" charset="0"/>
                                  </a:rPr>
                                  <m:t>0.54</m:t>
                                </m:r>
                              </m:e>
                              <m:e>
                                <m:r>
                                  <a:rPr lang="en-US" b="0" i="1">
                                    <a:latin typeface="Cambria Math" panose="02040503050406030204" pitchFamily="18" charset="0"/>
                                  </a:rPr>
                                  <m:t>0</m:t>
                                </m:r>
                              </m:e>
                            </m:mr>
                            <m:mr>
                              <m:e>
                                <m:r>
                                  <a:rPr lang="en-US" b="0" i="1">
                                    <a:latin typeface="Cambria Math" panose="02040503050406030204" pitchFamily="18" charset="0"/>
                                  </a:rPr>
                                  <m:t>0</m:t>
                                </m:r>
                              </m:e>
                              <m:e>
                                <m:r>
                                  <a:rPr lang="en-US" b="0" i="1">
                                    <a:latin typeface="Cambria Math" panose="02040503050406030204" pitchFamily="18" charset="0"/>
                                  </a:rPr>
                                  <m:t>0</m:t>
                                </m:r>
                              </m:e>
                              <m:e>
                                <m:r>
                                  <a:rPr lang="en-US" b="0" i="1">
                                    <a:latin typeface="Cambria Math" panose="02040503050406030204" pitchFamily="18" charset="0"/>
                                  </a:rPr>
                                  <m:t>0.18</m:t>
                                </m:r>
                              </m:e>
                              <m:e>
                                <m:r>
                                  <a:rPr lang="en-US" b="0" i="1">
                                    <a:latin typeface="Cambria Math" panose="02040503050406030204" pitchFamily="18" charset="0"/>
                                  </a:rPr>
                                  <m:t>0.9</m:t>
                                </m:r>
                              </m:e>
                            </m:mr>
                          </m:m>
                        </m:e>
                      </m:d>
                    </m:oMath>
                  </m:oMathPara>
                </a14:m>
                <a:endParaRPr lang="en-US" dirty="0"/>
              </a:p>
            </p:txBody>
          </p:sp>
        </mc:Choice>
        <mc:Fallback xmlns="">
          <p:sp>
            <p:nvSpPr>
              <p:cNvPr id="17" name="Rectangle 16">
                <a:extLst>
                  <a:ext uri="{FF2B5EF4-FFF2-40B4-BE49-F238E27FC236}">
                    <a16:creationId xmlns:a16="http://schemas.microsoft.com/office/drawing/2014/main" id="{CDF2C1FC-5640-427B-ACC8-488AD89C9784}"/>
                  </a:ext>
                </a:extLst>
              </p:cNvPr>
              <p:cNvSpPr>
                <a:spLocks noRot="1" noChangeAspect="1" noMove="1" noResize="1" noEditPoints="1" noAdjustHandles="1" noChangeArrowheads="1" noChangeShapeType="1" noTextEdit="1"/>
              </p:cNvSpPr>
              <p:nvPr/>
            </p:nvSpPr>
            <p:spPr>
              <a:xfrm>
                <a:off x="7132237" y="1325749"/>
                <a:ext cx="2727606" cy="1112805"/>
              </a:xfrm>
              <a:prstGeom prst="rect">
                <a:avLst/>
              </a:prstGeom>
              <a:blipFill>
                <a:blip r:embed="rId4"/>
                <a:stretch>
                  <a:fillRect/>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5ED799F3-AF17-458C-B609-8323A489BE45}"/>
              </a:ext>
            </a:extLst>
          </p:cNvPr>
          <p:cNvCxnSpPr>
            <a:cxnSpLocks/>
            <a:stCxn id="7" idx="3"/>
            <a:endCxn id="17" idx="1"/>
          </p:cNvCxnSpPr>
          <p:nvPr/>
        </p:nvCxnSpPr>
        <p:spPr>
          <a:xfrm flipV="1">
            <a:off x="6812059" y="1882152"/>
            <a:ext cx="320178" cy="719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4">
            <a:extLst>
              <a:ext uri="{FF2B5EF4-FFF2-40B4-BE49-F238E27FC236}">
                <a16:creationId xmlns:a16="http://schemas.microsoft.com/office/drawing/2014/main" id="{6B23EBD3-E514-460B-9AB3-6A83331642FA}"/>
              </a:ext>
            </a:extLst>
          </p:cNvPr>
          <p:cNvGraphicFramePr>
            <a:graphicFrameLocks noGrp="1"/>
          </p:cNvGraphicFramePr>
          <p:nvPr>
            <p:extLst>
              <p:ext uri="{D42A27DB-BD31-4B8C-83A1-F6EECF244321}">
                <p14:modId xmlns:p14="http://schemas.microsoft.com/office/powerpoint/2010/main" val="4236948643"/>
              </p:ext>
            </p:extLst>
          </p:nvPr>
        </p:nvGraphicFramePr>
        <p:xfrm>
          <a:off x="10439708" y="567266"/>
          <a:ext cx="1432116" cy="2773680"/>
        </p:xfrm>
        <a:graphic>
          <a:graphicData uri="http://schemas.openxmlformats.org/drawingml/2006/table">
            <a:tbl>
              <a:tblPr firstRow="1" bandRow="1">
                <a:tableStyleId>{5940675A-B579-460E-94D1-54222C63F5DA}</a:tableStyleId>
              </a:tblPr>
              <a:tblGrid>
                <a:gridCol w="806323">
                  <a:extLst>
                    <a:ext uri="{9D8B030D-6E8A-4147-A177-3AD203B41FA5}">
                      <a16:colId xmlns:a16="http://schemas.microsoft.com/office/drawing/2014/main" val="2006930422"/>
                    </a:ext>
                  </a:extLst>
                </a:gridCol>
                <a:gridCol w="625793">
                  <a:extLst>
                    <a:ext uri="{9D8B030D-6E8A-4147-A177-3AD203B41FA5}">
                      <a16:colId xmlns:a16="http://schemas.microsoft.com/office/drawing/2014/main" val="79354735"/>
                    </a:ext>
                  </a:extLst>
                </a:gridCol>
              </a:tblGrid>
              <a:tr h="370840">
                <a:tc gridSpan="2">
                  <a:txBody>
                    <a:bodyPr/>
                    <a:lstStyle/>
                    <a:p>
                      <a:pPr algn="ctr"/>
                      <a:r>
                        <a:rPr lang="en-US" sz="2000" b="1" dirty="0"/>
                        <a:t>Year 3</a:t>
                      </a:r>
                    </a:p>
                  </a:txBody>
                  <a:tcPr/>
                </a:tc>
                <a:tc hMerge="1">
                  <a:txBody>
                    <a:bodyPr/>
                    <a:lstStyle/>
                    <a:p>
                      <a:pPr algn="ctr"/>
                      <a:endParaRPr lang="en-US" sz="2000" dirty="0"/>
                    </a:p>
                  </a:txBody>
                  <a:tcPr/>
                </a:tc>
                <a:extLst>
                  <a:ext uri="{0D108BD9-81ED-4DB2-BD59-A6C34878D82A}">
                    <a16:rowId xmlns:a16="http://schemas.microsoft.com/office/drawing/2014/main" val="4080418134"/>
                  </a:ext>
                </a:extLst>
              </a:tr>
              <a:tr h="370840">
                <a:tc>
                  <a:txBody>
                    <a:bodyPr/>
                    <a:lstStyle/>
                    <a:p>
                      <a:pPr algn="ctr"/>
                      <a:r>
                        <a:rPr lang="en-US" sz="2000" b="1" dirty="0"/>
                        <a:t>Stage</a:t>
                      </a:r>
                    </a:p>
                  </a:txBody>
                  <a:tcPr/>
                </a:tc>
                <a:tc>
                  <a:txBody>
                    <a:bodyPr/>
                    <a:lstStyle/>
                    <a:p>
                      <a:pPr algn="ctr"/>
                      <a:r>
                        <a:rPr lang="en-US" sz="2000" b="1" dirty="0"/>
                        <a:t>N</a:t>
                      </a:r>
                    </a:p>
                  </a:txBody>
                  <a:tcPr/>
                </a:tc>
                <a:extLst>
                  <a:ext uri="{0D108BD9-81ED-4DB2-BD59-A6C34878D82A}">
                    <a16:rowId xmlns:a16="http://schemas.microsoft.com/office/drawing/2014/main" val="1201134898"/>
                  </a:ext>
                </a:extLst>
              </a:tr>
              <a:tr h="370840">
                <a:tc>
                  <a:txBody>
                    <a:bodyPr/>
                    <a:lstStyle/>
                    <a:p>
                      <a:pPr algn="ctr"/>
                      <a:r>
                        <a:rPr lang="en-US" sz="2000" dirty="0"/>
                        <a:t>Y</a:t>
                      </a:r>
                    </a:p>
                  </a:txBody>
                  <a:tcPr/>
                </a:tc>
                <a:tc>
                  <a:txBody>
                    <a:bodyPr/>
                    <a:lstStyle/>
                    <a:p>
                      <a:pPr algn="ctr"/>
                      <a:r>
                        <a:rPr lang="en-US" sz="2000" dirty="0"/>
                        <a:t>229</a:t>
                      </a:r>
                    </a:p>
                  </a:txBody>
                  <a:tcPr/>
                </a:tc>
                <a:extLst>
                  <a:ext uri="{0D108BD9-81ED-4DB2-BD59-A6C34878D82A}">
                    <a16:rowId xmlns:a16="http://schemas.microsoft.com/office/drawing/2014/main" val="1690468287"/>
                  </a:ext>
                </a:extLst>
              </a:tr>
              <a:tr h="370840">
                <a:tc>
                  <a:txBody>
                    <a:bodyPr/>
                    <a:lstStyle/>
                    <a:p>
                      <a:pPr algn="ctr"/>
                      <a:r>
                        <a:rPr lang="en-US" sz="2000" dirty="0"/>
                        <a:t>J</a:t>
                      </a:r>
                    </a:p>
                  </a:txBody>
                  <a:tcPr/>
                </a:tc>
                <a:tc>
                  <a:txBody>
                    <a:bodyPr/>
                    <a:lstStyle/>
                    <a:p>
                      <a:pPr algn="ctr"/>
                      <a:r>
                        <a:rPr lang="en-US" sz="2000" dirty="0"/>
                        <a:t>66</a:t>
                      </a:r>
                    </a:p>
                  </a:txBody>
                  <a:tcPr/>
                </a:tc>
                <a:extLst>
                  <a:ext uri="{0D108BD9-81ED-4DB2-BD59-A6C34878D82A}">
                    <a16:rowId xmlns:a16="http://schemas.microsoft.com/office/drawing/2014/main" val="4163906926"/>
                  </a:ext>
                </a:extLst>
              </a:tr>
              <a:tr h="370840">
                <a:tc>
                  <a:txBody>
                    <a:bodyPr/>
                    <a:lstStyle/>
                    <a:p>
                      <a:pPr algn="ctr"/>
                      <a:r>
                        <a:rPr lang="en-US" sz="2000" dirty="0"/>
                        <a:t>S</a:t>
                      </a:r>
                    </a:p>
                  </a:txBody>
                  <a:tcPr/>
                </a:tc>
                <a:tc>
                  <a:txBody>
                    <a:bodyPr/>
                    <a:lstStyle/>
                    <a:p>
                      <a:pPr algn="ctr"/>
                      <a:r>
                        <a:rPr lang="en-US" sz="2000" dirty="0"/>
                        <a:t>87</a:t>
                      </a:r>
                    </a:p>
                  </a:txBody>
                  <a:tcPr/>
                </a:tc>
                <a:extLst>
                  <a:ext uri="{0D108BD9-81ED-4DB2-BD59-A6C34878D82A}">
                    <a16:rowId xmlns:a16="http://schemas.microsoft.com/office/drawing/2014/main" val="731362268"/>
                  </a:ext>
                </a:extLst>
              </a:tr>
              <a:tr h="370840">
                <a:tc>
                  <a:txBody>
                    <a:bodyPr/>
                    <a:lstStyle/>
                    <a:p>
                      <a:pPr algn="ctr"/>
                      <a:r>
                        <a:rPr lang="en-US" sz="2000" dirty="0"/>
                        <a:t>A</a:t>
                      </a:r>
                    </a:p>
                  </a:txBody>
                  <a:tcPr/>
                </a:tc>
                <a:tc>
                  <a:txBody>
                    <a:bodyPr/>
                    <a:lstStyle/>
                    <a:p>
                      <a:pPr algn="ctr"/>
                      <a:r>
                        <a:rPr lang="en-US" sz="2000" dirty="0"/>
                        <a:t>116</a:t>
                      </a:r>
                    </a:p>
                  </a:txBody>
                  <a:tcPr/>
                </a:tc>
                <a:extLst>
                  <a:ext uri="{0D108BD9-81ED-4DB2-BD59-A6C34878D82A}">
                    <a16:rowId xmlns:a16="http://schemas.microsoft.com/office/drawing/2014/main" val="3985173726"/>
                  </a:ext>
                </a:extLst>
              </a:tr>
              <a:tr h="370840">
                <a:tc>
                  <a:txBody>
                    <a:bodyPr/>
                    <a:lstStyle/>
                    <a:p>
                      <a:pPr algn="ctr"/>
                      <a:r>
                        <a:rPr lang="en-US" sz="2000" dirty="0"/>
                        <a:t>Total</a:t>
                      </a:r>
                    </a:p>
                  </a:txBody>
                  <a:tcPr/>
                </a:tc>
                <a:tc>
                  <a:txBody>
                    <a:bodyPr/>
                    <a:lstStyle/>
                    <a:p>
                      <a:pPr algn="ctr"/>
                      <a:r>
                        <a:rPr lang="en-US" sz="2000" dirty="0"/>
                        <a:t>498</a:t>
                      </a:r>
                    </a:p>
                  </a:txBody>
                  <a:tcPr/>
                </a:tc>
                <a:extLst>
                  <a:ext uri="{0D108BD9-81ED-4DB2-BD59-A6C34878D82A}">
                    <a16:rowId xmlns:a16="http://schemas.microsoft.com/office/drawing/2014/main" val="1830717967"/>
                  </a:ext>
                </a:extLst>
              </a:tr>
            </a:tbl>
          </a:graphicData>
        </a:graphic>
      </p:graphicFrame>
      <p:cxnSp>
        <p:nvCxnSpPr>
          <p:cNvPr id="22" name="Straight Arrow Connector 21">
            <a:extLst>
              <a:ext uri="{FF2B5EF4-FFF2-40B4-BE49-F238E27FC236}">
                <a16:creationId xmlns:a16="http://schemas.microsoft.com/office/drawing/2014/main" id="{004FF090-04CE-459F-B62F-25814D954DB0}"/>
              </a:ext>
            </a:extLst>
          </p:cNvPr>
          <p:cNvCxnSpPr>
            <a:cxnSpLocks/>
            <a:stCxn id="17" idx="3"/>
            <a:endCxn id="21" idx="1"/>
          </p:cNvCxnSpPr>
          <p:nvPr/>
        </p:nvCxnSpPr>
        <p:spPr>
          <a:xfrm>
            <a:off x="9859843" y="1882152"/>
            <a:ext cx="579865" cy="719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4621507-D2F5-484B-941D-ECF5F1F4865A}"/>
              </a:ext>
            </a:extLst>
          </p:cNvPr>
          <p:cNvSpPr txBox="1"/>
          <p:nvPr/>
        </p:nvSpPr>
        <p:spPr>
          <a:xfrm>
            <a:off x="8372475" y="4017603"/>
            <a:ext cx="2895600" cy="1323439"/>
          </a:xfrm>
          <a:prstGeom prst="rect">
            <a:avLst/>
          </a:prstGeom>
          <a:noFill/>
        </p:spPr>
        <p:txBody>
          <a:bodyPr wrap="square" rtlCol="0">
            <a:spAutoFit/>
          </a:bodyPr>
          <a:lstStyle/>
          <a:p>
            <a:r>
              <a:rPr lang="en-US" sz="2000" i="1" dirty="0"/>
              <a:t>This is a </a:t>
            </a:r>
            <a:r>
              <a:rPr lang="en-US" sz="2000" b="1" i="1" dirty="0"/>
              <a:t>deterministic</a:t>
            </a:r>
            <a:r>
              <a:rPr lang="en-US" sz="2000" i="1" dirty="0"/>
              <a:t> projection--every time we run this model we would get the exact same output</a:t>
            </a:r>
          </a:p>
        </p:txBody>
      </p:sp>
    </p:spTree>
    <p:extLst>
      <p:ext uri="{BB962C8B-B14F-4D97-AF65-F5344CB8AC3E}">
        <p14:creationId xmlns:p14="http://schemas.microsoft.com/office/powerpoint/2010/main" val="258059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8B19-B40D-47AA-B187-D31CDBCB11B2}"/>
              </a:ext>
            </a:extLst>
          </p:cNvPr>
          <p:cNvSpPr>
            <a:spLocks noGrp="1"/>
          </p:cNvSpPr>
          <p:nvPr>
            <p:ph type="title"/>
          </p:nvPr>
        </p:nvSpPr>
        <p:spPr/>
        <p:txBody>
          <a:bodyPr/>
          <a:lstStyle/>
          <a:p>
            <a:r>
              <a:rPr lang="en-US" dirty="0"/>
              <a:t>Matrix projection outputs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B8ED63-13D4-444E-A689-2996F99E6035}"/>
                  </a:ext>
                </a:extLst>
              </p:cNvPr>
              <p:cNvSpPr>
                <a:spLocks noGrp="1"/>
              </p:cNvSpPr>
              <p:nvPr>
                <p:ph idx="1"/>
              </p:nvPr>
            </p:nvSpPr>
            <p:spPr/>
            <p:txBody>
              <a:bodyPr>
                <a:normAutofit/>
              </a:bodyPr>
              <a:lstStyle/>
              <a:p>
                <a:r>
                  <a:rPr lang="en-US" dirty="0"/>
                  <a:t>Abundance over time</a:t>
                </a:r>
              </a:p>
              <a:p>
                <a:r>
                  <a:rPr lang="en-US" dirty="0"/>
                  <a:t>Population growth rate (</a:t>
                </a:r>
                <a14:m>
                  <m:oMath xmlns:m="http://schemas.openxmlformats.org/officeDocument/2006/math">
                    <m:r>
                      <m:rPr>
                        <m:sty m:val="p"/>
                      </m:rPr>
                      <a:rPr lang="en-US">
                        <a:latin typeface="Cambria Math" panose="02040503050406030204" pitchFamily="18" charset="0"/>
                        <a:ea typeface="Cambria Math" panose="02040503050406030204" pitchFamily="18" charset="0"/>
                      </a:rPr>
                      <m:t>λ</m:t>
                    </m:r>
                  </m:oMath>
                </a14:m>
                <a:r>
                  <a:rPr lang="en-US" dirty="0"/>
                  <a:t>)</a:t>
                </a:r>
              </a:p>
              <a:p>
                <a:pPr lvl="1"/>
                <a14:m>
                  <m:oMath xmlns:m="http://schemas.openxmlformats.org/officeDocument/2006/math">
                    <m:r>
                      <m:rPr>
                        <m:sty m:val="p"/>
                      </m:rPr>
                      <a:rPr lang="en-US" i="0">
                        <a:latin typeface="Cambria Math" panose="02040503050406030204" pitchFamily="18" charset="0"/>
                        <a:ea typeface="Cambria Math" panose="02040503050406030204" pitchFamily="18" charset="0"/>
                      </a:rPr>
                      <m:t>λ</m:t>
                    </m:r>
                  </m:oMath>
                </a14:m>
                <a:r>
                  <a:rPr lang="en-US" dirty="0"/>
                  <a:t> = 1.0 </a:t>
                </a:r>
                <a:r>
                  <a:rPr lang="en-US" dirty="0">
                    <a:sym typeface="Wingdings" panose="05000000000000000000" pitchFamily="2" charset="2"/>
                  </a:rPr>
                  <a:t> no change</a:t>
                </a:r>
                <a:endParaRPr lang="en-US" dirty="0"/>
              </a:p>
              <a:p>
                <a:pPr lvl="1"/>
                <a14:m>
                  <m:oMath xmlns:m="http://schemas.openxmlformats.org/officeDocument/2006/math">
                    <m:r>
                      <m:rPr>
                        <m:sty m:val="p"/>
                      </m:rPr>
                      <a:rPr lang="en-US" i="0">
                        <a:latin typeface="Cambria Math" panose="02040503050406030204" pitchFamily="18" charset="0"/>
                        <a:ea typeface="Cambria Math" panose="02040503050406030204" pitchFamily="18" charset="0"/>
                      </a:rPr>
                      <m:t>λ</m:t>
                    </m:r>
                  </m:oMath>
                </a14:m>
                <a:r>
                  <a:rPr lang="en-US" dirty="0"/>
                  <a:t> = 1.10 </a:t>
                </a:r>
                <a:r>
                  <a:rPr lang="en-US" dirty="0">
                    <a:sym typeface="Wingdings" panose="05000000000000000000" pitchFamily="2" charset="2"/>
                  </a:rPr>
                  <a:t> </a:t>
                </a:r>
                <a:r>
                  <a:rPr lang="en-US" dirty="0"/>
                  <a:t>increasing 10% per year</a:t>
                </a:r>
              </a:p>
              <a:p>
                <a:pPr lvl="1"/>
                <a14:m>
                  <m:oMath xmlns:m="http://schemas.openxmlformats.org/officeDocument/2006/math">
                    <m:r>
                      <m:rPr>
                        <m:sty m:val="p"/>
                      </m:rPr>
                      <a:rPr lang="en-US" i="0">
                        <a:latin typeface="Cambria Math" panose="02040503050406030204" pitchFamily="18" charset="0"/>
                        <a:ea typeface="Cambria Math" panose="02040503050406030204" pitchFamily="18" charset="0"/>
                      </a:rPr>
                      <m:t>λ</m:t>
                    </m:r>
                  </m:oMath>
                </a14:m>
                <a:r>
                  <a:rPr lang="en-US" dirty="0"/>
                  <a:t> = 0.90 </a:t>
                </a:r>
                <a:r>
                  <a:rPr lang="en-US" dirty="0">
                    <a:sym typeface="Wingdings" panose="05000000000000000000" pitchFamily="2" charset="2"/>
                  </a:rPr>
                  <a:t> </a:t>
                </a:r>
                <a:r>
                  <a:rPr lang="en-US" dirty="0"/>
                  <a:t>decreasing 10% per year</a:t>
                </a:r>
              </a:p>
              <a:p>
                <a:r>
                  <a:rPr lang="en-US" dirty="0"/>
                  <a:t>Probability of extinction and/or quasi-extinction</a:t>
                </a:r>
              </a:p>
              <a:p>
                <a:r>
                  <a:rPr lang="en-US" dirty="0"/>
                  <a:t>Sensitivity and elasticity</a:t>
                </a:r>
              </a:p>
              <a:p>
                <a:pPr lvl="1"/>
                <a:r>
                  <a:rPr lang="en-US" dirty="0"/>
                  <a:t>Which vital rates are most important for population stability?</a:t>
                </a:r>
              </a:p>
            </p:txBody>
          </p:sp>
        </mc:Choice>
        <mc:Fallback xmlns="">
          <p:sp>
            <p:nvSpPr>
              <p:cNvPr id="3" name="Content Placeholder 2">
                <a:extLst>
                  <a:ext uri="{FF2B5EF4-FFF2-40B4-BE49-F238E27FC236}">
                    <a16:creationId xmlns:a16="http://schemas.microsoft.com/office/drawing/2014/main" id="{05B8ED63-13D4-444E-A689-2996F99E6035}"/>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AF7FE84-16D9-4AC1-912A-106D91FE405A}"/>
              </a:ext>
            </a:extLst>
          </p:cNvPr>
          <p:cNvSpPr txBox="1"/>
          <p:nvPr/>
        </p:nvSpPr>
        <p:spPr>
          <a:xfrm>
            <a:off x="7209692" y="2330281"/>
            <a:ext cx="3956539" cy="1323439"/>
          </a:xfrm>
          <a:prstGeom prst="rect">
            <a:avLst/>
          </a:prstGeom>
          <a:noFill/>
        </p:spPr>
        <p:txBody>
          <a:bodyPr wrap="square" rtlCol="0">
            <a:spAutoFit/>
          </a:bodyPr>
          <a:lstStyle/>
          <a:p>
            <a:pPr algn="ctr"/>
            <a:r>
              <a:rPr lang="en-US" sz="4000" b="1" i="1" dirty="0">
                <a:solidFill>
                  <a:srgbClr val="FF0000"/>
                </a:solidFill>
              </a:rPr>
              <a:t>Population Resiliency</a:t>
            </a:r>
            <a:endParaRPr lang="en-US" sz="1100" b="1" i="1" dirty="0">
              <a:solidFill>
                <a:srgbClr val="FF0000"/>
              </a:solidFill>
            </a:endParaRPr>
          </a:p>
        </p:txBody>
      </p:sp>
    </p:spTree>
    <p:extLst>
      <p:ext uri="{BB962C8B-B14F-4D97-AF65-F5344CB8AC3E}">
        <p14:creationId xmlns:p14="http://schemas.microsoft.com/office/powerpoint/2010/main" val="294494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16B97F-0299-4585-8860-68178642222D}"/>
              </a:ext>
            </a:extLst>
          </p:cNvPr>
          <p:cNvSpPr>
            <a:spLocks noGrp="1"/>
          </p:cNvSpPr>
          <p:nvPr>
            <p:ph type="title"/>
          </p:nvPr>
        </p:nvSpPr>
        <p:spPr>
          <a:xfrm>
            <a:off x="838200" y="365125"/>
            <a:ext cx="10515600" cy="1325563"/>
          </a:xfrm>
        </p:spPr>
        <p:txBody>
          <a:bodyPr>
            <a:normAutofit/>
          </a:bodyPr>
          <a:lstStyle/>
          <a:p>
            <a:r>
              <a:rPr lang="en-US" sz="4000" dirty="0">
                <a:latin typeface="+mn-lt"/>
              </a:rPr>
              <a:t>Density dependence</a:t>
            </a:r>
          </a:p>
        </p:txBody>
      </p:sp>
      <p:sp>
        <p:nvSpPr>
          <p:cNvPr id="3" name="TextBox 2">
            <a:extLst>
              <a:ext uri="{FF2B5EF4-FFF2-40B4-BE49-F238E27FC236}">
                <a16:creationId xmlns:a16="http://schemas.microsoft.com/office/drawing/2014/main" id="{6C85E5DB-C5CF-4146-AC66-6587263FEA6B}"/>
              </a:ext>
            </a:extLst>
          </p:cNvPr>
          <p:cNvSpPr txBox="1"/>
          <p:nvPr/>
        </p:nvSpPr>
        <p:spPr>
          <a:xfrm>
            <a:off x="694966" y="1770493"/>
            <a:ext cx="10430233"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Most (all?) wildlife populations cannot grow exponentially forever</a:t>
            </a:r>
          </a:p>
          <a:p>
            <a:pPr marL="285750" indent="-285750">
              <a:buFont typeface="Arial" panose="020B0604020202020204" pitchFamily="34" charset="0"/>
              <a:buChar char="•"/>
            </a:pPr>
            <a:r>
              <a:rPr lang="en-US" sz="2400" dirty="0"/>
              <a:t>Allowing for exponential growth could lead to overestimating future abundance or population growth rate</a:t>
            </a:r>
          </a:p>
          <a:p>
            <a:pPr marL="285750" indent="-285750">
              <a:buFont typeface="Arial" panose="020B0604020202020204" pitchFamily="34" charset="0"/>
              <a:buChar char="•"/>
            </a:pPr>
            <a:r>
              <a:rPr lang="en-US" sz="2400" dirty="0"/>
              <a:t>Functional forms of density dependence poorly understood for most species </a:t>
            </a:r>
          </a:p>
          <a:p>
            <a:pPr marL="285750" indent="-285750">
              <a:buFont typeface="Arial" panose="020B0604020202020204" pitchFamily="34" charset="0"/>
              <a:buChar char="•"/>
            </a:pPr>
            <a:endParaRPr lang="en-US" sz="2400" dirty="0"/>
          </a:p>
        </p:txBody>
      </p:sp>
      <p:pic>
        <p:nvPicPr>
          <p:cNvPr id="6" name="Picture 5" descr="A screenshot of a cell phone&#10;&#10;Description automatically generated">
            <a:extLst>
              <a:ext uri="{FF2B5EF4-FFF2-40B4-BE49-F238E27FC236}">
                <a16:creationId xmlns:a16="http://schemas.microsoft.com/office/drawing/2014/main" id="{B171F491-CB09-4704-82F4-6E22C9A0C2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449" y="3669725"/>
            <a:ext cx="6419291" cy="2860361"/>
          </a:xfrm>
          <a:prstGeom prst="rect">
            <a:avLst/>
          </a:prstGeom>
        </p:spPr>
      </p:pic>
    </p:spTree>
    <p:extLst>
      <p:ext uri="{BB962C8B-B14F-4D97-AF65-F5344CB8AC3E}">
        <p14:creationId xmlns:p14="http://schemas.microsoft.com/office/powerpoint/2010/main" val="2720538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density dependence</a:t>
            </a:r>
          </a:p>
        </p:txBody>
      </p:sp>
      <p:sp>
        <p:nvSpPr>
          <p:cNvPr id="3" name="Content Placeholder 2"/>
          <p:cNvSpPr>
            <a:spLocks noGrp="1"/>
          </p:cNvSpPr>
          <p:nvPr>
            <p:ph idx="1"/>
          </p:nvPr>
        </p:nvSpPr>
        <p:spPr>
          <a:xfrm>
            <a:off x="838200" y="1473200"/>
            <a:ext cx="10515600" cy="4351338"/>
          </a:xfrm>
        </p:spPr>
        <p:txBody>
          <a:bodyPr>
            <a:normAutofit/>
          </a:bodyPr>
          <a:lstStyle/>
          <a:p>
            <a:r>
              <a:rPr lang="en-US" dirty="0"/>
              <a:t>Common approach: define a carrying capacity as a population ceiling, set a rule for how vital rates are affected by population size </a:t>
            </a:r>
          </a:p>
          <a:p>
            <a:pPr lvl="1"/>
            <a:r>
              <a:rPr lang="en-US" dirty="0"/>
              <a:t>If the population exceeds the carrying capacity, fecundity is equal to zero</a:t>
            </a:r>
          </a:p>
          <a:p>
            <a:pPr lvl="1"/>
            <a:r>
              <a:rPr lang="en-US" dirty="0"/>
              <a:t>OR, as the population approaches some ceiling threshold, fecundity gets smaller and smaller</a:t>
            </a:r>
          </a:p>
        </p:txBody>
      </p:sp>
      <p:pic>
        <p:nvPicPr>
          <p:cNvPr id="4" name="Picture 3">
            <a:extLst>
              <a:ext uri="{FF2B5EF4-FFF2-40B4-BE49-F238E27FC236}">
                <a16:creationId xmlns:a16="http://schemas.microsoft.com/office/drawing/2014/main" id="{6A65FCC1-1D91-4A98-B7E2-FDCD8D27018D}"/>
              </a:ext>
            </a:extLst>
          </p:cNvPr>
          <p:cNvPicPr>
            <a:picLocks noChangeAspect="1"/>
          </p:cNvPicPr>
          <p:nvPr/>
        </p:nvPicPr>
        <p:blipFill>
          <a:blip r:embed="rId3"/>
          <a:stretch>
            <a:fillRect/>
          </a:stretch>
        </p:blipFill>
        <p:spPr>
          <a:xfrm>
            <a:off x="2285999" y="3429000"/>
            <a:ext cx="6628277" cy="3338740"/>
          </a:xfrm>
          <a:prstGeom prst="rect">
            <a:avLst/>
          </a:prstGeom>
        </p:spPr>
      </p:pic>
    </p:spTree>
    <p:extLst>
      <p:ext uri="{BB962C8B-B14F-4D97-AF65-F5344CB8AC3E}">
        <p14:creationId xmlns:p14="http://schemas.microsoft.com/office/powerpoint/2010/main" val="3594365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to SSAs</a:t>
            </a:r>
          </a:p>
        </p:txBody>
      </p:sp>
      <p:sp>
        <p:nvSpPr>
          <p:cNvPr id="3" name="Content Placeholder 2"/>
          <p:cNvSpPr>
            <a:spLocks noGrp="1"/>
          </p:cNvSpPr>
          <p:nvPr>
            <p:ph idx="1"/>
          </p:nvPr>
        </p:nvSpPr>
        <p:spPr/>
        <p:txBody>
          <a:bodyPr/>
          <a:lstStyle/>
          <a:p>
            <a:r>
              <a:rPr lang="en-US" dirty="0"/>
              <a:t>Output useful metrics on future resiliency and redundancy</a:t>
            </a:r>
          </a:p>
          <a:p>
            <a:pPr lvl="1"/>
            <a:r>
              <a:rPr lang="en-US" dirty="0"/>
              <a:t>Future abundance, extinction probability, population growth rate</a:t>
            </a:r>
          </a:p>
          <a:p>
            <a:r>
              <a:rPr lang="en-US" dirty="0"/>
              <a:t>Use understanding of species’ life history to predict future condition of the populations and characterize uncertainties</a:t>
            </a:r>
          </a:p>
          <a:p>
            <a:r>
              <a:rPr lang="en-US" dirty="0"/>
              <a:t>Can be useful when little monitoring data exists (e.g., occupancy, current abundance) but we know a lot about species’ life history from the literature and/or captive populations</a:t>
            </a:r>
          </a:p>
        </p:txBody>
      </p:sp>
    </p:spTree>
    <p:extLst>
      <p:ext uri="{BB962C8B-B14F-4D97-AF65-F5344CB8AC3E}">
        <p14:creationId xmlns:p14="http://schemas.microsoft.com/office/powerpoint/2010/main" val="2147686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A5B7F2-0C0E-47D4-B8F8-76BAD23E672E}"/>
              </a:ext>
            </a:extLst>
          </p:cNvPr>
          <p:cNvPicPr>
            <a:picLocks noChangeAspect="1"/>
          </p:cNvPicPr>
          <p:nvPr/>
        </p:nvPicPr>
        <p:blipFill>
          <a:blip r:embed="rId2"/>
          <a:stretch>
            <a:fillRect/>
          </a:stretch>
        </p:blipFill>
        <p:spPr>
          <a:xfrm>
            <a:off x="176270" y="1296713"/>
            <a:ext cx="5455119" cy="3389588"/>
          </a:xfrm>
          <a:prstGeom prst="rect">
            <a:avLst/>
          </a:prstGeom>
        </p:spPr>
      </p:pic>
      <p:sp>
        <p:nvSpPr>
          <p:cNvPr id="5" name="TextBox 4">
            <a:extLst>
              <a:ext uri="{FF2B5EF4-FFF2-40B4-BE49-F238E27FC236}">
                <a16:creationId xmlns:a16="http://schemas.microsoft.com/office/drawing/2014/main" id="{ABB0B87B-E7E2-4391-8601-2976E833D50B}"/>
              </a:ext>
            </a:extLst>
          </p:cNvPr>
          <p:cNvSpPr txBox="1"/>
          <p:nvPr/>
        </p:nvSpPr>
        <p:spPr>
          <a:xfrm>
            <a:off x="552450" y="896602"/>
            <a:ext cx="5829300" cy="400110"/>
          </a:xfrm>
          <a:prstGeom prst="rect">
            <a:avLst/>
          </a:prstGeom>
          <a:noFill/>
        </p:spPr>
        <p:txBody>
          <a:bodyPr wrap="square" rtlCol="0">
            <a:spAutoFit/>
          </a:bodyPr>
          <a:lstStyle/>
          <a:p>
            <a:pPr algn="ctr"/>
            <a:r>
              <a:rPr lang="en-US" sz="2000" dirty="0"/>
              <a:t>Density independent growth</a:t>
            </a:r>
          </a:p>
        </p:txBody>
      </p:sp>
      <p:pic>
        <p:nvPicPr>
          <p:cNvPr id="6" name="Picture 5">
            <a:extLst>
              <a:ext uri="{FF2B5EF4-FFF2-40B4-BE49-F238E27FC236}">
                <a16:creationId xmlns:a16="http://schemas.microsoft.com/office/drawing/2014/main" id="{161A9C00-E0BC-4AF1-B20D-77784AE46601}"/>
              </a:ext>
            </a:extLst>
          </p:cNvPr>
          <p:cNvPicPr>
            <a:picLocks noChangeAspect="1"/>
          </p:cNvPicPr>
          <p:nvPr/>
        </p:nvPicPr>
        <p:blipFill>
          <a:blip r:embed="rId3"/>
          <a:stretch>
            <a:fillRect/>
          </a:stretch>
        </p:blipFill>
        <p:spPr>
          <a:xfrm>
            <a:off x="5910508" y="1296714"/>
            <a:ext cx="6105222" cy="3389587"/>
          </a:xfrm>
          <a:prstGeom prst="rect">
            <a:avLst/>
          </a:prstGeom>
        </p:spPr>
      </p:pic>
      <p:sp>
        <p:nvSpPr>
          <p:cNvPr id="7" name="TextBox 6">
            <a:extLst>
              <a:ext uri="{FF2B5EF4-FFF2-40B4-BE49-F238E27FC236}">
                <a16:creationId xmlns:a16="http://schemas.microsoft.com/office/drawing/2014/main" id="{C2614F5D-97BC-45CB-B2F5-23B47D739A38}"/>
              </a:ext>
            </a:extLst>
          </p:cNvPr>
          <p:cNvSpPr txBox="1"/>
          <p:nvPr/>
        </p:nvSpPr>
        <p:spPr>
          <a:xfrm>
            <a:off x="6284090" y="896602"/>
            <a:ext cx="5829300" cy="400110"/>
          </a:xfrm>
          <a:prstGeom prst="rect">
            <a:avLst/>
          </a:prstGeom>
          <a:noFill/>
        </p:spPr>
        <p:txBody>
          <a:bodyPr wrap="square" rtlCol="0">
            <a:spAutoFit/>
          </a:bodyPr>
          <a:lstStyle/>
          <a:p>
            <a:pPr algn="ctr"/>
            <a:r>
              <a:rPr lang="en-US" sz="2000" dirty="0"/>
              <a:t>Density dependent growth, K = 450</a:t>
            </a:r>
          </a:p>
        </p:txBody>
      </p:sp>
      <p:sp>
        <p:nvSpPr>
          <p:cNvPr id="8" name="TextBox 7">
            <a:extLst>
              <a:ext uri="{FF2B5EF4-FFF2-40B4-BE49-F238E27FC236}">
                <a16:creationId xmlns:a16="http://schemas.microsoft.com/office/drawing/2014/main" id="{58C02E8A-4970-4EB8-B9EE-B8852D95101C}"/>
              </a:ext>
            </a:extLst>
          </p:cNvPr>
          <p:cNvSpPr txBox="1"/>
          <p:nvPr/>
        </p:nvSpPr>
        <p:spPr>
          <a:xfrm>
            <a:off x="2071687" y="5065067"/>
            <a:ext cx="8048625" cy="461665"/>
          </a:xfrm>
          <a:prstGeom prst="rect">
            <a:avLst/>
          </a:prstGeom>
          <a:noFill/>
        </p:spPr>
        <p:txBody>
          <a:bodyPr wrap="square" rtlCol="0">
            <a:spAutoFit/>
          </a:bodyPr>
          <a:lstStyle/>
          <a:p>
            <a:r>
              <a:rPr lang="en-US" sz="2400" i="1" dirty="0"/>
              <a:t>If total population size exceeded K, fecundity was set equal to 0</a:t>
            </a:r>
          </a:p>
        </p:txBody>
      </p:sp>
    </p:spTree>
    <p:extLst>
      <p:ext uri="{BB962C8B-B14F-4D97-AF65-F5344CB8AC3E}">
        <p14:creationId xmlns:p14="http://schemas.microsoft.com/office/powerpoint/2010/main" val="413827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outline</a:t>
            </a:r>
          </a:p>
        </p:txBody>
      </p:sp>
      <p:sp>
        <p:nvSpPr>
          <p:cNvPr id="3" name="Content Placeholder 2"/>
          <p:cNvSpPr>
            <a:spLocks noGrp="1"/>
          </p:cNvSpPr>
          <p:nvPr>
            <p:ph idx="1"/>
          </p:nvPr>
        </p:nvSpPr>
        <p:spPr/>
        <p:txBody>
          <a:bodyPr/>
          <a:lstStyle/>
          <a:p>
            <a:r>
              <a:rPr lang="en-US" dirty="0">
                <a:solidFill>
                  <a:schemeClr val="bg1">
                    <a:lumMod val="50000"/>
                  </a:schemeClr>
                </a:solidFill>
              </a:rPr>
              <a:t>Building a matrix model</a:t>
            </a:r>
          </a:p>
          <a:p>
            <a:r>
              <a:rPr lang="en-US" dirty="0"/>
              <a:t>Accounting for uncertainty and stochasticity</a:t>
            </a:r>
          </a:p>
          <a:p>
            <a:r>
              <a:rPr lang="en-US" dirty="0">
                <a:solidFill>
                  <a:schemeClr val="bg1">
                    <a:lumMod val="50000"/>
                  </a:schemeClr>
                </a:solidFill>
              </a:rPr>
              <a:t>Implementing future scenarios</a:t>
            </a:r>
          </a:p>
        </p:txBody>
      </p:sp>
    </p:spTree>
    <p:extLst>
      <p:ext uri="{BB962C8B-B14F-4D97-AF65-F5344CB8AC3E}">
        <p14:creationId xmlns:p14="http://schemas.microsoft.com/office/powerpoint/2010/main" val="3100483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Accounting for uncertainty</a:t>
            </a:r>
          </a:p>
        </p:txBody>
      </p:sp>
      <p:sp>
        <p:nvSpPr>
          <p:cNvPr id="3" name="Content Placeholder 2"/>
          <p:cNvSpPr>
            <a:spLocks noGrp="1"/>
          </p:cNvSpPr>
          <p:nvPr>
            <p:ph idx="1"/>
          </p:nvPr>
        </p:nvSpPr>
        <p:spPr/>
        <p:txBody>
          <a:bodyPr>
            <a:normAutofit/>
          </a:bodyPr>
          <a:lstStyle/>
          <a:p>
            <a:r>
              <a:rPr lang="en-US" dirty="0"/>
              <a:t>Observational uncertainty</a:t>
            </a:r>
          </a:p>
          <a:p>
            <a:r>
              <a:rPr lang="en-US" dirty="0"/>
              <a:t>Environmental stochasticity</a:t>
            </a:r>
          </a:p>
          <a:p>
            <a:r>
              <a:rPr lang="en-US" dirty="0"/>
              <a:t>Demographic stochasticity</a:t>
            </a:r>
          </a:p>
          <a:p>
            <a:endParaRPr lang="en-US" dirty="0"/>
          </a:p>
          <a:p>
            <a:r>
              <a:rPr lang="en-US" dirty="0"/>
              <a:t>Failing to account for uncertainty and stochasticity can lead to overly precise projections (we would underestimate our level of uncertainty about the future state of the system)</a:t>
            </a:r>
          </a:p>
          <a:p>
            <a:r>
              <a:rPr lang="en-US" dirty="0"/>
              <a:t>Incorporate uncertainty via replicated projections</a:t>
            </a:r>
          </a:p>
        </p:txBody>
      </p:sp>
    </p:spTree>
    <p:extLst>
      <p:ext uri="{BB962C8B-B14F-4D97-AF65-F5344CB8AC3E}">
        <p14:creationId xmlns:p14="http://schemas.microsoft.com/office/powerpoint/2010/main" val="2741202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FBA1EF-7AA7-4A55-90FB-CBA9D17C4CCE}"/>
              </a:ext>
            </a:extLst>
          </p:cNvPr>
          <p:cNvSpPr>
            <a:spLocks noGrp="1"/>
          </p:cNvSpPr>
          <p:nvPr>
            <p:ph type="title"/>
          </p:nvPr>
        </p:nvSpPr>
        <p:spPr>
          <a:xfrm>
            <a:off x="838200" y="365125"/>
            <a:ext cx="10515600" cy="1325563"/>
          </a:xfrm>
        </p:spPr>
        <p:txBody>
          <a:bodyPr>
            <a:normAutofit/>
          </a:bodyPr>
          <a:lstStyle/>
          <a:p>
            <a:r>
              <a:rPr lang="en-US" sz="3200" dirty="0">
                <a:latin typeface="+mn-lt"/>
              </a:rPr>
              <a:t>Observational uncertainty/parametric uncertainty</a:t>
            </a:r>
          </a:p>
        </p:txBody>
      </p:sp>
      <p:sp>
        <p:nvSpPr>
          <p:cNvPr id="2" name="TextBox 1">
            <a:extLst>
              <a:ext uri="{FF2B5EF4-FFF2-40B4-BE49-F238E27FC236}">
                <a16:creationId xmlns:a16="http://schemas.microsoft.com/office/drawing/2014/main" id="{913E1C47-F4A9-425B-8361-DF2B30C26441}"/>
              </a:ext>
            </a:extLst>
          </p:cNvPr>
          <p:cNvSpPr txBox="1"/>
          <p:nvPr/>
        </p:nvSpPr>
        <p:spPr>
          <a:xfrm>
            <a:off x="1009291" y="1587260"/>
            <a:ext cx="10584611"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We cannot perfectly observe wildlife populations, and therefore we cannot perfectly measure vital rates</a:t>
            </a:r>
          </a:p>
          <a:p>
            <a:pPr marL="285750" indent="-285750">
              <a:buFont typeface="Arial" panose="020B0604020202020204" pitchFamily="34" charset="0"/>
              <a:buChar char="•"/>
            </a:pPr>
            <a:r>
              <a:rPr lang="en-US" sz="2400" dirty="0"/>
              <a:t>Vital rates are estimated with associated standard errors/confidence interval</a:t>
            </a:r>
          </a:p>
          <a:p>
            <a:pPr marL="285750" indent="-285750">
              <a:buFont typeface="Arial" panose="020B0604020202020204" pitchFamily="34" charset="0"/>
              <a:buChar char="•"/>
            </a:pPr>
            <a:r>
              <a:rPr lang="en-US" sz="2400" dirty="0"/>
              <a:t>Estimates of parametric uncertainty:</a:t>
            </a:r>
          </a:p>
          <a:p>
            <a:pPr marL="742950" lvl="1" indent="-285750">
              <a:buFont typeface="Arial" panose="020B0604020202020204" pitchFamily="34" charset="0"/>
              <a:buChar char="•"/>
            </a:pPr>
            <a:r>
              <a:rPr lang="en-US" sz="2400" dirty="0"/>
              <a:t>output of data analysis</a:t>
            </a:r>
          </a:p>
          <a:p>
            <a:pPr marL="742950" lvl="1" indent="-285750">
              <a:buFont typeface="Arial" panose="020B0604020202020204" pitchFamily="34" charset="0"/>
              <a:buChar char="•"/>
            </a:pPr>
            <a:r>
              <a:rPr lang="en-US" sz="2400" dirty="0"/>
              <a:t>should be reported in the literature where vital rates were presented</a:t>
            </a:r>
          </a:p>
          <a:p>
            <a:pPr marL="742950" lvl="1" indent="-285750">
              <a:buFont typeface="Arial" panose="020B0604020202020204" pitchFamily="34" charset="0"/>
              <a:buChar char="•"/>
            </a:pPr>
            <a:r>
              <a:rPr lang="en-US" sz="2400" dirty="0"/>
              <a:t>can be derived from expert elicitation</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484446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BF0239-A9B2-45C9-B16D-B1AC742880BD}"/>
              </a:ext>
            </a:extLst>
          </p:cNvPr>
          <p:cNvPicPr>
            <a:picLocks noChangeAspect="1"/>
          </p:cNvPicPr>
          <p:nvPr/>
        </p:nvPicPr>
        <p:blipFill rotWithShape="1">
          <a:blip r:embed="rId2"/>
          <a:srcRect l="11246" r="8612"/>
          <a:stretch/>
        </p:blipFill>
        <p:spPr>
          <a:xfrm>
            <a:off x="2543175" y="741768"/>
            <a:ext cx="7534275" cy="2182171"/>
          </a:xfrm>
          <a:prstGeom prst="rect">
            <a:avLst/>
          </a:prstGeom>
          <a:ln>
            <a:solidFill>
              <a:schemeClr val="tx1"/>
            </a:solidFill>
          </a:ln>
        </p:spPr>
      </p:pic>
      <p:pic>
        <p:nvPicPr>
          <p:cNvPr id="5" name="Picture 4" descr="A close up of a snake&#10;&#10;Description automatically generated">
            <a:extLst>
              <a:ext uri="{FF2B5EF4-FFF2-40B4-BE49-F238E27FC236}">
                <a16:creationId xmlns:a16="http://schemas.microsoft.com/office/drawing/2014/main" id="{82A9D733-0171-4FE5-A2A6-B2EC9C9120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10" y="106020"/>
            <a:ext cx="1083057" cy="1083057"/>
          </a:xfrm>
          <a:prstGeom prst="rect">
            <a:avLst/>
          </a:prstGeom>
        </p:spPr>
      </p:pic>
      <p:sp>
        <p:nvSpPr>
          <p:cNvPr id="7" name="TextBox 6">
            <a:extLst>
              <a:ext uri="{FF2B5EF4-FFF2-40B4-BE49-F238E27FC236}">
                <a16:creationId xmlns:a16="http://schemas.microsoft.com/office/drawing/2014/main" id="{970016D0-2248-423B-9F7C-AA28E56E736A}"/>
              </a:ext>
            </a:extLst>
          </p:cNvPr>
          <p:cNvSpPr txBox="1"/>
          <p:nvPr/>
        </p:nvSpPr>
        <p:spPr>
          <a:xfrm>
            <a:off x="2447925" y="230355"/>
            <a:ext cx="8201025" cy="369332"/>
          </a:xfrm>
          <a:prstGeom prst="rect">
            <a:avLst/>
          </a:prstGeom>
          <a:noFill/>
        </p:spPr>
        <p:txBody>
          <a:bodyPr wrap="square" rtlCol="0">
            <a:spAutoFit/>
          </a:bodyPr>
          <a:lstStyle/>
          <a:p>
            <a:r>
              <a:rPr lang="en-US" dirty="0"/>
              <a:t>from Puente-</a:t>
            </a:r>
            <a:r>
              <a:rPr lang="en-US" dirty="0" err="1"/>
              <a:t>Rolon</a:t>
            </a:r>
            <a:r>
              <a:rPr lang="en-US" dirty="0"/>
              <a:t> (2012) (dissertation on reproductive ecology of Puerto Rican boa): </a:t>
            </a:r>
          </a:p>
        </p:txBody>
      </p:sp>
      <p:sp>
        <p:nvSpPr>
          <p:cNvPr id="8" name="TextBox 7">
            <a:extLst>
              <a:ext uri="{FF2B5EF4-FFF2-40B4-BE49-F238E27FC236}">
                <a16:creationId xmlns:a16="http://schemas.microsoft.com/office/drawing/2014/main" id="{1FD75C56-C3AC-4648-A687-22D4CBE09064}"/>
              </a:ext>
            </a:extLst>
          </p:cNvPr>
          <p:cNvSpPr txBox="1"/>
          <p:nvPr/>
        </p:nvSpPr>
        <p:spPr>
          <a:xfrm>
            <a:off x="405558" y="3703229"/>
            <a:ext cx="3243062" cy="461665"/>
          </a:xfrm>
          <a:prstGeom prst="rect">
            <a:avLst/>
          </a:prstGeom>
          <a:solidFill>
            <a:schemeClr val="accent6">
              <a:lumMod val="50000"/>
            </a:schemeClr>
          </a:solidFill>
        </p:spPr>
        <p:txBody>
          <a:bodyPr wrap="square" rtlCol="0">
            <a:spAutoFit/>
          </a:bodyPr>
          <a:lstStyle/>
          <a:p>
            <a:pPr algn="ctr"/>
            <a:r>
              <a:rPr lang="en-US" sz="2400" dirty="0">
                <a:solidFill>
                  <a:schemeClr val="bg1"/>
                </a:solidFill>
              </a:rPr>
              <a:t>Clutch size = 18.2 ± 5.6</a:t>
            </a:r>
          </a:p>
        </p:txBody>
      </p:sp>
      <p:cxnSp>
        <p:nvCxnSpPr>
          <p:cNvPr id="10" name="Straight Arrow Connector 9">
            <a:extLst>
              <a:ext uri="{FF2B5EF4-FFF2-40B4-BE49-F238E27FC236}">
                <a16:creationId xmlns:a16="http://schemas.microsoft.com/office/drawing/2014/main" id="{553FA64A-C2AE-4115-BBD0-92292C579167}"/>
              </a:ext>
            </a:extLst>
          </p:cNvPr>
          <p:cNvCxnSpPr>
            <a:cxnSpLocks/>
          </p:cNvCxnSpPr>
          <p:nvPr/>
        </p:nvCxnSpPr>
        <p:spPr>
          <a:xfrm flipH="1">
            <a:off x="2543175" y="3113881"/>
            <a:ext cx="428625" cy="44962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315B94B8-51E5-44F3-9EFA-576D6FCBD360}"/>
              </a:ext>
            </a:extLst>
          </p:cNvPr>
          <p:cNvPicPr>
            <a:picLocks noChangeAspect="1"/>
          </p:cNvPicPr>
          <p:nvPr/>
        </p:nvPicPr>
        <p:blipFill>
          <a:blip r:embed="rId4"/>
          <a:stretch>
            <a:fillRect/>
          </a:stretch>
        </p:blipFill>
        <p:spPr>
          <a:xfrm>
            <a:off x="4475660" y="3289419"/>
            <a:ext cx="5010809" cy="3338226"/>
          </a:xfrm>
          <a:prstGeom prst="rect">
            <a:avLst/>
          </a:prstGeom>
        </p:spPr>
      </p:pic>
      <p:cxnSp>
        <p:nvCxnSpPr>
          <p:cNvPr id="14" name="Straight Arrow Connector 13">
            <a:extLst>
              <a:ext uri="{FF2B5EF4-FFF2-40B4-BE49-F238E27FC236}">
                <a16:creationId xmlns:a16="http://schemas.microsoft.com/office/drawing/2014/main" id="{C8440680-C4BE-4514-B710-616E99927C2C}"/>
              </a:ext>
            </a:extLst>
          </p:cNvPr>
          <p:cNvCxnSpPr>
            <a:cxnSpLocks/>
          </p:cNvCxnSpPr>
          <p:nvPr/>
        </p:nvCxnSpPr>
        <p:spPr>
          <a:xfrm>
            <a:off x="3771900" y="3934061"/>
            <a:ext cx="866775" cy="2188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920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DFE4B98-A0E6-465A-A012-2356B37735C0}"/>
              </a:ext>
            </a:extLst>
          </p:cNvPr>
          <p:cNvPicPr>
            <a:picLocks noChangeAspect="1"/>
          </p:cNvPicPr>
          <p:nvPr/>
        </p:nvPicPr>
        <p:blipFill>
          <a:blip r:embed="rId2"/>
          <a:stretch>
            <a:fillRect/>
          </a:stretch>
        </p:blipFill>
        <p:spPr>
          <a:xfrm>
            <a:off x="155811" y="1363288"/>
            <a:ext cx="4056905" cy="2702730"/>
          </a:xfrm>
          <a:prstGeom prst="rect">
            <a:avLst/>
          </a:prstGeom>
        </p:spPr>
      </p:pic>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6FB5130-D48B-4706-A10C-C1C1FA7423DC}"/>
                  </a:ext>
                </a:extLst>
              </p:cNvPr>
              <p:cNvSpPr/>
              <p:nvPr/>
            </p:nvSpPr>
            <p:spPr>
              <a:xfrm>
                <a:off x="250704" y="264415"/>
                <a:ext cx="2133970" cy="4690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𝒂𝒗𝒆𝒓𝒂𝒈𝒆</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𝟏𝟖</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𝟐</m:t>
                      </m:r>
                    </m:oMath>
                  </m:oMathPara>
                </a14:m>
                <a:endParaRPr lang="en-US" b="1" dirty="0">
                  <a:solidFill>
                    <a:schemeClr val="tx1"/>
                  </a:solidFill>
                </a:endParaRPr>
              </a:p>
            </p:txBody>
          </p:sp>
        </mc:Choice>
        <mc:Fallback xmlns="">
          <p:sp>
            <p:nvSpPr>
              <p:cNvPr id="3" name="Rectangle 2">
                <a:extLst>
                  <a:ext uri="{FF2B5EF4-FFF2-40B4-BE49-F238E27FC236}">
                    <a16:creationId xmlns:a16="http://schemas.microsoft.com/office/drawing/2014/main" id="{76FB5130-D48B-4706-A10C-C1C1FA7423DC}"/>
                  </a:ext>
                </a:extLst>
              </p:cNvPr>
              <p:cNvSpPr>
                <a:spLocks noRot="1" noChangeAspect="1" noMove="1" noResize="1" noEditPoints="1" noAdjustHandles="1" noChangeArrowheads="1" noChangeShapeType="1" noTextEdit="1"/>
              </p:cNvSpPr>
              <p:nvPr/>
            </p:nvSpPr>
            <p:spPr>
              <a:xfrm>
                <a:off x="250704" y="264415"/>
                <a:ext cx="2133970" cy="469010"/>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9EBCB6A-F8F4-4114-8B33-8F23DA4AF184}"/>
                  </a:ext>
                </a:extLst>
              </p:cNvPr>
              <p:cNvSpPr/>
              <p:nvPr/>
            </p:nvSpPr>
            <p:spPr>
              <a:xfrm>
                <a:off x="4923766" y="1044629"/>
                <a:ext cx="2044064" cy="616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Replicate 1</a:t>
                </a:r>
                <a:endParaRPr lang="en-US" b="1"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𝒂𝒗𝒆𝒓𝒂𝒈𝒆</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𝟏𝟎</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𝟏</m:t>
                      </m:r>
                    </m:oMath>
                  </m:oMathPara>
                </a14:m>
                <a:endParaRPr lang="en-US" b="1" dirty="0">
                  <a:solidFill>
                    <a:schemeClr val="tx1"/>
                  </a:solidFill>
                </a:endParaRPr>
              </a:p>
            </p:txBody>
          </p:sp>
        </mc:Choice>
        <mc:Fallback xmlns="">
          <p:sp>
            <p:nvSpPr>
              <p:cNvPr id="4" name="Rectangle 3">
                <a:extLst>
                  <a:ext uri="{FF2B5EF4-FFF2-40B4-BE49-F238E27FC236}">
                    <a16:creationId xmlns:a16="http://schemas.microsoft.com/office/drawing/2014/main" id="{F9EBCB6A-F8F4-4114-8B33-8F23DA4AF184}"/>
                  </a:ext>
                </a:extLst>
              </p:cNvPr>
              <p:cNvSpPr>
                <a:spLocks noRot="1" noChangeAspect="1" noMove="1" noResize="1" noEditPoints="1" noAdjustHandles="1" noChangeArrowheads="1" noChangeShapeType="1" noTextEdit="1"/>
              </p:cNvSpPr>
              <p:nvPr/>
            </p:nvSpPr>
            <p:spPr>
              <a:xfrm>
                <a:off x="4923766" y="1044629"/>
                <a:ext cx="2044064" cy="616002"/>
              </a:xfrm>
              <a:prstGeom prst="rect">
                <a:avLst/>
              </a:prstGeom>
              <a:blipFill>
                <a:blip r:embed="rId4"/>
                <a:stretch>
                  <a:fillRect t="-5825" b="-582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A817E82-3E07-4A62-B1A2-20C24A76063C}"/>
                  </a:ext>
                </a:extLst>
              </p:cNvPr>
              <p:cNvSpPr/>
              <p:nvPr/>
            </p:nvSpPr>
            <p:spPr>
              <a:xfrm>
                <a:off x="2644918" y="319936"/>
                <a:ext cx="1798872" cy="3631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𝑺𝑫</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𝟓</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𝟔</m:t>
                      </m:r>
                    </m:oMath>
                  </m:oMathPara>
                </a14:m>
                <a:endParaRPr lang="en-US" b="1" dirty="0">
                  <a:solidFill>
                    <a:schemeClr val="tx1"/>
                  </a:solidFill>
                </a:endParaRPr>
              </a:p>
            </p:txBody>
          </p:sp>
        </mc:Choice>
        <mc:Fallback xmlns="">
          <p:sp>
            <p:nvSpPr>
              <p:cNvPr id="6" name="Rectangle 5">
                <a:extLst>
                  <a:ext uri="{FF2B5EF4-FFF2-40B4-BE49-F238E27FC236}">
                    <a16:creationId xmlns:a16="http://schemas.microsoft.com/office/drawing/2014/main" id="{6A817E82-3E07-4A62-B1A2-20C24A76063C}"/>
                  </a:ext>
                </a:extLst>
              </p:cNvPr>
              <p:cNvSpPr>
                <a:spLocks noRot="1" noChangeAspect="1" noMove="1" noResize="1" noEditPoints="1" noAdjustHandles="1" noChangeArrowheads="1" noChangeShapeType="1" noTextEdit="1"/>
              </p:cNvSpPr>
              <p:nvPr/>
            </p:nvSpPr>
            <p:spPr>
              <a:xfrm>
                <a:off x="2644918" y="319936"/>
                <a:ext cx="1798872" cy="363168"/>
              </a:xfrm>
              <a:prstGeom prst="rect">
                <a:avLst/>
              </a:prstGeom>
              <a:blipFill>
                <a:blip r:embed="rId5"/>
                <a:stretch>
                  <a:fillRect/>
                </a:stretch>
              </a:blipFill>
              <a:ln>
                <a:solidFill>
                  <a:schemeClr val="tx1"/>
                </a:solidFill>
              </a:ln>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506198AE-75A4-4DDE-ADD2-D4E62E20D69E}"/>
              </a:ext>
            </a:extLst>
          </p:cNvPr>
          <p:cNvCxnSpPr>
            <a:cxnSpLocks/>
            <a:stCxn id="3" idx="2"/>
            <a:endCxn id="19" idx="0"/>
          </p:cNvCxnSpPr>
          <p:nvPr/>
        </p:nvCxnSpPr>
        <p:spPr>
          <a:xfrm>
            <a:off x="1317689" y="733425"/>
            <a:ext cx="866575" cy="6298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98560BD-9100-4B93-92E3-FB05DD428130}"/>
              </a:ext>
            </a:extLst>
          </p:cNvPr>
          <p:cNvCxnSpPr>
            <a:cxnSpLocks/>
            <a:stCxn id="6" idx="2"/>
            <a:endCxn id="19" idx="0"/>
          </p:cNvCxnSpPr>
          <p:nvPr/>
        </p:nvCxnSpPr>
        <p:spPr>
          <a:xfrm flipH="1">
            <a:off x="2184264" y="683104"/>
            <a:ext cx="1360090" cy="680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B4098EF-967A-4D85-9F28-875A0FF5F00C}"/>
              </a:ext>
            </a:extLst>
          </p:cNvPr>
          <p:cNvCxnSpPr>
            <a:cxnSpLocks/>
            <a:endCxn id="4" idx="1"/>
          </p:cNvCxnSpPr>
          <p:nvPr/>
        </p:nvCxnSpPr>
        <p:spPr>
          <a:xfrm flipV="1">
            <a:off x="2384674" y="1352630"/>
            <a:ext cx="2539092" cy="9617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74B10ED-3783-49CE-9AC1-B74E9170B260}"/>
              </a:ext>
            </a:extLst>
          </p:cNvPr>
          <p:cNvSpPr txBox="1"/>
          <p:nvPr/>
        </p:nvSpPr>
        <p:spPr>
          <a:xfrm>
            <a:off x="994084" y="4435504"/>
            <a:ext cx="2273697" cy="1200329"/>
          </a:xfrm>
          <a:prstGeom prst="rect">
            <a:avLst/>
          </a:prstGeom>
          <a:noFill/>
        </p:spPr>
        <p:txBody>
          <a:bodyPr wrap="square" rtlCol="0">
            <a:spAutoFit/>
          </a:bodyPr>
          <a:lstStyle/>
          <a:p>
            <a:pPr algn="ctr"/>
            <a:r>
              <a:rPr lang="en-US" sz="2400" i="1" dirty="0"/>
              <a:t>Randomly draw one value per replicate</a:t>
            </a:r>
          </a:p>
        </p:txBody>
      </p:sp>
      <p:sp>
        <p:nvSpPr>
          <p:cNvPr id="2" name="Rectangle 1">
            <a:extLst>
              <a:ext uri="{FF2B5EF4-FFF2-40B4-BE49-F238E27FC236}">
                <a16:creationId xmlns:a16="http://schemas.microsoft.com/office/drawing/2014/main" id="{CFBB433D-C54C-42F9-8350-BB0F8DDB643F}"/>
              </a:ext>
            </a:extLst>
          </p:cNvPr>
          <p:cNvSpPr/>
          <p:nvPr/>
        </p:nvSpPr>
        <p:spPr>
          <a:xfrm>
            <a:off x="7447806" y="443283"/>
            <a:ext cx="4300376" cy="2652342"/>
          </a:xfrm>
          <a:prstGeom prst="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Parametric uncertainty </a:t>
            </a:r>
            <a:r>
              <a:rPr lang="en-US" sz="2400" dirty="0">
                <a:solidFill>
                  <a:schemeClr val="tx1"/>
                </a:solidFill>
              </a:rPr>
              <a:t>– uncertainty about the true average value</a:t>
            </a:r>
          </a:p>
          <a:p>
            <a:pPr algn="ctr"/>
            <a:endParaRPr lang="en-US" sz="2400" dirty="0">
              <a:solidFill>
                <a:schemeClr val="tx1"/>
              </a:solidFill>
            </a:endParaRPr>
          </a:p>
          <a:p>
            <a:pPr algn="ctr"/>
            <a:r>
              <a:rPr lang="en-US" sz="2400" dirty="0">
                <a:solidFill>
                  <a:schemeClr val="tx1"/>
                </a:solidFill>
              </a:rPr>
              <a:t>Draw a different average value for each replicate</a:t>
            </a:r>
          </a:p>
        </p:txBody>
      </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7309827B-DDEF-436F-AB25-6285BCBBC613}"/>
                  </a:ext>
                </a:extLst>
              </p:cNvPr>
              <p:cNvSpPr/>
              <p:nvPr/>
            </p:nvSpPr>
            <p:spPr>
              <a:xfrm>
                <a:off x="4923766" y="2072891"/>
                <a:ext cx="2044064" cy="616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Replicate 2</a:t>
                </a:r>
                <a:endParaRPr lang="en-US" b="1"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𝒂𝒗𝒆𝒓𝒂𝒈𝒆</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𝟐𝟐</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𝟓</m:t>
                      </m:r>
                    </m:oMath>
                  </m:oMathPara>
                </a14:m>
                <a:endParaRPr lang="en-US" b="1" dirty="0">
                  <a:solidFill>
                    <a:schemeClr val="tx1"/>
                  </a:solidFill>
                </a:endParaRPr>
              </a:p>
            </p:txBody>
          </p:sp>
        </mc:Choice>
        <mc:Fallback xmlns="">
          <p:sp>
            <p:nvSpPr>
              <p:cNvPr id="27" name="Rectangle 26">
                <a:extLst>
                  <a:ext uri="{FF2B5EF4-FFF2-40B4-BE49-F238E27FC236}">
                    <a16:creationId xmlns:a16="http://schemas.microsoft.com/office/drawing/2014/main" id="{7309827B-DDEF-436F-AB25-6285BCBBC613}"/>
                  </a:ext>
                </a:extLst>
              </p:cNvPr>
              <p:cNvSpPr>
                <a:spLocks noRot="1" noChangeAspect="1" noMove="1" noResize="1" noEditPoints="1" noAdjustHandles="1" noChangeArrowheads="1" noChangeShapeType="1" noTextEdit="1"/>
              </p:cNvSpPr>
              <p:nvPr/>
            </p:nvSpPr>
            <p:spPr>
              <a:xfrm>
                <a:off x="4923766" y="2072891"/>
                <a:ext cx="2044064" cy="616002"/>
              </a:xfrm>
              <a:prstGeom prst="rect">
                <a:avLst/>
              </a:prstGeom>
              <a:blipFill>
                <a:blip r:embed="rId6"/>
                <a:stretch>
                  <a:fillRect t="-5825" b="-582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42461C2F-422C-4C4F-BBE3-961B56692709}"/>
                  </a:ext>
                </a:extLst>
              </p:cNvPr>
              <p:cNvSpPr/>
              <p:nvPr/>
            </p:nvSpPr>
            <p:spPr>
              <a:xfrm>
                <a:off x="4923766" y="3101153"/>
                <a:ext cx="2044064" cy="616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Replicate 3</a:t>
                </a:r>
                <a:endParaRPr lang="en-US" b="1"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𝒂𝒗𝒆𝒓𝒂𝒈𝒆</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𝟐𝟏</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𝟏</m:t>
                      </m:r>
                    </m:oMath>
                  </m:oMathPara>
                </a14:m>
                <a:endParaRPr lang="en-US" b="1" dirty="0">
                  <a:solidFill>
                    <a:schemeClr val="tx1"/>
                  </a:solidFill>
                </a:endParaRPr>
              </a:p>
            </p:txBody>
          </p:sp>
        </mc:Choice>
        <mc:Fallback xmlns="">
          <p:sp>
            <p:nvSpPr>
              <p:cNvPr id="28" name="Rectangle 27">
                <a:extLst>
                  <a:ext uri="{FF2B5EF4-FFF2-40B4-BE49-F238E27FC236}">
                    <a16:creationId xmlns:a16="http://schemas.microsoft.com/office/drawing/2014/main" id="{42461C2F-422C-4C4F-BBE3-961B56692709}"/>
                  </a:ext>
                </a:extLst>
              </p:cNvPr>
              <p:cNvSpPr>
                <a:spLocks noRot="1" noChangeAspect="1" noMove="1" noResize="1" noEditPoints="1" noAdjustHandles="1" noChangeArrowheads="1" noChangeShapeType="1" noTextEdit="1"/>
              </p:cNvSpPr>
              <p:nvPr/>
            </p:nvSpPr>
            <p:spPr>
              <a:xfrm>
                <a:off x="4923766" y="3101153"/>
                <a:ext cx="2044064" cy="616002"/>
              </a:xfrm>
              <a:prstGeom prst="rect">
                <a:avLst/>
              </a:prstGeom>
              <a:blipFill>
                <a:blip r:embed="rId7"/>
                <a:stretch>
                  <a:fillRect t="-6796" b="-485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968C4DC3-39DD-4456-8272-6344AEBD9FCC}"/>
                  </a:ext>
                </a:extLst>
              </p:cNvPr>
              <p:cNvSpPr/>
              <p:nvPr/>
            </p:nvSpPr>
            <p:spPr>
              <a:xfrm>
                <a:off x="4920951" y="4129415"/>
                <a:ext cx="2044064" cy="616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Replicate 4</a:t>
                </a:r>
                <a:endParaRPr lang="en-US" b="1"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𝒂𝒗𝒆𝒓𝒂𝒈𝒆</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𝟏𝟓</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𝟐</m:t>
                      </m:r>
                    </m:oMath>
                  </m:oMathPara>
                </a14:m>
                <a:endParaRPr lang="en-US" b="1" dirty="0">
                  <a:solidFill>
                    <a:schemeClr val="tx1"/>
                  </a:solidFill>
                </a:endParaRPr>
              </a:p>
            </p:txBody>
          </p:sp>
        </mc:Choice>
        <mc:Fallback xmlns="">
          <p:sp>
            <p:nvSpPr>
              <p:cNvPr id="30" name="Rectangle 29">
                <a:extLst>
                  <a:ext uri="{FF2B5EF4-FFF2-40B4-BE49-F238E27FC236}">
                    <a16:creationId xmlns:a16="http://schemas.microsoft.com/office/drawing/2014/main" id="{968C4DC3-39DD-4456-8272-6344AEBD9FCC}"/>
                  </a:ext>
                </a:extLst>
              </p:cNvPr>
              <p:cNvSpPr>
                <a:spLocks noRot="1" noChangeAspect="1" noMove="1" noResize="1" noEditPoints="1" noAdjustHandles="1" noChangeArrowheads="1" noChangeShapeType="1" noTextEdit="1"/>
              </p:cNvSpPr>
              <p:nvPr/>
            </p:nvSpPr>
            <p:spPr>
              <a:xfrm>
                <a:off x="4920951" y="4129415"/>
                <a:ext cx="2044064" cy="616002"/>
              </a:xfrm>
              <a:prstGeom prst="rect">
                <a:avLst/>
              </a:prstGeom>
              <a:blipFill>
                <a:blip r:embed="rId8"/>
                <a:stretch>
                  <a:fillRect t="-5825" b="-582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19B63690-FB54-41F8-A98B-3C5374B44BC6}"/>
                  </a:ext>
                </a:extLst>
              </p:cNvPr>
              <p:cNvSpPr/>
              <p:nvPr/>
            </p:nvSpPr>
            <p:spPr>
              <a:xfrm>
                <a:off x="4928953" y="5157678"/>
                <a:ext cx="2044064" cy="616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Replicate 5</a:t>
                </a:r>
                <a:endParaRPr lang="en-US" b="1"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𝒂𝒗𝒆𝒓𝒂𝒈𝒆</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𝟏𝟗</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𝟒</m:t>
                      </m:r>
                    </m:oMath>
                  </m:oMathPara>
                </a14:m>
                <a:endParaRPr lang="en-US" b="1" dirty="0">
                  <a:solidFill>
                    <a:schemeClr val="tx1"/>
                  </a:solidFill>
                </a:endParaRPr>
              </a:p>
            </p:txBody>
          </p:sp>
        </mc:Choice>
        <mc:Fallback xmlns="">
          <p:sp>
            <p:nvSpPr>
              <p:cNvPr id="31" name="Rectangle 30">
                <a:extLst>
                  <a:ext uri="{FF2B5EF4-FFF2-40B4-BE49-F238E27FC236}">
                    <a16:creationId xmlns:a16="http://schemas.microsoft.com/office/drawing/2014/main" id="{19B63690-FB54-41F8-A98B-3C5374B44BC6}"/>
                  </a:ext>
                </a:extLst>
              </p:cNvPr>
              <p:cNvSpPr>
                <a:spLocks noRot="1" noChangeAspect="1" noMove="1" noResize="1" noEditPoints="1" noAdjustHandles="1" noChangeArrowheads="1" noChangeShapeType="1" noTextEdit="1"/>
              </p:cNvSpPr>
              <p:nvPr/>
            </p:nvSpPr>
            <p:spPr>
              <a:xfrm>
                <a:off x="4928953" y="5157678"/>
                <a:ext cx="2044064" cy="616002"/>
              </a:xfrm>
              <a:prstGeom prst="rect">
                <a:avLst/>
              </a:prstGeom>
              <a:blipFill>
                <a:blip r:embed="rId9"/>
                <a:stretch>
                  <a:fillRect t="-5825" b="-5825"/>
                </a:stretch>
              </a:blipFill>
              <a:ln>
                <a:solidFill>
                  <a:schemeClr val="tx1"/>
                </a:solidFill>
              </a:ln>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F52220B7-8DB8-4AA7-B8E2-6C29C39392A6}"/>
              </a:ext>
            </a:extLst>
          </p:cNvPr>
          <p:cNvCxnSpPr>
            <a:cxnSpLocks/>
            <a:endCxn id="27" idx="1"/>
          </p:cNvCxnSpPr>
          <p:nvPr/>
        </p:nvCxnSpPr>
        <p:spPr>
          <a:xfrm flipV="1">
            <a:off x="2462506" y="2380892"/>
            <a:ext cx="2461260" cy="900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659270A-45E1-4CD8-A2C1-440035B32FB9}"/>
              </a:ext>
            </a:extLst>
          </p:cNvPr>
          <p:cNvCxnSpPr>
            <a:cxnSpLocks/>
            <a:endCxn id="28" idx="1"/>
          </p:cNvCxnSpPr>
          <p:nvPr/>
        </p:nvCxnSpPr>
        <p:spPr>
          <a:xfrm>
            <a:off x="2579837" y="2729381"/>
            <a:ext cx="2343929" cy="6797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520C69E-C5DC-4FA4-B81D-7C214B444BA6}"/>
              </a:ext>
            </a:extLst>
          </p:cNvPr>
          <p:cNvCxnSpPr>
            <a:cxnSpLocks/>
            <a:endCxn id="30" idx="1"/>
          </p:cNvCxnSpPr>
          <p:nvPr/>
        </p:nvCxnSpPr>
        <p:spPr>
          <a:xfrm>
            <a:off x="2459691" y="2818399"/>
            <a:ext cx="2461260" cy="16190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F02D7BA-E890-41D8-9A91-D5E40FE71C84}"/>
              </a:ext>
            </a:extLst>
          </p:cNvPr>
          <p:cNvCxnSpPr>
            <a:cxnSpLocks/>
            <a:endCxn id="31" idx="1"/>
          </p:cNvCxnSpPr>
          <p:nvPr/>
        </p:nvCxnSpPr>
        <p:spPr>
          <a:xfrm>
            <a:off x="2467693" y="2954738"/>
            <a:ext cx="2461260" cy="25109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30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p:bldP spid="27" grpId="0" animBg="1"/>
      <p:bldP spid="28" grpId="0" animBg="1"/>
      <p:bldP spid="30" grpId="0" animBg="1"/>
      <p:bldP spid="3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1533883"/>
            <a:ext cx="7459509" cy="46777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sz="3600" dirty="0"/>
              <a:t>Projection without parametric uncertainty</a:t>
            </a:r>
          </a:p>
        </p:txBody>
      </p:sp>
      <p:sp>
        <p:nvSpPr>
          <p:cNvPr id="3" name="TextBox 2">
            <a:extLst>
              <a:ext uri="{FF2B5EF4-FFF2-40B4-BE49-F238E27FC236}">
                <a16:creationId xmlns:a16="http://schemas.microsoft.com/office/drawing/2014/main" id="{B69A044B-5BBD-4900-A540-55F5BE9CEC94}"/>
              </a:ext>
            </a:extLst>
          </p:cNvPr>
          <p:cNvSpPr txBox="1"/>
          <p:nvPr/>
        </p:nvSpPr>
        <p:spPr>
          <a:xfrm>
            <a:off x="114299" y="6211669"/>
            <a:ext cx="9144001" cy="646331"/>
          </a:xfrm>
          <a:prstGeom prst="rect">
            <a:avLst/>
          </a:prstGeom>
          <a:noFill/>
        </p:spPr>
        <p:txBody>
          <a:bodyPr wrap="square" rtlCol="0">
            <a:spAutoFit/>
          </a:bodyPr>
          <a:lstStyle/>
          <a:p>
            <a:r>
              <a:rPr lang="en-US" dirty="0"/>
              <a:t>McGowan, C. P., M. C. Runge, and M. a. Larson. 2011. Incorporating parametric uncertainty into population viability analysis models. Biological Conservation 144:1400–1408.</a:t>
            </a:r>
            <a:endParaRPr lang="en-US" dirty="0">
              <a:effectLst/>
            </a:endParaRPr>
          </a:p>
        </p:txBody>
      </p:sp>
      <p:pic>
        <p:nvPicPr>
          <p:cNvPr id="5" name="Picture 4" descr="A bird standing on a beach&#10;&#10;Description automatically generated">
            <a:extLst>
              <a:ext uri="{FF2B5EF4-FFF2-40B4-BE49-F238E27FC236}">
                <a16:creationId xmlns:a16="http://schemas.microsoft.com/office/drawing/2014/main" id="{6E9D5CAD-39D4-4CE4-994B-F0B3196878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3137" y="2295525"/>
            <a:ext cx="3246438" cy="2434828"/>
          </a:xfrm>
          <a:prstGeom prst="rect">
            <a:avLst/>
          </a:prstGeom>
        </p:spPr>
      </p:pic>
      <p:sp>
        <p:nvSpPr>
          <p:cNvPr id="6" name="TextBox 5">
            <a:extLst>
              <a:ext uri="{FF2B5EF4-FFF2-40B4-BE49-F238E27FC236}">
                <a16:creationId xmlns:a16="http://schemas.microsoft.com/office/drawing/2014/main" id="{02E34CE2-AF40-4266-BD4D-87DBF0E18723}"/>
              </a:ext>
            </a:extLst>
          </p:cNvPr>
          <p:cNvSpPr txBox="1"/>
          <p:nvPr/>
        </p:nvSpPr>
        <p:spPr>
          <a:xfrm>
            <a:off x="8403431" y="4422576"/>
            <a:ext cx="3436144" cy="307777"/>
          </a:xfrm>
          <a:prstGeom prst="rect">
            <a:avLst/>
          </a:prstGeom>
          <a:noFill/>
        </p:spPr>
        <p:txBody>
          <a:bodyPr wrap="square" rtlCol="0">
            <a:spAutoFit/>
          </a:bodyPr>
          <a:lstStyle/>
          <a:p>
            <a:pPr algn="r"/>
            <a:r>
              <a:rPr lang="en-US" sz="1400" dirty="0">
                <a:solidFill>
                  <a:schemeClr val="bg1"/>
                </a:solidFill>
              </a:rPr>
              <a:t>Gates Dupont, Macaulay Library</a:t>
            </a:r>
          </a:p>
        </p:txBody>
      </p:sp>
    </p:spTree>
    <p:extLst>
      <p:ext uri="{BB962C8B-B14F-4D97-AF65-F5344CB8AC3E}">
        <p14:creationId xmlns:p14="http://schemas.microsoft.com/office/powerpoint/2010/main" val="3587403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Projection with parametric uncertainty</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1400887"/>
            <a:ext cx="7253072" cy="4706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a:extLst>
              <a:ext uri="{FF2B5EF4-FFF2-40B4-BE49-F238E27FC236}">
                <a16:creationId xmlns:a16="http://schemas.microsoft.com/office/drawing/2014/main" id="{B22618A5-FD48-4816-9DC2-437AF0D04B96}"/>
              </a:ext>
            </a:extLst>
          </p:cNvPr>
          <p:cNvSpPr txBox="1"/>
          <p:nvPr/>
        </p:nvSpPr>
        <p:spPr>
          <a:xfrm>
            <a:off x="114299" y="6211669"/>
            <a:ext cx="9144001" cy="646331"/>
          </a:xfrm>
          <a:prstGeom prst="rect">
            <a:avLst/>
          </a:prstGeom>
          <a:noFill/>
        </p:spPr>
        <p:txBody>
          <a:bodyPr wrap="square" rtlCol="0">
            <a:spAutoFit/>
          </a:bodyPr>
          <a:lstStyle/>
          <a:p>
            <a:r>
              <a:rPr lang="en-US" dirty="0"/>
              <a:t>McGowan, C. P., M. C. Runge, and M. a. Larson. 2011. Incorporating parametric uncertainty into population viability analysis models. Biological Conservation 144:1400–1408.</a:t>
            </a:r>
            <a:endParaRPr lang="en-US" dirty="0">
              <a:effectLst/>
            </a:endParaRPr>
          </a:p>
        </p:txBody>
      </p:sp>
      <p:pic>
        <p:nvPicPr>
          <p:cNvPr id="5" name="Picture 4" descr="A bird standing on a beach&#10;&#10;Description automatically generated">
            <a:extLst>
              <a:ext uri="{FF2B5EF4-FFF2-40B4-BE49-F238E27FC236}">
                <a16:creationId xmlns:a16="http://schemas.microsoft.com/office/drawing/2014/main" id="{5A29402F-CB73-4B1C-A34B-7DA071FC8A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3137" y="2295525"/>
            <a:ext cx="3246438" cy="2434828"/>
          </a:xfrm>
          <a:prstGeom prst="rect">
            <a:avLst/>
          </a:prstGeom>
        </p:spPr>
      </p:pic>
      <p:sp>
        <p:nvSpPr>
          <p:cNvPr id="6" name="TextBox 5">
            <a:extLst>
              <a:ext uri="{FF2B5EF4-FFF2-40B4-BE49-F238E27FC236}">
                <a16:creationId xmlns:a16="http://schemas.microsoft.com/office/drawing/2014/main" id="{9374ED85-A632-4A33-A9C8-F853F684082E}"/>
              </a:ext>
            </a:extLst>
          </p:cNvPr>
          <p:cNvSpPr txBox="1"/>
          <p:nvPr/>
        </p:nvSpPr>
        <p:spPr>
          <a:xfrm>
            <a:off x="8403431" y="4422576"/>
            <a:ext cx="3436144" cy="307777"/>
          </a:xfrm>
          <a:prstGeom prst="rect">
            <a:avLst/>
          </a:prstGeom>
          <a:noFill/>
        </p:spPr>
        <p:txBody>
          <a:bodyPr wrap="square" rtlCol="0">
            <a:spAutoFit/>
          </a:bodyPr>
          <a:lstStyle/>
          <a:p>
            <a:pPr algn="r"/>
            <a:r>
              <a:rPr lang="en-US" sz="1400" dirty="0">
                <a:solidFill>
                  <a:schemeClr val="bg1"/>
                </a:solidFill>
              </a:rPr>
              <a:t>Gates Dupont, Macaulay Library</a:t>
            </a:r>
          </a:p>
        </p:txBody>
      </p:sp>
    </p:spTree>
    <p:extLst>
      <p:ext uri="{BB962C8B-B14F-4D97-AF65-F5344CB8AC3E}">
        <p14:creationId xmlns:p14="http://schemas.microsoft.com/office/powerpoint/2010/main" val="2505348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0B30F-7032-4D3C-8212-5C494B23985D}"/>
              </a:ext>
            </a:extLst>
          </p:cNvPr>
          <p:cNvSpPr>
            <a:spLocks noGrp="1"/>
          </p:cNvSpPr>
          <p:nvPr>
            <p:ph type="title"/>
          </p:nvPr>
        </p:nvSpPr>
        <p:spPr/>
        <p:txBody>
          <a:bodyPr>
            <a:normAutofit/>
          </a:bodyPr>
          <a:lstStyle/>
          <a:p>
            <a:r>
              <a:rPr lang="en-US" sz="3600" dirty="0"/>
              <a:t>Parametric uncertainty can be included for any input variable</a:t>
            </a:r>
          </a:p>
        </p:txBody>
      </p:sp>
      <p:sp>
        <p:nvSpPr>
          <p:cNvPr id="3" name="Content Placeholder 2">
            <a:extLst>
              <a:ext uri="{FF2B5EF4-FFF2-40B4-BE49-F238E27FC236}">
                <a16:creationId xmlns:a16="http://schemas.microsoft.com/office/drawing/2014/main" id="{3BAC80DA-CE72-4C09-9E7B-D408E2566A10}"/>
              </a:ext>
            </a:extLst>
          </p:cNvPr>
          <p:cNvSpPr>
            <a:spLocks noGrp="1"/>
          </p:cNvSpPr>
          <p:nvPr>
            <p:ph idx="1"/>
          </p:nvPr>
        </p:nvSpPr>
        <p:spPr/>
        <p:txBody>
          <a:bodyPr/>
          <a:lstStyle/>
          <a:p>
            <a:r>
              <a:rPr lang="en-US" dirty="0"/>
              <a:t>Vital rates</a:t>
            </a:r>
          </a:p>
          <a:p>
            <a:r>
              <a:rPr lang="en-US" dirty="0"/>
              <a:t>Initial population size</a:t>
            </a:r>
          </a:p>
          <a:p>
            <a:r>
              <a:rPr lang="en-US" dirty="0"/>
              <a:t>Carrying capacity</a:t>
            </a:r>
          </a:p>
          <a:p>
            <a:r>
              <a:rPr lang="en-US" dirty="0"/>
              <a:t>Effects of stressors</a:t>
            </a:r>
          </a:p>
          <a:p>
            <a:r>
              <a:rPr lang="en-US" dirty="0" err="1"/>
              <a:t>etc</a:t>
            </a:r>
            <a:endParaRPr lang="en-US" dirty="0"/>
          </a:p>
        </p:txBody>
      </p:sp>
    </p:spTree>
    <p:extLst>
      <p:ext uri="{BB962C8B-B14F-4D97-AF65-F5344CB8AC3E}">
        <p14:creationId xmlns:p14="http://schemas.microsoft.com/office/powerpoint/2010/main" val="79336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16B97F-0299-4585-8860-68178642222D}"/>
              </a:ext>
            </a:extLst>
          </p:cNvPr>
          <p:cNvSpPr>
            <a:spLocks noGrp="1"/>
          </p:cNvSpPr>
          <p:nvPr>
            <p:ph type="title"/>
          </p:nvPr>
        </p:nvSpPr>
        <p:spPr>
          <a:xfrm>
            <a:off x="570650" y="296760"/>
            <a:ext cx="10515600" cy="1325563"/>
          </a:xfrm>
        </p:spPr>
        <p:txBody>
          <a:bodyPr>
            <a:normAutofit/>
          </a:bodyPr>
          <a:lstStyle/>
          <a:p>
            <a:r>
              <a:rPr lang="en-US" sz="3200" dirty="0">
                <a:latin typeface="+mn-lt"/>
              </a:rPr>
              <a:t>Environmental stochasticity</a:t>
            </a:r>
          </a:p>
        </p:txBody>
      </p:sp>
      <p:sp>
        <p:nvSpPr>
          <p:cNvPr id="3" name="TextBox 2">
            <a:extLst>
              <a:ext uri="{FF2B5EF4-FFF2-40B4-BE49-F238E27FC236}">
                <a16:creationId xmlns:a16="http://schemas.microsoft.com/office/drawing/2014/main" id="{178A6F42-45C3-4D4E-B00C-A73C1077713D}"/>
              </a:ext>
            </a:extLst>
          </p:cNvPr>
          <p:cNvSpPr txBox="1"/>
          <p:nvPr/>
        </p:nvSpPr>
        <p:spPr>
          <a:xfrm>
            <a:off x="570650" y="1396977"/>
            <a:ext cx="7577806"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Realized demographic rates in a given year usually vary stochastically based on random variation in the environment</a:t>
            </a:r>
          </a:p>
          <a:p>
            <a:pPr marL="285750" indent="-285750">
              <a:buFont typeface="Arial" panose="020B0604020202020204" pitchFamily="34" charset="0"/>
              <a:buChar char="•"/>
            </a:pPr>
            <a:r>
              <a:rPr lang="en-US" sz="2400" dirty="0"/>
              <a:t>Estimating environmental stochasticity (process variation):</a:t>
            </a:r>
          </a:p>
          <a:p>
            <a:pPr marL="742950" lvl="1" indent="-285750">
              <a:buFont typeface="Arial" panose="020B0604020202020204" pitchFamily="34" charset="0"/>
              <a:buChar char="•"/>
            </a:pPr>
            <a:r>
              <a:rPr lang="en-US" sz="2400" dirty="0"/>
              <a:t>Analysis of long-term monitoring data (primary analysis or literature)</a:t>
            </a:r>
          </a:p>
          <a:p>
            <a:pPr marL="742950" lvl="1" indent="-285750">
              <a:buFont typeface="Arial" panose="020B0604020202020204" pitchFamily="34" charset="0"/>
              <a:buChar char="•"/>
            </a:pPr>
            <a:r>
              <a:rPr lang="en-US" sz="2400" dirty="0"/>
              <a:t>Expert elicitation</a:t>
            </a:r>
          </a:p>
          <a:p>
            <a:pPr marL="742950" lvl="1" indent="-285750">
              <a:buFont typeface="Arial" panose="020B0604020202020204" pitchFamily="34" charset="0"/>
              <a:buChar char="•"/>
            </a:pPr>
            <a:r>
              <a:rPr lang="en-US" sz="2400" dirty="0"/>
              <a:t>Assume that all demographic rates vary within some percent of the average among years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grpSp>
        <p:nvGrpSpPr>
          <p:cNvPr id="13" name="Group 12">
            <a:extLst>
              <a:ext uri="{FF2B5EF4-FFF2-40B4-BE49-F238E27FC236}">
                <a16:creationId xmlns:a16="http://schemas.microsoft.com/office/drawing/2014/main" id="{F8DB3C33-E593-4F1F-A8B3-59210C52003A}"/>
              </a:ext>
            </a:extLst>
          </p:cNvPr>
          <p:cNvGrpSpPr/>
          <p:nvPr/>
        </p:nvGrpSpPr>
        <p:grpSpPr>
          <a:xfrm>
            <a:off x="8416006" y="1408074"/>
            <a:ext cx="3107184" cy="3827603"/>
            <a:chOff x="6478437" y="913073"/>
            <a:chExt cx="2931893" cy="3694438"/>
          </a:xfrm>
        </p:grpSpPr>
        <p:sp>
          <p:nvSpPr>
            <p:cNvPr id="8" name="Rectangle 7">
              <a:extLst>
                <a:ext uri="{FF2B5EF4-FFF2-40B4-BE49-F238E27FC236}">
                  <a16:creationId xmlns:a16="http://schemas.microsoft.com/office/drawing/2014/main" id="{0C39A7F8-D943-4DBA-A208-EDB43F02C252}"/>
                </a:ext>
              </a:extLst>
            </p:cNvPr>
            <p:cNvSpPr/>
            <p:nvPr/>
          </p:nvSpPr>
          <p:spPr>
            <a:xfrm>
              <a:off x="6478437" y="913073"/>
              <a:ext cx="2931893" cy="3694438"/>
            </a:xfrm>
            <a:prstGeom prst="rect">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13347CE3-7685-45D8-99A9-F2EDC24855C9}"/>
                </a:ext>
              </a:extLst>
            </p:cNvPr>
            <p:cNvSpPr txBox="1"/>
            <p:nvPr/>
          </p:nvSpPr>
          <p:spPr>
            <a:xfrm>
              <a:off x="7889461" y="4255203"/>
              <a:ext cx="939045" cy="338554"/>
            </a:xfrm>
            <a:prstGeom prst="rect">
              <a:avLst/>
            </a:prstGeom>
            <a:solidFill>
              <a:schemeClr val="bg1"/>
            </a:solidFill>
          </p:spPr>
          <p:txBody>
            <a:bodyPr wrap="square" rtlCol="0">
              <a:spAutoFit/>
            </a:bodyPr>
            <a:lstStyle/>
            <a:p>
              <a:pPr algn="ctr"/>
              <a:r>
                <a:rPr lang="en-US" sz="1600" dirty="0">
                  <a:latin typeface="Arial" panose="020B0604020202020204" pitchFamily="34" charset="0"/>
                  <a:cs typeface="Arial" panose="020B0604020202020204" pitchFamily="34" charset="0"/>
                </a:rPr>
                <a:t>Year</a:t>
              </a:r>
            </a:p>
          </p:txBody>
        </p:sp>
        <p:pic>
          <p:nvPicPr>
            <p:cNvPr id="9" name="Picture 8">
              <a:extLst>
                <a:ext uri="{FF2B5EF4-FFF2-40B4-BE49-F238E27FC236}">
                  <a16:creationId xmlns:a16="http://schemas.microsoft.com/office/drawing/2014/main" id="{6ED3EA85-38D3-4312-A8CE-3065BE5265E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63141" b="8802"/>
            <a:stretch/>
          </p:blipFill>
          <p:spPr>
            <a:xfrm>
              <a:off x="6587005" y="1028372"/>
              <a:ext cx="2734547" cy="3251213"/>
            </a:xfrm>
            <a:prstGeom prst="rect">
              <a:avLst/>
            </a:prstGeom>
            <a:ln w="19050">
              <a:noFill/>
            </a:ln>
          </p:spPr>
        </p:pic>
        <p:pic>
          <p:nvPicPr>
            <p:cNvPr id="10" name="Picture 9">
              <a:extLst>
                <a:ext uri="{FF2B5EF4-FFF2-40B4-BE49-F238E27FC236}">
                  <a16:creationId xmlns:a16="http://schemas.microsoft.com/office/drawing/2014/main" id="{77A36F11-3B4C-4FAE-A53B-C0D8C2EF9B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9572" y="3089444"/>
              <a:ext cx="809412" cy="649739"/>
            </a:xfrm>
            <a:prstGeom prst="rect">
              <a:avLst/>
            </a:prstGeom>
          </p:spPr>
        </p:pic>
      </p:grpSp>
    </p:spTree>
    <p:extLst>
      <p:ext uri="{BB962C8B-B14F-4D97-AF65-F5344CB8AC3E}">
        <p14:creationId xmlns:p14="http://schemas.microsoft.com/office/powerpoint/2010/main" val="655313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outline</a:t>
            </a:r>
          </a:p>
        </p:txBody>
      </p:sp>
      <p:sp>
        <p:nvSpPr>
          <p:cNvPr id="3" name="Content Placeholder 2"/>
          <p:cNvSpPr>
            <a:spLocks noGrp="1"/>
          </p:cNvSpPr>
          <p:nvPr>
            <p:ph idx="1"/>
          </p:nvPr>
        </p:nvSpPr>
        <p:spPr/>
        <p:txBody>
          <a:bodyPr/>
          <a:lstStyle/>
          <a:p>
            <a:r>
              <a:rPr lang="en-US" dirty="0"/>
              <a:t>Building a matrix model</a:t>
            </a:r>
          </a:p>
          <a:p>
            <a:r>
              <a:rPr lang="en-US" dirty="0"/>
              <a:t>Accounting for uncertainty and stochasticity</a:t>
            </a:r>
          </a:p>
          <a:p>
            <a:r>
              <a:rPr lang="en-US" dirty="0"/>
              <a:t>Implementing future scenarios</a:t>
            </a:r>
          </a:p>
        </p:txBody>
      </p:sp>
      <p:sp>
        <p:nvSpPr>
          <p:cNvPr id="4" name="Rectangle 3">
            <a:extLst>
              <a:ext uri="{FF2B5EF4-FFF2-40B4-BE49-F238E27FC236}">
                <a16:creationId xmlns:a16="http://schemas.microsoft.com/office/drawing/2014/main" id="{A547FE30-896D-4AEE-9577-4FE7912E65F0}"/>
              </a:ext>
            </a:extLst>
          </p:cNvPr>
          <p:cNvSpPr/>
          <p:nvPr/>
        </p:nvSpPr>
        <p:spPr>
          <a:xfrm>
            <a:off x="8910638" y="2085975"/>
            <a:ext cx="2724150" cy="15335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a:solidFill>
                  <a:schemeClr val="tx1"/>
                </a:solidFill>
              </a:rPr>
              <a:t>Not just for demographic matrix models! </a:t>
            </a:r>
          </a:p>
        </p:txBody>
      </p:sp>
      <p:sp>
        <p:nvSpPr>
          <p:cNvPr id="5" name="Right Bracket 4">
            <a:extLst>
              <a:ext uri="{FF2B5EF4-FFF2-40B4-BE49-F238E27FC236}">
                <a16:creationId xmlns:a16="http://schemas.microsoft.com/office/drawing/2014/main" id="{99022859-5C55-4679-B895-161118445E62}"/>
              </a:ext>
            </a:extLst>
          </p:cNvPr>
          <p:cNvSpPr/>
          <p:nvPr/>
        </p:nvSpPr>
        <p:spPr>
          <a:xfrm>
            <a:off x="7620000" y="2257424"/>
            <a:ext cx="228600" cy="1190625"/>
          </a:xfrm>
          <a:prstGeom prst="rightBracket">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C3E697C7-210D-4338-ADBF-6B13FFB750B6}"/>
              </a:ext>
            </a:extLst>
          </p:cNvPr>
          <p:cNvCxnSpPr>
            <a:cxnSpLocks/>
            <a:stCxn id="5" idx="2"/>
            <a:endCxn id="4" idx="1"/>
          </p:cNvCxnSpPr>
          <p:nvPr/>
        </p:nvCxnSpPr>
        <p:spPr>
          <a:xfrm>
            <a:off x="7848600" y="2852737"/>
            <a:ext cx="1062038" cy="1"/>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71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3FDAF4EC-1F40-48D6-BFEA-7D65D9091DAE}"/>
              </a:ext>
            </a:extLst>
          </p:cNvPr>
          <p:cNvPicPr>
            <a:picLocks noChangeAspect="1"/>
          </p:cNvPicPr>
          <p:nvPr/>
        </p:nvPicPr>
        <p:blipFill>
          <a:blip r:embed="rId2"/>
          <a:stretch>
            <a:fillRect/>
          </a:stretch>
        </p:blipFill>
        <p:spPr>
          <a:xfrm>
            <a:off x="7927731" y="3767068"/>
            <a:ext cx="3788584" cy="2275722"/>
          </a:xfrm>
          <a:prstGeom prst="rect">
            <a:avLst/>
          </a:prstGeom>
          <a:ln>
            <a:solidFill>
              <a:schemeClr val="tx1"/>
            </a:solidFill>
          </a:ln>
        </p:spPr>
      </p:pic>
      <p:pic>
        <p:nvPicPr>
          <p:cNvPr id="40" name="Picture 39">
            <a:extLst>
              <a:ext uri="{FF2B5EF4-FFF2-40B4-BE49-F238E27FC236}">
                <a16:creationId xmlns:a16="http://schemas.microsoft.com/office/drawing/2014/main" id="{546218FE-D3CE-4585-B3B7-8CAE1DF033D9}"/>
              </a:ext>
            </a:extLst>
          </p:cNvPr>
          <p:cNvPicPr>
            <a:picLocks noChangeAspect="1"/>
          </p:cNvPicPr>
          <p:nvPr/>
        </p:nvPicPr>
        <p:blipFill>
          <a:blip r:embed="rId3"/>
          <a:stretch>
            <a:fillRect/>
          </a:stretch>
        </p:blipFill>
        <p:spPr>
          <a:xfrm>
            <a:off x="4310347" y="2735918"/>
            <a:ext cx="3183563" cy="2210545"/>
          </a:xfrm>
          <a:prstGeom prst="rect">
            <a:avLst/>
          </a:prstGeom>
          <a:ln>
            <a:solidFill>
              <a:schemeClr val="tx1"/>
            </a:solidFill>
          </a:ln>
        </p:spPr>
      </p:pic>
      <p:pic>
        <p:nvPicPr>
          <p:cNvPr id="28" name="Picture 27">
            <a:extLst>
              <a:ext uri="{FF2B5EF4-FFF2-40B4-BE49-F238E27FC236}">
                <a16:creationId xmlns:a16="http://schemas.microsoft.com/office/drawing/2014/main" id="{94247CC4-CE0B-42AE-A1EC-CB34383A0B93}"/>
              </a:ext>
            </a:extLst>
          </p:cNvPr>
          <p:cNvPicPr>
            <a:picLocks noChangeAspect="1"/>
          </p:cNvPicPr>
          <p:nvPr/>
        </p:nvPicPr>
        <p:blipFill>
          <a:blip r:embed="rId4"/>
          <a:stretch>
            <a:fillRect/>
          </a:stretch>
        </p:blipFill>
        <p:spPr>
          <a:xfrm>
            <a:off x="349997" y="1673921"/>
            <a:ext cx="3318116" cy="2210545"/>
          </a:xfrm>
          <a:prstGeom prst="rect">
            <a:avLst/>
          </a:prstGeom>
          <a:ln>
            <a:solidFill>
              <a:schemeClr val="tx1"/>
            </a:solidFill>
          </a:ln>
        </p:spPr>
      </p:pic>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6FB5130-D48B-4706-A10C-C1C1FA7423DC}"/>
                  </a:ext>
                </a:extLst>
              </p:cNvPr>
              <p:cNvSpPr/>
              <p:nvPr/>
            </p:nvSpPr>
            <p:spPr>
              <a:xfrm>
                <a:off x="245734" y="264415"/>
                <a:ext cx="2146822" cy="7955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Overall average </a:t>
                </a:r>
                <a:endParaRPr lang="en-US" b="1"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𝒂𝒗𝒆𝒓𝒂𝒈𝒆</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𝟏𝟖</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𝟐</m:t>
                      </m:r>
                    </m:oMath>
                  </m:oMathPara>
                </a14:m>
                <a:endParaRPr lang="en-US" b="1" dirty="0">
                  <a:solidFill>
                    <a:schemeClr val="tx1"/>
                  </a:solidFill>
                </a:endParaRPr>
              </a:p>
            </p:txBody>
          </p:sp>
        </mc:Choice>
        <mc:Fallback xmlns="">
          <p:sp>
            <p:nvSpPr>
              <p:cNvPr id="3" name="Rectangle 2">
                <a:extLst>
                  <a:ext uri="{FF2B5EF4-FFF2-40B4-BE49-F238E27FC236}">
                    <a16:creationId xmlns:a16="http://schemas.microsoft.com/office/drawing/2014/main" id="{76FB5130-D48B-4706-A10C-C1C1FA7423DC}"/>
                  </a:ext>
                </a:extLst>
              </p:cNvPr>
              <p:cNvSpPr>
                <a:spLocks noRot="1" noChangeAspect="1" noMove="1" noResize="1" noEditPoints="1" noAdjustHandles="1" noChangeArrowheads="1" noChangeShapeType="1" noTextEdit="1"/>
              </p:cNvSpPr>
              <p:nvPr/>
            </p:nvSpPr>
            <p:spPr>
              <a:xfrm>
                <a:off x="245734" y="264415"/>
                <a:ext cx="2146822" cy="795529"/>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9EBCB6A-F8F4-4114-8B33-8F23DA4AF184}"/>
                  </a:ext>
                </a:extLst>
              </p:cNvPr>
              <p:cNvSpPr/>
              <p:nvPr/>
            </p:nvSpPr>
            <p:spPr>
              <a:xfrm>
                <a:off x="4212715" y="1645718"/>
                <a:ext cx="1983977" cy="616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Replicate average</a:t>
                </a:r>
                <a:endParaRPr lang="en-US" b="1"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𝒂𝒗𝒆𝒓𝒂𝒈𝒆</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𝟏𝟗</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𝟒</m:t>
                      </m:r>
                    </m:oMath>
                  </m:oMathPara>
                </a14:m>
                <a:endParaRPr lang="en-US" b="1" dirty="0">
                  <a:solidFill>
                    <a:schemeClr val="tx1"/>
                  </a:solidFill>
                </a:endParaRPr>
              </a:p>
            </p:txBody>
          </p:sp>
        </mc:Choice>
        <mc:Fallback xmlns="">
          <p:sp>
            <p:nvSpPr>
              <p:cNvPr id="4" name="Rectangle 3">
                <a:extLst>
                  <a:ext uri="{FF2B5EF4-FFF2-40B4-BE49-F238E27FC236}">
                    <a16:creationId xmlns:a16="http://schemas.microsoft.com/office/drawing/2014/main" id="{F9EBCB6A-F8F4-4114-8B33-8F23DA4AF184}"/>
                  </a:ext>
                </a:extLst>
              </p:cNvPr>
              <p:cNvSpPr>
                <a:spLocks noRot="1" noChangeAspect="1" noMove="1" noResize="1" noEditPoints="1" noAdjustHandles="1" noChangeArrowheads="1" noChangeShapeType="1" noTextEdit="1"/>
              </p:cNvSpPr>
              <p:nvPr/>
            </p:nvSpPr>
            <p:spPr>
              <a:xfrm>
                <a:off x="4212715" y="1645718"/>
                <a:ext cx="1983977" cy="616002"/>
              </a:xfrm>
              <a:prstGeom prst="rect">
                <a:avLst/>
              </a:prstGeom>
              <a:blipFill>
                <a:blip r:embed="rId6"/>
                <a:stretch>
                  <a:fillRect t="-6796" b="-485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A817E82-3E07-4A62-B1A2-20C24A76063C}"/>
                  </a:ext>
                </a:extLst>
              </p:cNvPr>
              <p:cNvSpPr/>
              <p:nvPr/>
            </p:nvSpPr>
            <p:spPr>
              <a:xfrm>
                <a:off x="2579995" y="354178"/>
                <a:ext cx="2624708" cy="616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Parametric uncertainty</a:t>
                </a:r>
              </a:p>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𝑺𝑫</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𝟓</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𝟔</m:t>
                      </m:r>
                    </m:oMath>
                  </m:oMathPara>
                </a14:m>
                <a:endParaRPr lang="en-US" b="1" dirty="0">
                  <a:solidFill>
                    <a:schemeClr val="tx1"/>
                  </a:solidFill>
                </a:endParaRPr>
              </a:p>
            </p:txBody>
          </p:sp>
        </mc:Choice>
        <mc:Fallback xmlns="">
          <p:sp>
            <p:nvSpPr>
              <p:cNvPr id="6" name="Rectangle 5">
                <a:extLst>
                  <a:ext uri="{FF2B5EF4-FFF2-40B4-BE49-F238E27FC236}">
                    <a16:creationId xmlns:a16="http://schemas.microsoft.com/office/drawing/2014/main" id="{6A817E82-3E07-4A62-B1A2-20C24A76063C}"/>
                  </a:ext>
                </a:extLst>
              </p:cNvPr>
              <p:cNvSpPr>
                <a:spLocks noRot="1" noChangeAspect="1" noMove="1" noResize="1" noEditPoints="1" noAdjustHandles="1" noChangeArrowheads="1" noChangeShapeType="1" noTextEdit="1"/>
              </p:cNvSpPr>
              <p:nvPr/>
            </p:nvSpPr>
            <p:spPr>
              <a:xfrm>
                <a:off x="2579995" y="354178"/>
                <a:ext cx="2624708" cy="616002"/>
              </a:xfrm>
              <a:prstGeom prst="rect">
                <a:avLst/>
              </a:prstGeom>
              <a:blipFill>
                <a:blip r:embed="rId7"/>
                <a:stretch>
                  <a:fillRect t="-5825"/>
                </a:stretch>
              </a:blipFill>
              <a:ln>
                <a:solidFill>
                  <a:schemeClr val="tx1"/>
                </a:solidFill>
              </a:ln>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506198AE-75A4-4DDE-ADD2-D4E62E20D69E}"/>
              </a:ext>
            </a:extLst>
          </p:cNvPr>
          <p:cNvCxnSpPr>
            <a:cxnSpLocks/>
            <a:stCxn id="3" idx="2"/>
            <a:endCxn id="28" idx="0"/>
          </p:cNvCxnSpPr>
          <p:nvPr/>
        </p:nvCxnSpPr>
        <p:spPr>
          <a:xfrm>
            <a:off x="1319145" y="1059944"/>
            <a:ext cx="689910" cy="6139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98560BD-9100-4B93-92E3-FB05DD428130}"/>
              </a:ext>
            </a:extLst>
          </p:cNvPr>
          <p:cNvCxnSpPr>
            <a:cxnSpLocks/>
            <a:stCxn id="6" idx="2"/>
            <a:endCxn id="28" idx="0"/>
          </p:cNvCxnSpPr>
          <p:nvPr/>
        </p:nvCxnSpPr>
        <p:spPr>
          <a:xfrm flipH="1">
            <a:off x="2009055" y="970180"/>
            <a:ext cx="1883294" cy="7037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DA3E639-03CF-4F70-AEAE-ED48CCA7126D}"/>
                  </a:ext>
                </a:extLst>
              </p:cNvPr>
              <p:cNvSpPr/>
              <p:nvPr/>
            </p:nvSpPr>
            <p:spPr>
              <a:xfrm>
                <a:off x="6356447" y="1645718"/>
                <a:ext cx="3465576" cy="616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 annual variation</a:t>
                </a:r>
              </a:p>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𝑺𝑫</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𝟏𝟗</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𝟒</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𝟎</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𝟏𝟓</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𝟐</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𝟗𝟏</m:t>
                      </m:r>
                    </m:oMath>
                  </m:oMathPara>
                </a14:m>
                <a:endParaRPr lang="en-US" b="1" dirty="0">
                  <a:solidFill>
                    <a:schemeClr val="tx1"/>
                  </a:solidFill>
                </a:endParaRPr>
              </a:p>
            </p:txBody>
          </p:sp>
        </mc:Choice>
        <mc:Fallback xmlns="">
          <p:sp>
            <p:nvSpPr>
              <p:cNvPr id="9" name="Rectangle 8">
                <a:extLst>
                  <a:ext uri="{FF2B5EF4-FFF2-40B4-BE49-F238E27FC236}">
                    <a16:creationId xmlns:a16="http://schemas.microsoft.com/office/drawing/2014/main" id="{0DA3E639-03CF-4F70-AEAE-ED48CCA7126D}"/>
                  </a:ext>
                </a:extLst>
              </p:cNvPr>
              <p:cNvSpPr>
                <a:spLocks noRot="1" noChangeAspect="1" noMove="1" noResize="1" noEditPoints="1" noAdjustHandles="1" noChangeArrowheads="1" noChangeShapeType="1" noTextEdit="1"/>
              </p:cNvSpPr>
              <p:nvPr/>
            </p:nvSpPr>
            <p:spPr>
              <a:xfrm>
                <a:off x="6356447" y="1645718"/>
                <a:ext cx="3465576" cy="616002"/>
              </a:xfrm>
              <a:prstGeom prst="rect">
                <a:avLst/>
              </a:prstGeom>
              <a:blipFill>
                <a:blip r:embed="rId8"/>
                <a:stretch>
                  <a:fillRect t="-6796"/>
                </a:stretch>
              </a:blipFill>
              <a:ln>
                <a:solidFill>
                  <a:schemeClr val="tx1"/>
                </a:solidFill>
              </a:ln>
            </p:spPr>
            <p:txBody>
              <a:bodyPr/>
              <a:lstStyle/>
              <a:p>
                <a:r>
                  <a:rPr lang="en-US">
                    <a:noFill/>
                  </a:rPr>
                  <a:t> </a:t>
                </a:r>
              </a:p>
            </p:txBody>
          </p:sp>
        </mc:Fallback>
      </mc:AlternateContent>
      <p:sp>
        <p:nvSpPr>
          <p:cNvPr id="10" name="Rectangle 9">
            <a:extLst>
              <a:ext uri="{FF2B5EF4-FFF2-40B4-BE49-F238E27FC236}">
                <a16:creationId xmlns:a16="http://schemas.microsoft.com/office/drawing/2014/main" id="{79331E54-2A1E-4776-B8C7-B0363A3E0140}"/>
              </a:ext>
            </a:extLst>
          </p:cNvPr>
          <p:cNvSpPr/>
          <p:nvPr/>
        </p:nvSpPr>
        <p:spPr>
          <a:xfrm>
            <a:off x="8862221" y="2788300"/>
            <a:ext cx="1919604" cy="616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Year-specific values</a:t>
            </a:r>
          </a:p>
        </p:txBody>
      </p:sp>
      <p:cxnSp>
        <p:nvCxnSpPr>
          <p:cNvPr id="11" name="Straight Arrow Connector 10">
            <a:extLst>
              <a:ext uri="{FF2B5EF4-FFF2-40B4-BE49-F238E27FC236}">
                <a16:creationId xmlns:a16="http://schemas.microsoft.com/office/drawing/2014/main" id="{34A5147E-39C2-469F-91EC-12B9C73FA5B7}"/>
              </a:ext>
            </a:extLst>
          </p:cNvPr>
          <p:cNvCxnSpPr>
            <a:cxnSpLocks/>
            <a:stCxn id="4" idx="2"/>
            <a:endCxn id="40" idx="0"/>
          </p:cNvCxnSpPr>
          <p:nvPr/>
        </p:nvCxnSpPr>
        <p:spPr>
          <a:xfrm>
            <a:off x="5204704" y="2261720"/>
            <a:ext cx="697425" cy="4741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7E34D47-1B91-40D9-9E91-91062ADF54C3}"/>
              </a:ext>
            </a:extLst>
          </p:cNvPr>
          <p:cNvCxnSpPr>
            <a:cxnSpLocks/>
            <a:stCxn id="9" idx="2"/>
            <a:endCxn id="40" idx="0"/>
          </p:cNvCxnSpPr>
          <p:nvPr/>
        </p:nvCxnSpPr>
        <p:spPr>
          <a:xfrm flipH="1">
            <a:off x="5902129" y="2261720"/>
            <a:ext cx="2187106" cy="4741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B4098EF-967A-4D85-9F28-875A0FF5F00C}"/>
              </a:ext>
            </a:extLst>
          </p:cNvPr>
          <p:cNvCxnSpPr>
            <a:cxnSpLocks/>
          </p:cNvCxnSpPr>
          <p:nvPr/>
        </p:nvCxnSpPr>
        <p:spPr>
          <a:xfrm flipV="1">
            <a:off x="1751456" y="1939993"/>
            <a:ext cx="2461260" cy="8395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74B10ED-3783-49CE-9AC1-B74E9170B260}"/>
              </a:ext>
            </a:extLst>
          </p:cNvPr>
          <p:cNvSpPr txBox="1"/>
          <p:nvPr/>
        </p:nvSpPr>
        <p:spPr>
          <a:xfrm rot="20503245">
            <a:off x="1869537" y="1828833"/>
            <a:ext cx="2067748" cy="584775"/>
          </a:xfrm>
          <a:prstGeom prst="rect">
            <a:avLst/>
          </a:prstGeom>
          <a:noFill/>
        </p:spPr>
        <p:txBody>
          <a:bodyPr wrap="square" rtlCol="0">
            <a:spAutoFit/>
          </a:bodyPr>
          <a:lstStyle/>
          <a:p>
            <a:r>
              <a:rPr lang="en-US" sz="1600" i="1" dirty="0"/>
              <a:t>Randomly draw one value per replicate</a:t>
            </a:r>
          </a:p>
        </p:txBody>
      </p:sp>
      <p:cxnSp>
        <p:nvCxnSpPr>
          <p:cNvPr id="20" name="Straight Arrow Connector 19">
            <a:extLst>
              <a:ext uri="{FF2B5EF4-FFF2-40B4-BE49-F238E27FC236}">
                <a16:creationId xmlns:a16="http://schemas.microsoft.com/office/drawing/2014/main" id="{B467E4DD-F0E7-4468-8782-CCE733D60603}"/>
              </a:ext>
            </a:extLst>
          </p:cNvPr>
          <p:cNvCxnSpPr>
            <a:cxnSpLocks/>
            <a:endCxn id="10" idx="1"/>
          </p:cNvCxnSpPr>
          <p:nvPr/>
        </p:nvCxnSpPr>
        <p:spPr>
          <a:xfrm flipV="1">
            <a:off x="5721304" y="3096301"/>
            <a:ext cx="3140917" cy="8688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DD9078C-81E1-4F72-AA19-EF5247E10DCD}"/>
              </a:ext>
            </a:extLst>
          </p:cNvPr>
          <p:cNvSpPr txBox="1"/>
          <p:nvPr/>
        </p:nvSpPr>
        <p:spPr>
          <a:xfrm rot="20699965">
            <a:off x="6579365" y="2908978"/>
            <a:ext cx="1763267" cy="584775"/>
          </a:xfrm>
          <a:prstGeom prst="rect">
            <a:avLst/>
          </a:prstGeom>
          <a:noFill/>
        </p:spPr>
        <p:txBody>
          <a:bodyPr wrap="square" rtlCol="0">
            <a:spAutoFit/>
          </a:bodyPr>
          <a:lstStyle/>
          <a:p>
            <a:r>
              <a:rPr lang="en-US" sz="1600" i="1" dirty="0"/>
              <a:t>Randomly draw one value per year</a:t>
            </a:r>
          </a:p>
        </p:txBody>
      </p:sp>
      <p:cxnSp>
        <p:nvCxnSpPr>
          <p:cNvPr id="22" name="Straight Arrow Connector 21">
            <a:extLst>
              <a:ext uri="{FF2B5EF4-FFF2-40B4-BE49-F238E27FC236}">
                <a16:creationId xmlns:a16="http://schemas.microsoft.com/office/drawing/2014/main" id="{0C477807-234A-48B3-9586-839302A4870E}"/>
              </a:ext>
            </a:extLst>
          </p:cNvPr>
          <p:cNvCxnSpPr>
            <a:cxnSpLocks/>
            <a:stCxn id="10" idx="2"/>
            <a:endCxn id="43" idx="0"/>
          </p:cNvCxnSpPr>
          <p:nvPr/>
        </p:nvCxnSpPr>
        <p:spPr>
          <a:xfrm>
            <a:off x="9822023" y="3404302"/>
            <a:ext cx="0" cy="3627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FBB433D-C54C-42F9-8350-BB0F8DDB643F}"/>
              </a:ext>
            </a:extLst>
          </p:cNvPr>
          <p:cNvSpPr/>
          <p:nvPr/>
        </p:nvSpPr>
        <p:spPr>
          <a:xfrm>
            <a:off x="463154" y="4975495"/>
            <a:ext cx="2605177" cy="1195683"/>
          </a:xfrm>
          <a:prstGeom prst="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MT" panose="020B0502020104020203" pitchFamily="34" charset="0"/>
              </a:rPr>
              <a:t>Parametric uncertainty – uncertainty about the true average value</a:t>
            </a:r>
          </a:p>
        </p:txBody>
      </p:sp>
      <p:sp>
        <p:nvSpPr>
          <p:cNvPr id="24" name="Rectangle 23">
            <a:extLst>
              <a:ext uri="{FF2B5EF4-FFF2-40B4-BE49-F238E27FC236}">
                <a16:creationId xmlns:a16="http://schemas.microsoft.com/office/drawing/2014/main" id="{17E2C32E-0AA1-4422-A3C1-73B45DCD2648}"/>
              </a:ext>
            </a:extLst>
          </p:cNvPr>
          <p:cNvSpPr/>
          <p:nvPr/>
        </p:nvSpPr>
        <p:spPr>
          <a:xfrm>
            <a:off x="4716968" y="5479073"/>
            <a:ext cx="2605177" cy="1195683"/>
          </a:xfrm>
          <a:prstGeom prst="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MT" panose="020B0502020104020203" pitchFamily="34" charset="0"/>
              </a:rPr>
              <a:t>Environmental stochasticity – random variation in realized rates from year to year</a:t>
            </a:r>
          </a:p>
        </p:txBody>
      </p:sp>
      <p:cxnSp>
        <p:nvCxnSpPr>
          <p:cNvPr id="26" name="Straight Arrow Connector 25">
            <a:extLst>
              <a:ext uri="{FF2B5EF4-FFF2-40B4-BE49-F238E27FC236}">
                <a16:creationId xmlns:a16="http://schemas.microsoft.com/office/drawing/2014/main" id="{E806076B-C976-43EC-99A0-3E985B7140B0}"/>
              </a:ext>
            </a:extLst>
          </p:cNvPr>
          <p:cNvCxnSpPr>
            <a:cxnSpLocks/>
          </p:cNvCxnSpPr>
          <p:nvPr/>
        </p:nvCxnSpPr>
        <p:spPr>
          <a:xfrm flipV="1">
            <a:off x="1731664" y="4221488"/>
            <a:ext cx="216082" cy="664455"/>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DF91308-ADAA-4AA7-9902-59DFADA8EC67}"/>
              </a:ext>
            </a:extLst>
          </p:cNvPr>
          <p:cNvCxnSpPr>
            <a:cxnSpLocks/>
          </p:cNvCxnSpPr>
          <p:nvPr/>
        </p:nvCxnSpPr>
        <p:spPr>
          <a:xfrm flipV="1">
            <a:off x="7406094" y="5831457"/>
            <a:ext cx="538834" cy="149449"/>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92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5" grpId="0"/>
      <p:bldP spid="21" grpId="0"/>
      <p:bldP spid="2" grpId="0" animBg="1"/>
      <p:bldP spid="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D4DC1-84FE-40CF-BA14-C69AD81C2052}"/>
              </a:ext>
            </a:extLst>
          </p:cNvPr>
          <p:cNvSpPr>
            <a:spLocks noGrp="1"/>
          </p:cNvSpPr>
          <p:nvPr>
            <p:ph type="title"/>
          </p:nvPr>
        </p:nvSpPr>
        <p:spPr/>
        <p:txBody>
          <a:bodyPr/>
          <a:lstStyle/>
          <a:p>
            <a:r>
              <a:rPr lang="en-US" dirty="0"/>
              <a:t>Demographic stochasticity</a:t>
            </a:r>
          </a:p>
        </p:txBody>
      </p:sp>
      <p:sp>
        <p:nvSpPr>
          <p:cNvPr id="3" name="Content Placeholder 2">
            <a:extLst>
              <a:ext uri="{FF2B5EF4-FFF2-40B4-BE49-F238E27FC236}">
                <a16:creationId xmlns:a16="http://schemas.microsoft.com/office/drawing/2014/main" id="{0D02112A-7302-4184-85C9-61A22FF79718}"/>
              </a:ext>
            </a:extLst>
          </p:cNvPr>
          <p:cNvSpPr>
            <a:spLocks noGrp="1"/>
          </p:cNvSpPr>
          <p:nvPr>
            <p:ph idx="1"/>
          </p:nvPr>
        </p:nvSpPr>
        <p:spPr>
          <a:xfrm>
            <a:off x="838200" y="1690688"/>
            <a:ext cx="10515600" cy="4351338"/>
          </a:xfrm>
        </p:spPr>
        <p:txBody>
          <a:bodyPr>
            <a:normAutofit/>
          </a:bodyPr>
          <a:lstStyle/>
          <a:p>
            <a:r>
              <a:rPr lang="en-US" dirty="0">
                <a:cs typeface="Times New Roman" panose="02020603050405020304" pitchFamily="18" charset="0"/>
              </a:rPr>
              <a:t>Animals live or die as whole animals - not as fractions</a:t>
            </a:r>
          </a:p>
          <a:p>
            <a:pPr lvl="1"/>
            <a:r>
              <a:rPr lang="en-US" i="1" dirty="0">
                <a:cs typeface="Times New Roman" panose="02020603050405020304" pitchFamily="18" charset="0"/>
              </a:rPr>
              <a:t>Without demographic stochasticity: </a:t>
            </a:r>
            <a:r>
              <a:rPr lang="en-US" dirty="0">
                <a:cs typeface="Times New Roman" panose="02020603050405020304" pitchFamily="18" charset="0"/>
              </a:rPr>
              <a:t>If average survival probability = 0.8, </a:t>
            </a:r>
            <a:r>
              <a:rPr lang="en-US" sz="2400" dirty="0">
                <a:cs typeface="Times New Roman" panose="02020603050405020304" pitchFamily="18" charset="0"/>
              </a:rPr>
              <a:t>6 individuals * 0.8 = 4.8 individuals at the next time step</a:t>
            </a:r>
          </a:p>
          <a:p>
            <a:r>
              <a:rPr lang="en-US" dirty="0">
                <a:cs typeface="Times New Roman" panose="02020603050405020304" pitchFamily="18" charset="0"/>
              </a:rPr>
              <a:t>Demographic stochasticity refers to the random variation among individuals as to who lives or dies (or grows or reproduces) in a given year</a:t>
            </a:r>
          </a:p>
          <a:p>
            <a:pPr lvl="1"/>
            <a:r>
              <a:rPr lang="en-US" i="1" dirty="0">
                <a:cs typeface="Times New Roman" panose="02020603050405020304" pitchFamily="18" charset="0"/>
              </a:rPr>
              <a:t>With demographic stochasticity</a:t>
            </a:r>
            <a:r>
              <a:rPr lang="en-US" dirty="0">
                <a:cs typeface="Times New Roman" panose="02020603050405020304" pitchFamily="18" charset="0"/>
              </a:rPr>
              <a:t>: Use Binomial distribution to determine who survives with probability = 0.8 for each “coin flip”</a:t>
            </a:r>
          </a:p>
          <a:p>
            <a:r>
              <a:rPr lang="en-US" dirty="0">
                <a:cs typeface="Times New Roman" panose="02020603050405020304" pitchFamily="18" charset="0"/>
              </a:rPr>
              <a:t>Especially important to consider for small populations</a:t>
            </a:r>
          </a:p>
          <a:p>
            <a:pPr marL="0" indent="0">
              <a:buNone/>
            </a:pPr>
            <a:endParaRPr lang="en-US" dirty="0"/>
          </a:p>
        </p:txBody>
      </p:sp>
    </p:spTree>
    <p:extLst>
      <p:ext uri="{BB962C8B-B14F-4D97-AF65-F5344CB8AC3E}">
        <p14:creationId xmlns:p14="http://schemas.microsoft.com/office/powerpoint/2010/main" val="1207672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EFB5AAC-BB15-47AA-B5F2-D46E5627C906}"/>
              </a:ext>
            </a:extLst>
          </p:cNvPr>
          <p:cNvSpPr txBox="1"/>
          <p:nvPr/>
        </p:nvSpPr>
        <p:spPr>
          <a:xfrm>
            <a:off x="281233" y="832366"/>
            <a:ext cx="5814767" cy="369332"/>
          </a:xfrm>
          <a:prstGeom prst="rect">
            <a:avLst/>
          </a:prstGeom>
          <a:noFill/>
        </p:spPr>
        <p:txBody>
          <a:bodyPr wrap="square" rtlCol="0">
            <a:spAutoFit/>
          </a:bodyPr>
          <a:lstStyle/>
          <a:p>
            <a:pPr algn="ctr"/>
            <a:r>
              <a:rPr lang="en-US" dirty="0"/>
              <a:t>Deterministic projection</a:t>
            </a:r>
          </a:p>
        </p:txBody>
      </p:sp>
      <p:sp>
        <p:nvSpPr>
          <p:cNvPr id="6" name="TextBox 5">
            <a:extLst>
              <a:ext uri="{FF2B5EF4-FFF2-40B4-BE49-F238E27FC236}">
                <a16:creationId xmlns:a16="http://schemas.microsoft.com/office/drawing/2014/main" id="{3C8692B7-6A71-4247-A2BC-C3ED3ACB7854}"/>
              </a:ext>
            </a:extLst>
          </p:cNvPr>
          <p:cNvSpPr txBox="1"/>
          <p:nvPr/>
        </p:nvSpPr>
        <p:spPr>
          <a:xfrm>
            <a:off x="6096000" y="630198"/>
            <a:ext cx="5814767" cy="923330"/>
          </a:xfrm>
          <a:prstGeom prst="rect">
            <a:avLst/>
          </a:prstGeom>
          <a:noFill/>
        </p:spPr>
        <p:txBody>
          <a:bodyPr wrap="square" rtlCol="0">
            <a:spAutoFit/>
          </a:bodyPr>
          <a:lstStyle/>
          <a:p>
            <a:pPr algn="ctr"/>
            <a:r>
              <a:rPr lang="en-US" dirty="0"/>
              <a:t>Stochastic projection with parametric uncertainty, environmental stochasticity, and demographic stochasticity (1000 reps)</a:t>
            </a:r>
          </a:p>
        </p:txBody>
      </p:sp>
    </p:spTree>
    <p:extLst>
      <p:ext uri="{BB962C8B-B14F-4D97-AF65-F5344CB8AC3E}">
        <p14:creationId xmlns:p14="http://schemas.microsoft.com/office/powerpoint/2010/main" val="316068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A1674-9127-42C4-A12E-9C428855CCB1}"/>
              </a:ext>
            </a:extLst>
          </p:cNvPr>
          <p:cNvSpPr>
            <a:spLocks noGrp="1"/>
          </p:cNvSpPr>
          <p:nvPr>
            <p:ph type="title"/>
          </p:nvPr>
        </p:nvSpPr>
        <p:spPr/>
        <p:txBody>
          <a:bodyPr/>
          <a:lstStyle/>
          <a:p>
            <a:r>
              <a:rPr lang="en-US" dirty="0"/>
              <a:t>Break?</a:t>
            </a:r>
          </a:p>
        </p:txBody>
      </p:sp>
      <p:sp>
        <p:nvSpPr>
          <p:cNvPr id="3" name="Content Placeholder 2">
            <a:extLst>
              <a:ext uri="{FF2B5EF4-FFF2-40B4-BE49-F238E27FC236}">
                <a16:creationId xmlns:a16="http://schemas.microsoft.com/office/drawing/2014/main" id="{E4C50796-2A2F-4B6A-944E-756FF224C13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00524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outline</a:t>
            </a:r>
          </a:p>
        </p:txBody>
      </p:sp>
      <p:sp>
        <p:nvSpPr>
          <p:cNvPr id="3" name="Content Placeholder 2"/>
          <p:cNvSpPr>
            <a:spLocks noGrp="1"/>
          </p:cNvSpPr>
          <p:nvPr>
            <p:ph idx="1"/>
          </p:nvPr>
        </p:nvSpPr>
        <p:spPr/>
        <p:txBody>
          <a:bodyPr/>
          <a:lstStyle/>
          <a:p>
            <a:r>
              <a:rPr lang="en-US" dirty="0">
                <a:solidFill>
                  <a:schemeClr val="bg1">
                    <a:lumMod val="50000"/>
                  </a:schemeClr>
                </a:solidFill>
              </a:rPr>
              <a:t>Building a matrix model</a:t>
            </a:r>
          </a:p>
          <a:p>
            <a:r>
              <a:rPr lang="en-US" dirty="0">
                <a:solidFill>
                  <a:schemeClr val="bg1">
                    <a:lumMod val="50000"/>
                  </a:schemeClr>
                </a:solidFill>
              </a:rPr>
              <a:t>Accounting for uncertainty and stochasticity</a:t>
            </a:r>
          </a:p>
          <a:p>
            <a:r>
              <a:rPr lang="en-US" dirty="0"/>
              <a:t>Implementing future scenarios</a:t>
            </a:r>
          </a:p>
        </p:txBody>
      </p:sp>
    </p:spTree>
    <p:extLst>
      <p:ext uri="{BB962C8B-B14F-4D97-AF65-F5344CB8AC3E}">
        <p14:creationId xmlns:p14="http://schemas.microsoft.com/office/powerpoint/2010/main" val="1134402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7EF1-67DA-438D-9647-FF8B7F08C882}"/>
              </a:ext>
            </a:extLst>
          </p:cNvPr>
          <p:cNvSpPr>
            <a:spLocks noGrp="1"/>
          </p:cNvSpPr>
          <p:nvPr>
            <p:ph type="title"/>
          </p:nvPr>
        </p:nvSpPr>
        <p:spPr/>
        <p:txBody>
          <a:bodyPr/>
          <a:lstStyle/>
          <a:p>
            <a:r>
              <a:rPr lang="en-US" dirty="0"/>
              <a:t>Implementing future scenarios</a:t>
            </a:r>
          </a:p>
        </p:txBody>
      </p:sp>
      <p:sp>
        <p:nvSpPr>
          <p:cNvPr id="5" name="Content Placeholder 4">
            <a:extLst>
              <a:ext uri="{FF2B5EF4-FFF2-40B4-BE49-F238E27FC236}">
                <a16:creationId xmlns:a16="http://schemas.microsoft.com/office/drawing/2014/main" id="{943D1E12-131A-415C-A9DA-2F517D48EC1C}"/>
              </a:ext>
            </a:extLst>
          </p:cNvPr>
          <p:cNvSpPr>
            <a:spLocks noGrp="1"/>
          </p:cNvSpPr>
          <p:nvPr>
            <p:ph idx="1"/>
          </p:nvPr>
        </p:nvSpPr>
        <p:spPr>
          <a:xfrm>
            <a:off x="838200" y="1825625"/>
            <a:ext cx="8115300" cy="4351338"/>
          </a:xfrm>
        </p:spPr>
        <p:txBody>
          <a:bodyPr/>
          <a:lstStyle/>
          <a:p>
            <a:r>
              <a:rPr lang="en-US" dirty="0"/>
              <a:t>Use sensitivity analysis to inform how the population will respond to future conditions</a:t>
            </a:r>
          </a:p>
          <a:p>
            <a:r>
              <a:rPr lang="en-US" dirty="0"/>
              <a:t>Determine how environmental stressors and management actions will influence vital rates (arrows in the life cycle diagram), project the population under a few discrete scenarios</a:t>
            </a:r>
          </a:p>
          <a:p>
            <a:r>
              <a:rPr lang="en-US" dirty="0"/>
              <a:t>Use triple-loop replication to project the population under a range of possible conditions, evaluate the importance of stressors using GLM</a:t>
            </a:r>
          </a:p>
        </p:txBody>
      </p:sp>
      <p:sp>
        <p:nvSpPr>
          <p:cNvPr id="6" name="Arrow: Down 5">
            <a:extLst>
              <a:ext uri="{FF2B5EF4-FFF2-40B4-BE49-F238E27FC236}">
                <a16:creationId xmlns:a16="http://schemas.microsoft.com/office/drawing/2014/main" id="{4A2ED009-4111-4E08-9B7E-1832F418FA28}"/>
              </a:ext>
            </a:extLst>
          </p:cNvPr>
          <p:cNvSpPr/>
          <p:nvPr/>
        </p:nvSpPr>
        <p:spPr>
          <a:xfrm>
            <a:off x="9853612" y="2337917"/>
            <a:ext cx="1181101" cy="2043111"/>
          </a:xfrm>
          <a:prstGeom prst="down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F0EF7DA-C7CB-45CA-BBD8-F59E2E6872C9}"/>
              </a:ext>
            </a:extLst>
          </p:cNvPr>
          <p:cNvSpPr txBox="1"/>
          <p:nvPr/>
        </p:nvSpPr>
        <p:spPr>
          <a:xfrm>
            <a:off x="9739313" y="1594792"/>
            <a:ext cx="1409700" cy="461665"/>
          </a:xfrm>
          <a:prstGeom prst="rect">
            <a:avLst/>
          </a:prstGeom>
          <a:noFill/>
        </p:spPr>
        <p:txBody>
          <a:bodyPr wrap="square" rtlCol="0">
            <a:spAutoFit/>
          </a:bodyPr>
          <a:lstStyle/>
          <a:p>
            <a:pPr algn="ctr"/>
            <a:r>
              <a:rPr lang="en-US" sz="2400" i="1" dirty="0"/>
              <a:t>Simpler</a:t>
            </a:r>
            <a:r>
              <a:rPr lang="en-US" dirty="0"/>
              <a:t> </a:t>
            </a:r>
          </a:p>
        </p:txBody>
      </p:sp>
      <p:sp>
        <p:nvSpPr>
          <p:cNvPr id="8" name="TextBox 7">
            <a:extLst>
              <a:ext uri="{FF2B5EF4-FFF2-40B4-BE49-F238E27FC236}">
                <a16:creationId xmlns:a16="http://schemas.microsoft.com/office/drawing/2014/main" id="{9BF01234-8823-441C-A7F9-3E5365811242}"/>
              </a:ext>
            </a:extLst>
          </p:cNvPr>
          <p:cNvSpPr txBox="1"/>
          <p:nvPr/>
        </p:nvSpPr>
        <p:spPr>
          <a:xfrm>
            <a:off x="9739313" y="4662489"/>
            <a:ext cx="1409700" cy="830997"/>
          </a:xfrm>
          <a:prstGeom prst="rect">
            <a:avLst/>
          </a:prstGeom>
          <a:noFill/>
        </p:spPr>
        <p:txBody>
          <a:bodyPr wrap="square" rtlCol="0">
            <a:spAutoFit/>
          </a:bodyPr>
          <a:lstStyle/>
          <a:p>
            <a:pPr algn="ctr"/>
            <a:r>
              <a:rPr lang="en-US" sz="2400" i="1" dirty="0"/>
              <a:t>More complex</a:t>
            </a:r>
            <a:r>
              <a:rPr lang="en-US" dirty="0"/>
              <a:t> </a:t>
            </a:r>
          </a:p>
        </p:txBody>
      </p:sp>
    </p:spTree>
    <p:extLst>
      <p:ext uri="{BB962C8B-B14F-4D97-AF65-F5344CB8AC3E}">
        <p14:creationId xmlns:p14="http://schemas.microsoft.com/office/powerpoint/2010/main" val="190173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7EF1-67DA-438D-9647-FF8B7F08C882}"/>
              </a:ext>
            </a:extLst>
          </p:cNvPr>
          <p:cNvSpPr>
            <a:spLocks noGrp="1"/>
          </p:cNvSpPr>
          <p:nvPr>
            <p:ph type="title"/>
          </p:nvPr>
        </p:nvSpPr>
        <p:spPr/>
        <p:txBody>
          <a:bodyPr/>
          <a:lstStyle/>
          <a:p>
            <a:r>
              <a:rPr lang="en-US" dirty="0"/>
              <a:t>Implementing future scenarios</a:t>
            </a:r>
          </a:p>
        </p:txBody>
      </p:sp>
      <p:sp>
        <p:nvSpPr>
          <p:cNvPr id="5" name="Content Placeholder 4">
            <a:extLst>
              <a:ext uri="{FF2B5EF4-FFF2-40B4-BE49-F238E27FC236}">
                <a16:creationId xmlns:a16="http://schemas.microsoft.com/office/drawing/2014/main" id="{943D1E12-131A-415C-A9DA-2F517D48EC1C}"/>
              </a:ext>
            </a:extLst>
          </p:cNvPr>
          <p:cNvSpPr>
            <a:spLocks noGrp="1"/>
          </p:cNvSpPr>
          <p:nvPr>
            <p:ph idx="1"/>
          </p:nvPr>
        </p:nvSpPr>
        <p:spPr>
          <a:xfrm>
            <a:off x="838200" y="1825625"/>
            <a:ext cx="8115300" cy="4351338"/>
          </a:xfrm>
        </p:spPr>
        <p:txBody>
          <a:bodyPr/>
          <a:lstStyle/>
          <a:p>
            <a:r>
              <a:rPr lang="en-US" dirty="0"/>
              <a:t>Use sensitivity analysis to inform how the population will respond to future conditions</a:t>
            </a:r>
          </a:p>
        </p:txBody>
      </p:sp>
    </p:spTree>
    <p:extLst>
      <p:ext uri="{BB962C8B-B14F-4D97-AF65-F5344CB8AC3E}">
        <p14:creationId xmlns:p14="http://schemas.microsoft.com/office/powerpoint/2010/main" val="4155107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99E6D-C3D7-4408-979C-767AE1D13F29}"/>
              </a:ext>
            </a:extLst>
          </p:cNvPr>
          <p:cNvSpPr>
            <a:spLocks noGrp="1"/>
          </p:cNvSpPr>
          <p:nvPr>
            <p:ph type="title"/>
          </p:nvPr>
        </p:nvSpPr>
        <p:spPr/>
        <p:txBody>
          <a:bodyPr>
            <a:normAutofit/>
          </a:bodyPr>
          <a:lstStyle/>
          <a:p>
            <a:r>
              <a:rPr lang="en-US" sz="3600" dirty="0"/>
              <a:t>Sonoran desert tortoise</a:t>
            </a:r>
          </a:p>
        </p:txBody>
      </p:sp>
      <p:pic>
        <p:nvPicPr>
          <p:cNvPr id="5" name="Picture 4" descr="A turtle in the grass&#10;&#10;Description automatically generated">
            <a:extLst>
              <a:ext uri="{FF2B5EF4-FFF2-40B4-BE49-F238E27FC236}">
                <a16:creationId xmlns:a16="http://schemas.microsoft.com/office/drawing/2014/main" id="{018BBE95-3897-4BE2-B5E6-DBBCD0950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75" y="1737786"/>
            <a:ext cx="5286892" cy="3494305"/>
          </a:xfrm>
          <a:prstGeom prst="rect">
            <a:avLst/>
          </a:prstGeom>
        </p:spPr>
      </p:pic>
      <p:pic>
        <p:nvPicPr>
          <p:cNvPr id="7" name="Picture 6">
            <a:extLst>
              <a:ext uri="{FF2B5EF4-FFF2-40B4-BE49-F238E27FC236}">
                <a16:creationId xmlns:a16="http://schemas.microsoft.com/office/drawing/2014/main" id="{79ABDD5A-8D70-4F26-A4E9-30DEF2E4BDE0}"/>
              </a:ext>
            </a:extLst>
          </p:cNvPr>
          <p:cNvPicPr>
            <a:picLocks noChangeAspect="1"/>
          </p:cNvPicPr>
          <p:nvPr/>
        </p:nvPicPr>
        <p:blipFill>
          <a:blip r:embed="rId3"/>
          <a:stretch>
            <a:fillRect/>
          </a:stretch>
        </p:blipFill>
        <p:spPr>
          <a:xfrm>
            <a:off x="5617340" y="1611095"/>
            <a:ext cx="6454814" cy="3346142"/>
          </a:xfrm>
          <a:prstGeom prst="rect">
            <a:avLst/>
          </a:prstGeom>
        </p:spPr>
      </p:pic>
    </p:spTree>
    <p:extLst>
      <p:ext uri="{BB962C8B-B14F-4D97-AF65-F5344CB8AC3E}">
        <p14:creationId xmlns:p14="http://schemas.microsoft.com/office/powerpoint/2010/main" val="35286650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99F3B190-FC34-44C7-B495-223C181AA855}"/>
              </a:ext>
            </a:extLst>
          </p:cNvPr>
          <p:cNvSpPr/>
          <p:nvPr/>
        </p:nvSpPr>
        <p:spPr>
          <a:xfrm>
            <a:off x="1838327" y="2766217"/>
            <a:ext cx="1714500" cy="1325563"/>
          </a:xfrm>
          <a:prstGeom prst="ellipse">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Young juveniles</a:t>
            </a:r>
          </a:p>
        </p:txBody>
      </p:sp>
      <p:sp>
        <p:nvSpPr>
          <p:cNvPr id="28" name="Oval 27">
            <a:extLst>
              <a:ext uri="{FF2B5EF4-FFF2-40B4-BE49-F238E27FC236}">
                <a16:creationId xmlns:a16="http://schemas.microsoft.com/office/drawing/2014/main" id="{A8C9BD3D-4A68-4AEB-8618-A4D1C5BF91C5}"/>
              </a:ext>
            </a:extLst>
          </p:cNvPr>
          <p:cNvSpPr/>
          <p:nvPr/>
        </p:nvSpPr>
        <p:spPr>
          <a:xfrm>
            <a:off x="4676776" y="2766217"/>
            <a:ext cx="1714500" cy="1325563"/>
          </a:xfrm>
          <a:prstGeom prst="ellipse">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Older juveniles</a:t>
            </a:r>
          </a:p>
        </p:txBody>
      </p:sp>
      <p:sp>
        <p:nvSpPr>
          <p:cNvPr id="29" name="Oval 28">
            <a:extLst>
              <a:ext uri="{FF2B5EF4-FFF2-40B4-BE49-F238E27FC236}">
                <a16:creationId xmlns:a16="http://schemas.microsoft.com/office/drawing/2014/main" id="{41328DEA-AF93-4F59-B577-912A0DEFEBA8}"/>
              </a:ext>
            </a:extLst>
          </p:cNvPr>
          <p:cNvSpPr/>
          <p:nvPr/>
        </p:nvSpPr>
        <p:spPr>
          <a:xfrm>
            <a:off x="7515225" y="2766217"/>
            <a:ext cx="1714500" cy="1325563"/>
          </a:xfrm>
          <a:prstGeom prst="ellipse">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Adults</a:t>
            </a:r>
          </a:p>
        </p:txBody>
      </p:sp>
      <p:cxnSp>
        <p:nvCxnSpPr>
          <p:cNvPr id="5" name="Straight Arrow Connector 4">
            <a:extLst>
              <a:ext uri="{FF2B5EF4-FFF2-40B4-BE49-F238E27FC236}">
                <a16:creationId xmlns:a16="http://schemas.microsoft.com/office/drawing/2014/main" id="{C6AD7D66-F5DE-49E8-B7F3-44D661F5E677}"/>
              </a:ext>
            </a:extLst>
          </p:cNvPr>
          <p:cNvCxnSpPr>
            <a:cxnSpLocks/>
            <a:stCxn id="3" idx="6"/>
            <a:endCxn id="28" idx="2"/>
          </p:cNvCxnSpPr>
          <p:nvPr/>
        </p:nvCxnSpPr>
        <p:spPr>
          <a:xfrm>
            <a:off x="3552827" y="3428999"/>
            <a:ext cx="1123949"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15D567A-E26F-4613-B740-E3F8EA33806C}"/>
              </a:ext>
            </a:extLst>
          </p:cNvPr>
          <p:cNvCxnSpPr>
            <a:cxnSpLocks/>
            <a:stCxn id="28" idx="6"/>
            <a:endCxn id="29" idx="2"/>
          </p:cNvCxnSpPr>
          <p:nvPr/>
        </p:nvCxnSpPr>
        <p:spPr>
          <a:xfrm>
            <a:off x="6391276" y="3428999"/>
            <a:ext cx="1123949"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CF805126-DD74-4C10-8AA3-65D722DB5D4F}"/>
              </a:ext>
            </a:extLst>
          </p:cNvPr>
          <p:cNvCxnSpPr>
            <a:cxnSpLocks/>
            <a:stCxn id="3" idx="3"/>
            <a:endCxn id="3" idx="5"/>
          </p:cNvCxnSpPr>
          <p:nvPr/>
        </p:nvCxnSpPr>
        <p:spPr>
          <a:xfrm rot="16200000" flipH="1">
            <a:off x="2695577" y="3291489"/>
            <a:ext cx="12700" cy="1212334"/>
          </a:xfrm>
          <a:prstGeom prst="curvedConnector3">
            <a:avLst>
              <a:gd name="adj1" fmla="val 4303535"/>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843991E3-C78D-4E5F-B371-9C535DCB4DA8}"/>
              </a:ext>
            </a:extLst>
          </p:cNvPr>
          <p:cNvCxnSpPr>
            <a:cxnSpLocks/>
            <a:stCxn id="28" idx="3"/>
            <a:endCxn id="28" idx="5"/>
          </p:cNvCxnSpPr>
          <p:nvPr/>
        </p:nvCxnSpPr>
        <p:spPr>
          <a:xfrm rot="16200000" flipH="1">
            <a:off x="5534026" y="3291489"/>
            <a:ext cx="12700" cy="1212334"/>
          </a:xfrm>
          <a:prstGeom prst="curvedConnector3">
            <a:avLst>
              <a:gd name="adj1" fmla="val 4153535"/>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EBBEFF35-57E7-49E8-90A2-4843A42C5BF8}"/>
              </a:ext>
            </a:extLst>
          </p:cNvPr>
          <p:cNvCxnSpPr>
            <a:cxnSpLocks/>
            <a:stCxn id="29" idx="3"/>
            <a:endCxn id="29" idx="5"/>
          </p:cNvCxnSpPr>
          <p:nvPr/>
        </p:nvCxnSpPr>
        <p:spPr>
          <a:xfrm rot="16200000" flipH="1">
            <a:off x="8372475" y="3291489"/>
            <a:ext cx="12700" cy="1212334"/>
          </a:xfrm>
          <a:prstGeom prst="curvedConnector3">
            <a:avLst>
              <a:gd name="adj1" fmla="val 4003535"/>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0BB088F3-43E0-4399-B3C0-E98A4CCEBF92}"/>
              </a:ext>
            </a:extLst>
          </p:cNvPr>
          <p:cNvCxnSpPr>
            <a:cxnSpLocks/>
            <a:stCxn id="29" idx="0"/>
            <a:endCxn id="3" idx="0"/>
          </p:cNvCxnSpPr>
          <p:nvPr/>
        </p:nvCxnSpPr>
        <p:spPr>
          <a:xfrm rot="16200000" flipV="1">
            <a:off x="5534026" y="-72232"/>
            <a:ext cx="12700" cy="5676898"/>
          </a:xfrm>
          <a:prstGeom prst="curvedConnector3">
            <a:avLst>
              <a:gd name="adj1" fmla="val 5775000"/>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picture containing green, drawing&#10;&#10;Description automatically generated">
            <a:extLst>
              <a:ext uri="{FF2B5EF4-FFF2-40B4-BE49-F238E27FC236}">
                <a16:creationId xmlns:a16="http://schemas.microsoft.com/office/drawing/2014/main" id="{E6FE4F3C-0B08-4612-8169-BF5CFB9EAF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4200" y="180975"/>
            <a:ext cx="1228725" cy="1228725"/>
          </a:xfrm>
          <a:prstGeom prst="rect">
            <a:avLst/>
          </a:prstGeom>
        </p:spPr>
      </p:pic>
      <p:sp>
        <p:nvSpPr>
          <p:cNvPr id="6" name="Title 5">
            <a:extLst>
              <a:ext uri="{FF2B5EF4-FFF2-40B4-BE49-F238E27FC236}">
                <a16:creationId xmlns:a16="http://schemas.microsoft.com/office/drawing/2014/main" id="{8705C14B-542A-4548-80AB-D3BD16AEEFB4}"/>
              </a:ext>
            </a:extLst>
          </p:cNvPr>
          <p:cNvSpPr>
            <a:spLocks noGrp="1"/>
          </p:cNvSpPr>
          <p:nvPr>
            <p:ph type="title"/>
          </p:nvPr>
        </p:nvSpPr>
        <p:spPr/>
        <p:txBody>
          <a:bodyPr>
            <a:normAutofit/>
          </a:bodyPr>
          <a:lstStyle/>
          <a:p>
            <a:r>
              <a:rPr lang="en-US" sz="3600" dirty="0"/>
              <a:t>Sonoran desert tortoise life cycle model</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CD7427D-C11C-4605-918C-95B6E7E9B07D}"/>
                  </a:ext>
                </a:extLst>
              </p:cNvPr>
              <p:cNvSpPr txBox="1"/>
              <p:nvPr/>
            </p:nvSpPr>
            <p:spPr>
              <a:xfrm>
                <a:off x="2952299" y="5132158"/>
                <a:ext cx="5052345" cy="1360629"/>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𝐽</m:t>
                                    </m:r>
                                    <m:r>
                                      <a:rPr lang="en-US" sz="2400" b="0" i="1" smtClean="0">
                                        <a:latin typeface="Cambria Math" panose="02040503050406030204" pitchFamily="18" charset="0"/>
                                      </a:rPr>
                                      <m:t>1</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𝐽</m:t>
                                    </m:r>
                                    <m:r>
                                      <a:rPr lang="en-US" sz="2400" b="0" i="1" smtClean="0">
                                        <a:latin typeface="Cambria Math" panose="02040503050406030204" pitchFamily="18" charset="0"/>
                                      </a:rPr>
                                      <m:t>2</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𝐴</m:t>
                                    </m:r>
                                  </m:sup>
                                </m:sSubSup>
                              </m:e>
                            </m:mr>
                          </m:m>
                        </m:e>
                      </m:d>
                      <m:r>
                        <a:rPr lang="en-US" sz="2400" b="0" i="1" smtClean="0">
                          <a:latin typeface="Cambria Math" panose="02040503050406030204" pitchFamily="18" charset="0"/>
                        </a:rPr>
                        <m:t>=</m:t>
                      </m:r>
                      <m:d>
                        <m:dPr>
                          <m:begChr m:val="["/>
                          <m:endChr m:val="]"/>
                          <m:ctrlPr>
                            <a:rPr lang="en-US" sz="2400" i="1" smtClean="0">
                              <a:latin typeface="Cambria Math" panose="02040503050406030204" pitchFamily="18" charset="0"/>
                            </a:rPr>
                          </m:ctrlPr>
                        </m:dPr>
                        <m:e>
                          <m:m>
                            <m:mPr>
                              <m:mcs>
                                <m:mc>
                                  <m:mcPr>
                                    <m:count m:val="3"/>
                                    <m:mcJc m:val="center"/>
                                  </m:mcPr>
                                </m:mc>
                              </m:mcs>
                              <m:ctrlPr>
                                <a:rPr lang="en-US" sz="2400" b="1" i="1" smtClean="0">
                                  <a:latin typeface="Cambria Math" panose="02040503050406030204" pitchFamily="18" charset="0"/>
                                </a:rPr>
                              </m:ctrlPr>
                            </m:mPr>
                            <m:mr>
                              <m:e>
                                <m:sSup>
                                  <m:sSupPr>
                                    <m:ctrlPr>
                                      <a:rPr lang="en-US" sz="2400" b="1" i="1">
                                        <a:latin typeface="Cambria Math" panose="02040503050406030204" pitchFamily="18" charset="0"/>
                                      </a:rPr>
                                    </m:ctrlPr>
                                  </m:sSupPr>
                                  <m:e>
                                    <m:r>
                                      <a:rPr lang="en-US" sz="2400" b="1" i="1">
                                        <a:latin typeface="Cambria Math" panose="02040503050406030204" pitchFamily="18" charset="0"/>
                                      </a:rPr>
                                      <m:t>𝑺</m:t>
                                    </m:r>
                                  </m:e>
                                  <m:sup>
                                    <m:r>
                                      <a:rPr lang="en-US" sz="2400" b="1" i="1" smtClean="0">
                                        <a:latin typeface="Cambria Math" panose="02040503050406030204" pitchFamily="18" charset="0"/>
                                      </a:rPr>
                                      <m:t>𝑱</m:t>
                                    </m:r>
                                    <m:r>
                                      <a:rPr lang="en-US" sz="2400" b="1" i="1" smtClean="0">
                                        <a:latin typeface="Cambria Math" panose="02040503050406030204" pitchFamily="18" charset="0"/>
                                      </a:rPr>
                                      <m:t>𝟏</m:t>
                                    </m:r>
                                  </m:sup>
                                </m:sSup>
                              </m:e>
                              <m:e>
                                <m:r>
                                  <a:rPr lang="en-US" sz="2400" b="1" i="1" smtClean="0">
                                    <a:latin typeface="Cambria Math" panose="02040503050406030204" pitchFamily="18" charset="0"/>
                                  </a:rPr>
                                  <m:t>𝟎</m:t>
                                </m:r>
                              </m:e>
                              <m:e>
                                <m:r>
                                  <a:rPr lang="en-US" sz="2400" b="1" i="1" smtClean="0">
                                    <a:latin typeface="Cambria Math" panose="02040503050406030204" pitchFamily="18" charset="0"/>
                                  </a:rPr>
                                  <m:t>𝑭</m:t>
                                </m:r>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𝑷</m:t>
                                    </m:r>
                                  </m:e>
                                  <m:sub>
                                    <m:r>
                                      <a:rPr lang="en-US" sz="2400" b="1" i="1" smtClean="0">
                                        <a:latin typeface="Cambria Math" panose="02040503050406030204" pitchFamily="18" charset="0"/>
                                      </a:rPr>
                                      <m:t>𝒃</m:t>
                                    </m:r>
                                  </m:sub>
                                </m:sSub>
                              </m:e>
                            </m:mr>
                            <m:mr>
                              <m:e>
                                <m:sSup>
                                  <m:sSupPr>
                                    <m:ctrlPr>
                                      <a:rPr lang="en-US" sz="2400" b="1" i="1">
                                        <a:latin typeface="Cambria Math" panose="02040503050406030204" pitchFamily="18" charset="0"/>
                                      </a:rPr>
                                    </m:ctrlPr>
                                  </m:sSupPr>
                                  <m:e>
                                    <m:r>
                                      <a:rPr lang="en-US" sz="2400" b="1" i="1" smtClean="0">
                                        <a:latin typeface="Cambria Math" panose="02040503050406030204" pitchFamily="18" charset="0"/>
                                      </a:rPr>
                                      <m:t>𝑻</m:t>
                                    </m:r>
                                  </m:e>
                                  <m:sup>
                                    <m:r>
                                      <a:rPr lang="en-US" sz="2400" b="1" i="1" smtClean="0">
                                        <a:latin typeface="Cambria Math" panose="02040503050406030204" pitchFamily="18" charset="0"/>
                                      </a:rPr>
                                      <m:t>𝟏𝟐</m:t>
                                    </m:r>
                                  </m:sup>
                                </m:sSup>
                              </m:e>
                              <m:e>
                                <m:sSup>
                                  <m:sSupPr>
                                    <m:ctrlPr>
                                      <a:rPr lang="en-US" sz="2400" b="1" i="1">
                                        <a:latin typeface="Cambria Math" panose="02040503050406030204" pitchFamily="18" charset="0"/>
                                      </a:rPr>
                                    </m:ctrlPr>
                                  </m:sSupPr>
                                  <m:e>
                                    <m:r>
                                      <a:rPr lang="en-US" sz="2400" b="1" i="1">
                                        <a:latin typeface="Cambria Math" panose="02040503050406030204" pitchFamily="18" charset="0"/>
                                      </a:rPr>
                                      <m:t>𝑺</m:t>
                                    </m:r>
                                  </m:e>
                                  <m:sup>
                                    <m:r>
                                      <a:rPr lang="en-US" sz="2400" b="1" i="1">
                                        <a:latin typeface="Cambria Math" panose="02040503050406030204" pitchFamily="18" charset="0"/>
                                      </a:rPr>
                                      <m:t>𝑱</m:t>
                                    </m:r>
                                    <m:r>
                                      <a:rPr lang="en-US" sz="2400" b="1" i="1" smtClean="0">
                                        <a:latin typeface="Cambria Math" panose="02040503050406030204" pitchFamily="18" charset="0"/>
                                      </a:rPr>
                                      <m:t>𝟐</m:t>
                                    </m:r>
                                  </m:sup>
                                </m:sSup>
                              </m:e>
                              <m:e>
                                <m:r>
                                  <a:rPr lang="en-US" sz="2400" b="1" i="1" smtClean="0">
                                    <a:latin typeface="Cambria Math" panose="02040503050406030204" pitchFamily="18" charset="0"/>
                                  </a:rPr>
                                  <m:t>𝟎</m:t>
                                </m:r>
                              </m:e>
                            </m:mr>
                            <m:mr>
                              <m:e>
                                <m:r>
                                  <a:rPr lang="en-US" sz="2400" b="1" i="1" smtClean="0">
                                    <a:latin typeface="Cambria Math" panose="02040503050406030204" pitchFamily="18" charset="0"/>
                                  </a:rPr>
                                  <m:t>𝟎</m:t>
                                </m:r>
                              </m:e>
                              <m:e>
                                <m:sSup>
                                  <m:sSupPr>
                                    <m:ctrlPr>
                                      <a:rPr lang="en-US" sz="2400" b="1" i="1">
                                        <a:latin typeface="Cambria Math" panose="02040503050406030204" pitchFamily="18" charset="0"/>
                                      </a:rPr>
                                    </m:ctrlPr>
                                  </m:sSupPr>
                                  <m:e>
                                    <m:r>
                                      <a:rPr lang="en-US" sz="2400" b="1" i="1" smtClean="0">
                                        <a:latin typeface="Cambria Math" panose="02040503050406030204" pitchFamily="18" charset="0"/>
                                      </a:rPr>
                                      <m:t>𝑻</m:t>
                                    </m:r>
                                  </m:e>
                                  <m:sup>
                                    <m:r>
                                      <a:rPr lang="en-US" sz="2400" b="1" i="1" smtClean="0">
                                        <a:latin typeface="Cambria Math" panose="02040503050406030204" pitchFamily="18" charset="0"/>
                                      </a:rPr>
                                      <m:t>𝟐</m:t>
                                    </m:r>
                                    <m:r>
                                      <a:rPr lang="en-US" sz="2400" b="1" i="1" smtClean="0">
                                        <a:latin typeface="Cambria Math" panose="02040503050406030204" pitchFamily="18" charset="0"/>
                                      </a:rPr>
                                      <m:t>𝑨</m:t>
                                    </m:r>
                                  </m:sup>
                                </m:sSup>
                              </m:e>
                              <m:e>
                                <m:sSup>
                                  <m:sSupPr>
                                    <m:ctrlPr>
                                      <a:rPr lang="en-US" sz="2400" b="1" i="1">
                                        <a:latin typeface="Cambria Math" panose="02040503050406030204" pitchFamily="18" charset="0"/>
                                      </a:rPr>
                                    </m:ctrlPr>
                                  </m:sSupPr>
                                  <m:e>
                                    <m:r>
                                      <a:rPr lang="en-US" sz="2400" b="1" i="1">
                                        <a:latin typeface="Cambria Math" panose="02040503050406030204" pitchFamily="18" charset="0"/>
                                      </a:rPr>
                                      <m:t>𝑺</m:t>
                                    </m:r>
                                  </m:e>
                                  <m:sup>
                                    <m:r>
                                      <a:rPr lang="en-US" sz="2400" b="1" i="1">
                                        <a:latin typeface="Cambria Math" panose="02040503050406030204" pitchFamily="18" charset="0"/>
                                      </a:rPr>
                                      <m:t>𝑨</m:t>
                                    </m:r>
                                  </m:sup>
                                </m:sSup>
                              </m:e>
                            </m:mr>
                          </m:m>
                        </m:e>
                      </m:d>
                      <m:r>
                        <a:rPr lang="en-US" sz="2400" b="0" i="1" smtClean="0">
                          <a:latin typeface="Cambria Math" panose="02040503050406030204" pitchFamily="18" charset="0"/>
                        </a:rPr>
                        <m:t>𝑥</m:t>
                      </m:r>
                      <m:d>
                        <m:dPr>
                          <m:begChr m:val="["/>
                          <m:endChr m:val="]"/>
                          <m:ctrlPr>
                            <a:rPr lang="en-US" sz="2400" b="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𝐽</m:t>
                                    </m:r>
                                    <m:r>
                                      <a:rPr lang="en-US" sz="2400" b="0" i="1" smtClean="0">
                                        <a:latin typeface="Cambria Math" panose="02040503050406030204" pitchFamily="18" charset="0"/>
                                      </a:rPr>
                                      <m:t>1</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𝐽</m:t>
                                    </m:r>
                                    <m:r>
                                      <a:rPr lang="en-US" sz="2400" b="0" i="1" smtClean="0">
                                        <a:latin typeface="Cambria Math" panose="02040503050406030204" pitchFamily="18" charset="0"/>
                                      </a:rPr>
                                      <m:t>2</m:t>
                                    </m:r>
                                  </m:sup>
                                </m:sSubSup>
                              </m:e>
                            </m:m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𝐴</m:t>
                                    </m:r>
                                  </m:sup>
                                </m:sSubSup>
                              </m:e>
                            </m:mr>
                          </m:m>
                        </m:e>
                      </m:d>
                    </m:oMath>
                  </m:oMathPara>
                </a14:m>
                <a:endParaRPr lang="en-US" sz="2400" dirty="0"/>
              </a:p>
            </p:txBody>
          </p:sp>
        </mc:Choice>
        <mc:Fallback xmlns="">
          <p:sp>
            <p:nvSpPr>
              <p:cNvPr id="21" name="TextBox 20">
                <a:extLst>
                  <a:ext uri="{FF2B5EF4-FFF2-40B4-BE49-F238E27FC236}">
                    <a16:creationId xmlns:a16="http://schemas.microsoft.com/office/drawing/2014/main" id="{FCD7427D-C11C-4605-918C-95B6E7E9B07D}"/>
                  </a:ext>
                </a:extLst>
              </p:cNvPr>
              <p:cNvSpPr txBox="1">
                <a:spLocks noRot="1" noChangeAspect="1" noMove="1" noResize="1" noEditPoints="1" noAdjustHandles="1" noChangeArrowheads="1" noChangeShapeType="1" noTextEdit="1"/>
              </p:cNvSpPr>
              <p:nvPr/>
            </p:nvSpPr>
            <p:spPr>
              <a:xfrm>
                <a:off x="2952299" y="5132158"/>
                <a:ext cx="5052345" cy="136062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7AAEF86-FF82-452A-9AB3-A394BC4AB85E}"/>
                  </a:ext>
                </a:extLst>
              </p:cNvPr>
              <p:cNvSpPr txBox="1"/>
              <p:nvPr/>
            </p:nvSpPr>
            <p:spPr>
              <a:xfrm>
                <a:off x="2512867" y="4484162"/>
                <a:ext cx="485646"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a:latin typeface="Cambria Math" panose="02040503050406030204" pitchFamily="18" charset="0"/>
                            </a:rPr>
                          </m:ctrlPr>
                        </m:sSupPr>
                        <m:e>
                          <m:r>
                            <a:rPr lang="en-US" sz="2400" b="1" i="1">
                              <a:latin typeface="Cambria Math" panose="02040503050406030204" pitchFamily="18" charset="0"/>
                            </a:rPr>
                            <m:t>𝑺</m:t>
                          </m:r>
                        </m:e>
                        <m:sup>
                          <m:r>
                            <a:rPr lang="en-US" sz="2400" b="1" i="1">
                              <a:latin typeface="Cambria Math" panose="02040503050406030204" pitchFamily="18" charset="0"/>
                            </a:rPr>
                            <m:t>𝑱</m:t>
                          </m:r>
                          <m:r>
                            <a:rPr lang="en-US" sz="2400" b="1" i="1">
                              <a:latin typeface="Cambria Math" panose="02040503050406030204" pitchFamily="18" charset="0"/>
                            </a:rPr>
                            <m:t>𝟏</m:t>
                          </m:r>
                        </m:sup>
                      </m:sSup>
                    </m:oMath>
                  </m:oMathPara>
                </a14:m>
                <a:endParaRPr lang="en-US" sz="2400" dirty="0"/>
              </a:p>
            </p:txBody>
          </p:sp>
        </mc:Choice>
        <mc:Fallback xmlns="">
          <p:sp>
            <p:nvSpPr>
              <p:cNvPr id="7" name="TextBox 6">
                <a:extLst>
                  <a:ext uri="{FF2B5EF4-FFF2-40B4-BE49-F238E27FC236}">
                    <a16:creationId xmlns:a16="http://schemas.microsoft.com/office/drawing/2014/main" id="{57AAEF86-FF82-452A-9AB3-A394BC4AB85E}"/>
                  </a:ext>
                </a:extLst>
              </p:cNvPr>
              <p:cNvSpPr txBox="1">
                <a:spLocks noRot="1" noChangeAspect="1" noMove="1" noResize="1" noEditPoints="1" noAdjustHandles="1" noChangeArrowheads="1" noChangeShapeType="1" noTextEdit="1"/>
              </p:cNvSpPr>
              <p:nvPr/>
            </p:nvSpPr>
            <p:spPr>
              <a:xfrm>
                <a:off x="2512867" y="4484162"/>
                <a:ext cx="485646" cy="377667"/>
              </a:xfrm>
              <a:prstGeom prst="rect">
                <a:avLst/>
              </a:prstGeom>
              <a:blipFill>
                <a:blip r:embed="rId4"/>
                <a:stretch>
                  <a:fillRect l="-13750" t="-4839" r="-11250"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2EB5635-8910-4667-AF82-9FB6AC2431EF}"/>
                  </a:ext>
                </a:extLst>
              </p:cNvPr>
              <p:cNvSpPr txBox="1"/>
              <p:nvPr/>
            </p:nvSpPr>
            <p:spPr>
              <a:xfrm>
                <a:off x="5392871" y="4484058"/>
                <a:ext cx="485646"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a:latin typeface="Cambria Math" panose="02040503050406030204" pitchFamily="18" charset="0"/>
                            </a:rPr>
                            <m:t>𝑺</m:t>
                          </m:r>
                        </m:e>
                        <m:sup>
                          <m:r>
                            <a:rPr lang="en-US" sz="2400" b="1" i="1">
                              <a:latin typeface="Cambria Math" panose="02040503050406030204" pitchFamily="18" charset="0"/>
                            </a:rPr>
                            <m:t>𝑱</m:t>
                          </m:r>
                          <m:r>
                            <a:rPr lang="en-US" sz="2400" b="1" i="1" smtClean="0">
                              <a:latin typeface="Cambria Math" panose="02040503050406030204" pitchFamily="18" charset="0"/>
                            </a:rPr>
                            <m:t>𝟐</m:t>
                          </m:r>
                        </m:sup>
                      </m:sSup>
                    </m:oMath>
                  </m:oMathPara>
                </a14:m>
                <a:endParaRPr lang="en-US" sz="2400" dirty="0"/>
              </a:p>
            </p:txBody>
          </p:sp>
        </mc:Choice>
        <mc:Fallback xmlns="">
          <p:sp>
            <p:nvSpPr>
              <p:cNvPr id="23" name="TextBox 22">
                <a:extLst>
                  <a:ext uri="{FF2B5EF4-FFF2-40B4-BE49-F238E27FC236}">
                    <a16:creationId xmlns:a16="http://schemas.microsoft.com/office/drawing/2014/main" id="{B2EB5635-8910-4667-AF82-9FB6AC2431EF}"/>
                  </a:ext>
                </a:extLst>
              </p:cNvPr>
              <p:cNvSpPr txBox="1">
                <a:spLocks noRot="1" noChangeAspect="1" noMove="1" noResize="1" noEditPoints="1" noAdjustHandles="1" noChangeArrowheads="1" noChangeShapeType="1" noTextEdit="1"/>
              </p:cNvSpPr>
              <p:nvPr/>
            </p:nvSpPr>
            <p:spPr>
              <a:xfrm>
                <a:off x="5392871" y="4484058"/>
                <a:ext cx="485646" cy="377667"/>
              </a:xfrm>
              <a:prstGeom prst="rect">
                <a:avLst/>
              </a:prstGeom>
              <a:blipFill>
                <a:blip r:embed="rId5"/>
                <a:stretch>
                  <a:fillRect l="-15190" t="-4839" r="-7595"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6A26C99-087B-4095-93CC-D0F54E77E734}"/>
                  </a:ext>
                </a:extLst>
              </p:cNvPr>
              <p:cNvSpPr txBox="1"/>
              <p:nvPr/>
            </p:nvSpPr>
            <p:spPr>
              <a:xfrm>
                <a:off x="8272875" y="4484057"/>
                <a:ext cx="405496" cy="3766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a:latin typeface="Cambria Math" panose="02040503050406030204" pitchFamily="18" charset="0"/>
                            </a:rPr>
                            <m:t>𝑺</m:t>
                          </m:r>
                        </m:e>
                        <m:sup>
                          <m:r>
                            <a:rPr lang="en-US" sz="2400" b="1" i="1" smtClean="0">
                              <a:latin typeface="Cambria Math" panose="02040503050406030204" pitchFamily="18" charset="0"/>
                            </a:rPr>
                            <m:t>𝑨</m:t>
                          </m:r>
                        </m:sup>
                      </m:sSup>
                    </m:oMath>
                  </m:oMathPara>
                </a14:m>
                <a:endParaRPr lang="en-US" sz="2400" dirty="0"/>
              </a:p>
            </p:txBody>
          </p:sp>
        </mc:Choice>
        <mc:Fallback xmlns="">
          <p:sp>
            <p:nvSpPr>
              <p:cNvPr id="24" name="TextBox 23">
                <a:extLst>
                  <a:ext uri="{FF2B5EF4-FFF2-40B4-BE49-F238E27FC236}">
                    <a16:creationId xmlns:a16="http://schemas.microsoft.com/office/drawing/2014/main" id="{B6A26C99-087B-4095-93CC-D0F54E77E734}"/>
                  </a:ext>
                </a:extLst>
              </p:cNvPr>
              <p:cNvSpPr txBox="1">
                <a:spLocks noRot="1" noChangeAspect="1" noMove="1" noResize="1" noEditPoints="1" noAdjustHandles="1" noChangeArrowheads="1" noChangeShapeType="1" noTextEdit="1"/>
              </p:cNvSpPr>
              <p:nvPr/>
            </p:nvSpPr>
            <p:spPr>
              <a:xfrm>
                <a:off x="8272875" y="4484057"/>
                <a:ext cx="405496" cy="376642"/>
              </a:xfrm>
              <a:prstGeom prst="rect">
                <a:avLst/>
              </a:prstGeom>
              <a:blipFill>
                <a:blip r:embed="rId6"/>
                <a:stretch>
                  <a:fillRect l="-16418" t="-3279" r="-5970"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46C8F8F-1333-48CF-91FA-0E8B26E58306}"/>
                  </a:ext>
                </a:extLst>
              </p:cNvPr>
              <p:cNvSpPr txBox="1"/>
              <p:nvPr/>
            </p:nvSpPr>
            <p:spPr>
              <a:xfrm>
                <a:off x="3851066" y="3055492"/>
                <a:ext cx="543354"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𝑻</m:t>
                          </m:r>
                        </m:e>
                        <m:sup>
                          <m:r>
                            <a:rPr lang="en-US" sz="2400" b="1" i="1">
                              <a:latin typeface="Cambria Math" panose="02040503050406030204" pitchFamily="18" charset="0"/>
                            </a:rPr>
                            <m:t>𝟏</m:t>
                          </m:r>
                          <m:r>
                            <a:rPr lang="en-US" sz="2400" b="1" i="1" smtClean="0">
                              <a:latin typeface="Cambria Math" panose="02040503050406030204" pitchFamily="18" charset="0"/>
                            </a:rPr>
                            <m:t>𝟐</m:t>
                          </m:r>
                        </m:sup>
                      </m:sSup>
                    </m:oMath>
                  </m:oMathPara>
                </a14:m>
                <a:endParaRPr lang="en-US" sz="2400" dirty="0"/>
              </a:p>
            </p:txBody>
          </p:sp>
        </mc:Choice>
        <mc:Fallback xmlns="">
          <p:sp>
            <p:nvSpPr>
              <p:cNvPr id="25" name="TextBox 24">
                <a:extLst>
                  <a:ext uri="{FF2B5EF4-FFF2-40B4-BE49-F238E27FC236}">
                    <a16:creationId xmlns:a16="http://schemas.microsoft.com/office/drawing/2014/main" id="{E46C8F8F-1333-48CF-91FA-0E8B26E58306}"/>
                  </a:ext>
                </a:extLst>
              </p:cNvPr>
              <p:cNvSpPr txBox="1">
                <a:spLocks noRot="1" noChangeAspect="1" noMove="1" noResize="1" noEditPoints="1" noAdjustHandles="1" noChangeArrowheads="1" noChangeShapeType="1" noTextEdit="1"/>
              </p:cNvSpPr>
              <p:nvPr/>
            </p:nvSpPr>
            <p:spPr>
              <a:xfrm>
                <a:off x="3851066" y="3055492"/>
                <a:ext cx="543354" cy="377667"/>
              </a:xfrm>
              <a:prstGeom prst="rect">
                <a:avLst/>
              </a:prstGeom>
              <a:blipFill>
                <a:blip r:embed="rId7"/>
                <a:stretch>
                  <a:fillRect l="-13483" t="-1613" r="-5618" b="-80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A0D9706-06B3-43CE-98FA-68752F15E9B3}"/>
                  </a:ext>
                </a:extLst>
              </p:cNvPr>
              <p:cNvSpPr txBox="1"/>
              <p:nvPr/>
            </p:nvSpPr>
            <p:spPr>
              <a:xfrm>
                <a:off x="6710427" y="3012020"/>
                <a:ext cx="557781"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𝑻</m:t>
                          </m:r>
                        </m:e>
                        <m:sup>
                          <m:r>
                            <a:rPr lang="en-US" sz="2400" b="1" i="1" smtClean="0">
                              <a:latin typeface="Cambria Math" panose="02040503050406030204" pitchFamily="18" charset="0"/>
                            </a:rPr>
                            <m:t>𝟐</m:t>
                          </m:r>
                          <m:r>
                            <a:rPr lang="en-US" sz="2400" b="1" i="1" smtClean="0">
                              <a:latin typeface="Cambria Math" panose="02040503050406030204" pitchFamily="18" charset="0"/>
                            </a:rPr>
                            <m:t>𝑨</m:t>
                          </m:r>
                        </m:sup>
                      </m:sSup>
                    </m:oMath>
                  </m:oMathPara>
                </a14:m>
                <a:endParaRPr lang="en-US" sz="2400" dirty="0"/>
              </a:p>
            </p:txBody>
          </p:sp>
        </mc:Choice>
        <mc:Fallback xmlns="">
          <p:sp>
            <p:nvSpPr>
              <p:cNvPr id="26" name="TextBox 25">
                <a:extLst>
                  <a:ext uri="{FF2B5EF4-FFF2-40B4-BE49-F238E27FC236}">
                    <a16:creationId xmlns:a16="http://schemas.microsoft.com/office/drawing/2014/main" id="{CA0D9706-06B3-43CE-98FA-68752F15E9B3}"/>
                  </a:ext>
                </a:extLst>
              </p:cNvPr>
              <p:cNvSpPr txBox="1">
                <a:spLocks noRot="1" noChangeAspect="1" noMove="1" noResize="1" noEditPoints="1" noAdjustHandles="1" noChangeArrowheads="1" noChangeShapeType="1" noTextEdit="1"/>
              </p:cNvSpPr>
              <p:nvPr/>
            </p:nvSpPr>
            <p:spPr>
              <a:xfrm>
                <a:off x="6710427" y="3012020"/>
                <a:ext cx="557781" cy="377667"/>
              </a:xfrm>
              <a:prstGeom prst="rect">
                <a:avLst/>
              </a:prstGeom>
              <a:blipFill>
                <a:blip r:embed="rId8"/>
                <a:stretch>
                  <a:fillRect l="-13187" t="-1613" r="-5495" b="-80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AFFACE5-28CD-44C0-B314-4991FE9F67BB}"/>
                  </a:ext>
                </a:extLst>
              </p:cNvPr>
              <p:cNvSpPr txBox="1"/>
              <p:nvPr/>
            </p:nvSpPr>
            <p:spPr>
              <a:xfrm>
                <a:off x="5236839" y="1625748"/>
                <a:ext cx="91262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a:latin typeface="Cambria Math" panose="02040503050406030204" pitchFamily="18" charset="0"/>
                        </a:rPr>
                        <m:t>𝑭</m:t>
                      </m:r>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𝑷</m:t>
                          </m:r>
                        </m:e>
                        <m:sub>
                          <m:r>
                            <a:rPr lang="en-US" sz="2400" b="1" i="1">
                              <a:latin typeface="Cambria Math" panose="02040503050406030204" pitchFamily="18" charset="0"/>
                            </a:rPr>
                            <m:t>𝒃</m:t>
                          </m:r>
                        </m:sub>
                      </m:sSub>
                    </m:oMath>
                  </m:oMathPara>
                </a14:m>
                <a:endParaRPr lang="en-US" sz="2400" dirty="0"/>
              </a:p>
            </p:txBody>
          </p:sp>
        </mc:Choice>
        <mc:Fallback xmlns="">
          <p:sp>
            <p:nvSpPr>
              <p:cNvPr id="27" name="TextBox 26">
                <a:extLst>
                  <a:ext uri="{FF2B5EF4-FFF2-40B4-BE49-F238E27FC236}">
                    <a16:creationId xmlns:a16="http://schemas.microsoft.com/office/drawing/2014/main" id="{3AFFACE5-28CD-44C0-B314-4991FE9F67BB}"/>
                  </a:ext>
                </a:extLst>
              </p:cNvPr>
              <p:cNvSpPr txBox="1">
                <a:spLocks noRot="1" noChangeAspect="1" noMove="1" noResize="1" noEditPoints="1" noAdjustHandles="1" noChangeArrowheads="1" noChangeShapeType="1" noTextEdit="1"/>
              </p:cNvSpPr>
              <p:nvPr/>
            </p:nvSpPr>
            <p:spPr>
              <a:xfrm>
                <a:off x="5236839" y="1625748"/>
                <a:ext cx="912622" cy="369332"/>
              </a:xfrm>
              <a:prstGeom prst="rect">
                <a:avLst/>
              </a:prstGeom>
              <a:blipFill>
                <a:blip r:embed="rId9"/>
                <a:stretch>
                  <a:fillRect l="-7333" r="-3333" b="-18333"/>
                </a:stretch>
              </a:blipFill>
            </p:spPr>
            <p:txBody>
              <a:bodyPr/>
              <a:lstStyle/>
              <a:p>
                <a:r>
                  <a:rPr lang="en-US">
                    <a:noFill/>
                  </a:rPr>
                  <a:t> </a:t>
                </a:r>
              </a:p>
            </p:txBody>
          </p:sp>
        </mc:Fallback>
      </mc:AlternateContent>
    </p:spTree>
    <p:extLst>
      <p:ext uri="{BB962C8B-B14F-4D97-AF65-F5344CB8AC3E}">
        <p14:creationId xmlns:p14="http://schemas.microsoft.com/office/powerpoint/2010/main" val="270597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normAutofit/>
          </a:bodyPr>
          <a:lstStyle/>
          <a:p>
            <a:r>
              <a:rPr lang="en-US" sz="3600" dirty="0"/>
              <a:t>Sensitivity analysis</a:t>
            </a:r>
          </a:p>
        </p:txBody>
      </p:sp>
      <mc:AlternateContent xmlns:mc="http://schemas.openxmlformats.org/markup-compatibility/2006">
        <mc:Choice xmlns:a14="http://schemas.microsoft.com/office/drawing/2010/main" Requires="a14">
          <p:sp>
            <p:nvSpPr>
              <p:cNvPr id="12" name="Content Placeholder 4">
                <a:extLst>
                  <a:ext uri="{FF2B5EF4-FFF2-40B4-BE49-F238E27FC236}">
                    <a16:creationId xmlns:a16="http://schemas.microsoft.com/office/drawing/2014/main" id="{7F9FAE44-E143-45FC-9D36-E770BCE1F4C5}"/>
                  </a:ext>
                </a:extLst>
              </p:cNvPr>
              <p:cNvSpPr>
                <a:spLocks noGrp="1"/>
              </p:cNvSpPr>
              <p:nvPr>
                <p:ph idx="1"/>
              </p:nvPr>
            </p:nvSpPr>
            <p:spPr>
              <a:xfrm>
                <a:off x="838200" y="1463623"/>
                <a:ext cx="9710827" cy="4775252"/>
              </a:xfrm>
            </p:spPr>
            <p:txBody>
              <a:bodyPr>
                <a:normAutofit/>
              </a:bodyPr>
              <a:lstStyle/>
              <a:p>
                <a:r>
                  <a:rPr lang="en-US" sz="2400" dirty="0"/>
                  <a:t>Which vital rate(s) is most important for population stability?</a:t>
                </a:r>
              </a:p>
              <a:p>
                <a:r>
                  <a:rPr lang="en-US" sz="2400" dirty="0"/>
                  <a:t>Elasticity = the proportional change in population growth rate (</a:t>
                </a:r>
                <a:r>
                  <a:rPr lang="el-GR" sz="2400" dirty="0"/>
                  <a:t>λ</a:t>
                </a:r>
                <a:r>
                  <a:rPr lang="en-US" sz="2400" dirty="0"/>
                  <a:t>) resulting from a 1% change in each rate</a:t>
                </a:r>
              </a:p>
              <a:p>
                <a:r>
                  <a:rPr lang="en-US" sz="2400" dirty="0"/>
                  <a:t>Can calculate using the </a:t>
                </a:r>
                <a:r>
                  <a:rPr lang="en-US" sz="2400" dirty="0" err="1"/>
                  <a:t>poptools</a:t>
                </a:r>
                <a:r>
                  <a:rPr lang="en-US" sz="2400" dirty="0"/>
                  <a:t> add-in for Excel or </a:t>
                </a:r>
                <a:r>
                  <a:rPr lang="en-US" sz="2400" dirty="0" err="1"/>
                  <a:t>popbio</a:t>
                </a:r>
                <a:r>
                  <a:rPr lang="en-US" sz="2400" dirty="0"/>
                  <a:t> package for R</a:t>
                </a:r>
              </a:p>
              <a:p>
                <a:endParaRPr lang="en-US" sz="900" i="1" dirty="0">
                  <a:latin typeface="Cambria Math" panose="02040503050406030204" pitchFamily="18" charset="0"/>
                </a:endParaRPr>
              </a:p>
              <a:p>
                <a:pPr marL="0" indent="0">
                  <a:buNone/>
                </a:pPr>
                <a:r>
                  <a:rPr lang="en-US" sz="2400" dirty="0"/>
                  <a:t>Population matrix </a:t>
                </a:r>
                <a:r>
                  <a:rPr lang="en-US" sz="2400" dirty="0">
                    <a:sym typeface="Wingdings" panose="05000000000000000000" pitchFamily="2" charset="2"/>
                  </a:rPr>
                  <a:t> </a:t>
                </a:r>
                <a14:m>
                  <m:oMath xmlns:m="http://schemas.openxmlformats.org/officeDocument/2006/math">
                    <m:d>
                      <m:dPr>
                        <m:begChr m:val="["/>
                        <m:endChr m:val="]"/>
                        <m:ctrlPr>
                          <a:rPr lang="en-US" sz="2400" i="1">
                            <a:latin typeface="Cambria Math" panose="02040503050406030204" pitchFamily="18" charset="0"/>
                          </a:rPr>
                        </m:ctrlPr>
                      </m:dPr>
                      <m:e>
                        <m:m>
                          <m:mPr>
                            <m:mcs>
                              <m:mc>
                                <m:mcPr>
                                  <m:count m:val="3"/>
                                  <m:mcJc m:val="center"/>
                                </m:mcPr>
                              </m:mc>
                            </m:mcs>
                            <m:ctrlPr>
                              <a:rPr lang="en-US" sz="2400" b="1" i="1">
                                <a:latin typeface="Cambria Math" panose="02040503050406030204" pitchFamily="18" charset="0"/>
                              </a:rPr>
                            </m:ctrlPr>
                          </m:mPr>
                          <m:mr>
                            <m:e>
                              <m:sSup>
                                <m:sSupPr>
                                  <m:ctrlPr>
                                    <a:rPr lang="en-US" sz="2400" b="1" i="1">
                                      <a:latin typeface="Cambria Math" panose="02040503050406030204" pitchFamily="18" charset="0"/>
                                    </a:rPr>
                                  </m:ctrlPr>
                                </m:sSupPr>
                                <m:e>
                                  <m:r>
                                    <a:rPr lang="en-US" sz="2400" b="1" i="1">
                                      <a:latin typeface="Cambria Math" panose="02040503050406030204" pitchFamily="18" charset="0"/>
                                    </a:rPr>
                                    <m:t>𝑺</m:t>
                                  </m:r>
                                </m:e>
                                <m:sup>
                                  <m:r>
                                    <a:rPr lang="en-US" sz="2400" b="1" i="1">
                                      <a:latin typeface="Cambria Math" panose="02040503050406030204" pitchFamily="18" charset="0"/>
                                    </a:rPr>
                                    <m:t>𝑱</m:t>
                                  </m:r>
                                  <m:r>
                                    <a:rPr lang="en-US" sz="2400" b="1" i="1">
                                      <a:latin typeface="Cambria Math" panose="02040503050406030204" pitchFamily="18" charset="0"/>
                                    </a:rPr>
                                    <m:t>𝟏</m:t>
                                  </m:r>
                                </m:sup>
                              </m:sSup>
                            </m:e>
                            <m:e>
                              <m:r>
                                <a:rPr lang="en-US" sz="2400" b="1" i="1">
                                  <a:latin typeface="Cambria Math" panose="02040503050406030204" pitchFamily="18" charset="0"/>
                                </a:rPr>
                                <m:t>𝟎</m:t>
                              </m:r>
                            </m:e>
                            <m:e>
                              <m:r>
                                <a:rPr lang="en-US" sz="2400" b="1" i="1">
                                  <a:latin typeface="Cambria Math" panose="02040503050406030204" pitchFamily="18" charset="0"/>
                                </a:rPr>
                                <m:t>𝑭</m:t>
                              </m:r>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𝑷</m:t>
                                  </m:r>
                                </m:e>
                                <m:sub>
                                  <m:r>
                                    <a:rPr lang="en-US" sz="2400" b="1" i="1">
                                      <a:latin typeface="Cambria Math" panose="02040503050406030204" pitchFamily="18" charset="0"/>
                                    </a:rPr>
                                    <m:t>𝒃</m:t>
                                  </m:r>
                                </m:sub>
                              </m:sSub>
                            </m:e>
                          </m:mr>
                          <m:mr>
                            <m:e>
                              <m:sSup>
                                <m:sSupPr>
                                  <m:ctrlPr>
                                    <a:rPr lang="en-US" sz="2400" b="1" i="1">
                                      <a:latin typeface="Cambria Math" panose="02040503050406030204" pitchFamily="18" charset="0"/>
                                    </a:rPr>
                                  </m:ctrlPr>
                                </m:sSupPr>
                                <m:e>
                                  <m:r>
                                    <a:rPr lang="en-US" sz="2400" b="1" i="1">
                                      <a:latin typeface="Cambria Math" panose="02040503050406030204" pitchFamily="18" charset="0"/>
                                    </a:rPr>
                                    <m:t>𝑻</m:t>
                                  </m:r>
                                </m:e>
                                <m:sup>
                                  <m:r>
                                    <a:rPr lang="en-US" sz="2400" b="1" i="1">
                                      <a:latin typeface="Cambria Math" panose="02040503050406030204" pitchFamily="18" charset="0"/>
                                    </a:rPr>
                                    <m:t>𝟏</m:t>
                                  </m:r>
                                  <m:r>
                                    <a:rPr lang="en-US" sz="2400" b="1" i="1" smtClean="0">
                                      <a:latin typeface="Cambria Math" panose="02040503050406030204" pitchFamily="18" charset="0"/>
                                    </a:rPr>
                                    <m:t>𝟐</m:t>
                                  </m:r>
                                </m:sup>
                              </m:sSup>
                            </m:e>
                            <m:e>
                              <m:sSup>
                                <m:sSupPr>
                                  <m:ctrlPr>
                                    <a:rPr lang="en-US" sz="2400" b="1" i="1">
                                      <a:latin typeface="Cambria Math" panose="02040503050406030204" pitchFamily="18" charset="0"/>
                                    </a:rPr>
                                  </m:ctrlPr>
                                </m:sSupPr>
                                <m:e>
                                  <m:r>
                                    <a:rPr lang="en-US" sz="2400" b="1" i="1">
                                      <a:latin typeface="Cambria Math" panose="02040503050406030204" pitchFamily="18" charset="0"/>
                                    </a:rPr>
                                    <m:t>𝑺</m:t>
                                  </m:r>
                                </m:e>
                                <m:sup>
                                  <m:r>
                                    <a:rPr lang="en-US" sz="2400" b="1" i="1">
                                      <a:latin typeface="Cambria Math" panose="02040503050406030204" pitchFamily="18" charset="0"/>
                                    </a:rPr>
                                    <m:t>𝑱</m:t>
                                  </m:r>
                                  <m:r>
                                    <a:rPr lang="en-US" sz="2400" b="1" i="1">
                                      <a:latin typeface="Cambria Math" panose="02040503050406030204" pitchFamily="18" charset="0"/>
                                    </a:rPr>
                                    <m:t>𝟐</m:t>
                                  </m:r>
                                </m:sup>
                              </m:sSup>
                            </m:e>
                            <m:e>
                              <m:r>
                                <a:rPr lang="en-US" sz="2400" b="1" i="1">
                                  <a:latin typeface="Cambria Math" panose="02040503050406030204" pitchFamily="18" charset="0"/>
                                </a:rPr>
                                <m:t>𝟎</m:t>
                              </m:r>
                            </m:e>
                          </m:mr>
                          <m:mr>
                            <m:e>
                              <m:r>
                                <a:rPr lang="en-US" sz="2400" b="1" i="1">
                                  <a:latin typeface="Cambria Math" panose="02040503050406030204" pitchFamily="18" charset="0"/>
                                </a:rPr>
                                <m:t>𝟎</m:t>
                              </m:r>
                            </m:e>
                            <m:e>
                              <m:sSup>
                                <m:sSupPr>
                                  <m:ctrlPr>
                                    <a:rPr lang="en-US" sz="2400" b="1" i="1">
                                      <a:latin typeface="Cambria Math" panose="02040503050406030204" pitchFamily="18" charset="0"/>
                                    </a:rPr>
                                  </m:ctrlPr>
                                </m:sSupPr>
                                <m:e>
                                  <m:r>
                                    <a:rPr lang="en-US" sz="2400" b="1" i="1">
                                      <a:latin typeface="Cambria Math" panose="02040503050406030204" pitchFamily="18" charset="0"/>
                                    </a:rPr>
                                    <m:t>𝑻</m:t>
                                  </m:r>
                                </m:e>
                                <m:sup>
                                  <m:r>
                                    <a:rPr lang="en-US" sz="2400" b="1" i="1" smtClean="0">
                                      <a:latin typeface="Cambria Math" panose="02040503050406030204" pitchFamily="18" charset="0"/>
                                    </a:rPr>
                                    <m:t>𝟐</m:t>
                                  </m:r>
                                  <m:r>
                                    <a:rPr lang="en-US" sz="2400" b="1" i="1" smtClean="0">
                                      <a:latin typeface="Cambria Math" panose="02040503050406030204" pitchFamily="18" charset="0"/>
                                    </a:rPr>
                                    <m:t>𝑨</m:t>
                                  </m:r>
                                </m:sup>
                              </m:sSup>
                            </m:e>
                            <m:e>
                              <m:sSup>
                                <m:sSupPr>
                                  <m:ctrlPr>
                                    <a:rPr lang="en-US" sz="2400" b="1" i="1">
                                      <a:latin typeface="Cambria Math" panose="02040503050406030204" pitchFamily="18" charset="0"/>
                                    </a:rPr>
                                  </m:ctrlPr>
                                </m:sSupPr>
                                <m:e>
                                  <m:r>
                                    <a:rPr lang="en-US" sz="2400" b="1" i="1">
                                      <a:latin typeface="Cambria Math" panose="02040503050406030204" pitchFamily="18" charset="0"/>
                                    </a:rPr>
                                    <m:t>𝑺</m:t>
                                  </m:r>
                                </m:e>
                                <m:sup>
                                  <m:r>
                                    <a:rPr lang="en-US" sz="2400" b="1" i="1">
                                      <a:latin typeface="Cambria Math" panose="02040503050406030204" pitchFamily="18" charset="0"/>
                                    </a:rPr>
                                    <m:t>𝑨</m:t>
                                  </m:r>
                                </m:sup>
                              </m:sSup>
                            </m:e>
                          </m:mr>
                        </m:m>
                      </m:e>
                    </m:d>
                    <m:r>
                      <a:rPr lang="en-US" sz="2400" b="1" i="1">
                        <a:latin typeface="Cambria Math" panose="02040503050406030204" pitchFamily="18" charset="0"/>
                      </a:rPr>
                      <m:t> </m:t>
                    </m:r>
                  </m:oMath>
                </a14:m>
                <a:r>
                  <a:rPr lang="en-US" sz="2400" dirty="0">
                    <a:sym typeface="Wingdings" panose="05000000000000000000" pitchFamily="2" charset="2"/>
                  </a:rPr>
                  <a:t></a:t>
                </a:r>
                <a:r>
                  <a:rPr lang="en-US" sz="2400" dirty="0"/>
                  <a:t> </a:t>
                </a:r>
                <a14:m>
                  <m:oMath xmlns:m="http://schemas.openxmlformats.org/officeDocument/2006/math">
                    <m:d>
                      <m:dPr>
                        <m:begChr m:val="["/>
                        <m:endChr m:val="]"/>
                        <m:ctrlPr>
                          <a:rPr lang="en-US" sz="2400" i="1">
                            <a:latin typeface="Cambria Math" panose="02040503050406030204" pitchFamily="18" charset="0"/>
                          </a:rPr>
                        </m:ctrlPr>
                      </m:dPr>
                      <m:e>
                        <m:m>
                          <m:mPr>
                            <m:mcs>
                              <m:mc>
                                <m:mcPr>
                                  <m:count m:val="3"/>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𝟎𝟎𝟔</m:t>
                              </m:r>
                            </m:e>
                            <m:e>
                              <m:r>
                                <a:rPr lang="en-US" sz="2400" b="1" i="1">
                                  <a:latin typeface="Cambria Math" panose="02040503050406030204" pitchFamily="18" charset="0"/>
                                </a:rPr>
                                <m:t>𝟎</m:t>
                              </m:r>
                            </m:e>
                            <m:e>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𝟑</m:t>
                              </m:r>
                            </m:e>
                          </m:mr>
                          <m:mr>
                            <m:e>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𝟎𝟖𝟑</m:t>
                              </m:r>
                            </m:e>
                            <m:e>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𝟔𝟕</m:t>
                              </m:r>
                            </m:e>
                            <m:e>
                              <m:r>
                                <a:rPr lang="en-US" sz="2400" b="1" i="1">
                                  <a:latin typeface="Cambria Math" panose="02040503050406030204" pitchFamily="18" charset="0"/>
                                </a:rPr>
                                <m:t>𝟎</m:t>
                              </m:r>
                            </m:e>
                          </m:mr>
                          <m:mr>
                            <m:e>
                              <m:r>
                                <a:rPr lang="en-US" sz="2400" b="1" i="1">
                                  <a:latin typeface="Cambria Math" panose="02040503050406030204" pitchFamily="18" charset="0"/>
                                </a:rPr>
                                <m:t>𝟎</m:t>
                              </m:r>
                            </m:e>
                            <m:e>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𝟏</m:t>
                              </m:r>
                            </m:e>
                            <m:e>
                              <m:r>
                                <a:rPr lang="en-US" sz="2400" b="1" i="1">
                                  <a:latin typeface="Cambria Math" panose="02040503050406030204" pitchFamily="18" charset="0"/>
                                </a:rPr>
                                <m:t>𝟎</m:t>
                              </m:r>
                              <m:r>
                                <a:rPr lang="en-US" sz="2400" b="1" i="1">
                                  <a:latin typeface="Cambria Math" panose="02040503050406030204" pitchFamily="18" charset="0"/>
                                </a:rPr>
                                <m:t>.</m:t>
                              </m:r>
                              <m:r>
                                <a:rPr lang="en-US" sz="2400" b="1" i="1">
                                  <a:latin typeface="Cambria Math" panose="02040503050406030204" pitchFamily="18" charset="0"/>
                                </a:rPr>
                                <m:t>𝟗𝟓</m:t>
                              </m:r>
                            </m:e>
                          </m:mr>
                        </m:m>
                      </m:e>
                    </m:d>
                  </m:oMath>
                </a14:m>
                <a:endParaRPr lang="en-US" sz="2400" dirty="0">
                  <a:sym typeface="Wingdings" panose="05000000000000000000" pitchFamily="2" charset="2"/>
                </a:endParaRPr>
              </a:p>
              <a:p>
                <a:pPr marL="0" indent="0">
                  <a:buNone/>
                </a:pPr>
                <a:endParaRPr lang="en-US" sz="2400" dirty="0">
                  <a:sym typeface="Wingdings" panose="05000000000000000000" pitchFamily="2" charset="2"/>
                </a:endParaRPr>
              </a:p>
              <a:p>
                <a:pPr marL="0" indent="0">
                  <a:buNone/>
                </a:pPr>
                <a:r>
                  <a:rPr lang="en-US" sz="2400" dirty="0">
                    <a:sym typeface="Wingdings" panose="05000000000000000000" pitchFamily="2" charset="2"/>
                  </a:rPr>
                  <a:t>Elasticity matrix   </a:t>
                </a:r>
                <a:r>
                  <a:rPr lang="en-US" sz="2400" dirty="0"/>
                  <a:t> </a:t>
                </a:r>
                <a14:m>
                  <m:oMath xmlns:m="http://schemas.openxmlformats.org/officeDocument/2006/math">
                    <m:d>
                      <m:dPr>
                        <m:begChr m:val="["/>
                        <m:endChr m:val="]"/>
                        <m:ctrlPr>
                          <a:rPr lang="en-US" sz="2400" i="1">
                            <a:latin typeface="Cambria Math" panose="02040503050406030204" pitchFamily="18" charset="0"/>
                          </a:rPr>
                        </m:ctrlPr>
                      </m:dPr>
                      <m:e>
                        <m:m>
                          <m:mPr>
                            <m:mcs>
                              <m:mc>
                                <m:mcPr>
                                  <m:count m:val="3"/>
                                  <m:mcJc m:val="center"/>
                                </m:mcPr>
                              </m:mc>
                            </m:mcs>
                            <m:ctrlPr>
                              <a:rPr lang="en-US" sz="2400" b="1" i="1">
                                <a:latin typeface="Cambria Math" panose="02040503050406030204" pitchFamily="18" charset="0"/>
                              </a:rPr>
                            </m:ctrlPr>
                          </m:mPr>
                          <m:mr>
                            <m:e>
                              <m:r>
                                <a:rPr lang="en-US" sz="2400" b="1" i="1" smtClean="0">
                                  <a:latin typeface="Cambria Math" panose="02040503050406030204" pitchFamily="18" charset="0"/>
                                </a:rPr>
                                <m:t>𝟎</m:t>
                              </m:r>
                            </m:e>
                            <m:e>
                              <m:r>
                                <a:rPr lang="en-US" sz="2400" b="1" i="1">
                                  <a:latin typeface="Cambria Math" panose="02040503050406030204" pitchFamily="18" charset="0"/>
                                </a:rPr>
                                <m:t>𝟎</m:t>
                              </m:r>
                            </m:e>
                            <m:e>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𝟎𝟑𝟏</m:t>
                              </m:r>
                            </m:e>
                          </m:mr>
                          <m:mr>
                            <m:e>
                              <m:r>
                                <a:rPr lang="en-US" sz="2400" b="1" i="1">
                                  <a:latin typeface="Cambria Math" panose="02040503050406030204" pitchFamily="18" charset="0"/>
                                </a:rPr>
                                <m:t>𝟎</m:t>
                              </m:r>
                              <m:r>
                                <a:rPr lang="en-US" sz="2400" b="1" i="1">
                                  <a:latin typeface="Cambria Math" panose="02040503050406030204" pitchFamily="18" charset="0"/>
                                </a:rPr>
                                <m:t>.</m:t>
                              </m:r>
                              <m:r>
                                <a:rPr lang="en-US" sz="2400" b="1" i="1">
                                  <a:latin typeface="Cambria Math" panose="02040503050406030204" pitchFamily="18" charset="0"/>
                                </a:rPr>
                                <m:t>𝟎𝟑𝟏</m:t>
                              </m:r>
                            </m:e>
                            <m:e>
                              <m:r>
                                <a:rPr lang="en-US" sz="2400" b="1" i="1">
                                  <a:latin typeface="Cambria Math" panose="02040503050406030204" pitchFamily="18" charset="0"/>
                                </a:rPr>
                                <m:t>𝟎</m:t>
                              </m:r>
                              <m:r>
                                <a:rPr lang="en-US" sz="2400" b="1" i="1">
                                  <a:latin typeface="Cambria Math" panose="02040503050406030204" pitchFamily="18" charset="0"/>
                                </a:rPr>
                                <m:t>.</m:t>
                              </m:r>
                              <m:r>
                                <a:rPr lang="en-US" sz="2400" b="1" i="1" smtClean="0">
                                  <a:latin typeface="Cambria Math" panose="02040503050406030204" pitchFamily="18" charset="0"/>
                                </a:rPr>
                                <m:t>𝟎</m:t>
                              </m:r>
                              <m:r>
                                <a:rPr lang="en-US" sz="2400" b="1" i="1">
                                  <a:latin typeface="Cambria Math" panose="02040503050406030204" pitchFamily="18" charset="0"/>
                                </a:rPr>
                                <m:t>𝟔</m:t>
                              </m:r>
                              <m:r>
                                <a:rPr lang="en-US" sz="2400" b="1" i="1" smtClean="0">
                                  <a:latin typeface="Cambria Math" panose="02040503050406030204" pitchFamily="18" charset="0"/>
                                </a:rPr>
                                <m:t>𝟔</m:t>
                              </m:r>
                            </m:e>
                            <m:e>
                              <m:r>
                                <a:rPr lang="en-US" sz="2400" b="1" i="1">
                                  <a:latin typeface="Cambria Math" panose="02040503050406030204" pitchFamily="18" charset="0"/>
                                </a:rPr>
                                <m:t>𝟎</m:t>
                              </m:r>
                            </m:e>
                          </m:mr>
                          <m:mr>
                            <m:e>
                              <m:r>
                                <a:rPr lang="en-US" sz="2400" b="1" i="1">
                                  <a:latin typeface="Cambria Math" panose="02040503050406030204" pitchFamily="18" charset="0"/>
                                </a:rPr>
                                <m:t>𝟎</m:t>
                              </m:r>
                            </m:e>
                            <m:e>
                              <m:r>
                                <a:rPr lang="en-US" sz="2400" b="1" i="1">
                                  <a:latin typeface="Cambria Math" panose="02040503050406030204" pitchFamily="18" charset="0"/>
                                </a:rPr>
                                <m:t>𝟎</m:t>
                              </m:r>
                              <m:r>
                                <a:rPr lang="en-US" sz="2400" b="1" i="1">
                                  <a:latin typeface="Cambria Math" panose="02040503050406030204" pitchFamily="18" charset="0"/>
                                </a:rPr>
                                <m:t>.</m:t>
                              </m:r>
                              <m:r>
                                <a:rPr lang="en-US" sz="2400" b="1" i="1" smtClean="0">
                                  <a:latin typeface="Cambria Math" panose="02040503050406030204" pitchFamily="18" charset="0"/>
                                </a:rPr>
                                <m:t>𝟎𝟑</m:t>
                              </m:r>
                              <m:r>
                                <a:rPr lang="en-US" sz="2400" b="1" i="1">
                                  <a:latin typeface="Cambria Math" panose="02040503050406030204" pitchFamily="18" charset="0"/>
                                </a:rPr>
                                <m:t>𝟏</m:t>
                              </m:r>
                            </m:e>
                            <m:e>
                              <m:r>
                                <a:rPr lang="en-US" sz="2400" b="1" i="1">
                                  <a:latin typeface="Cambria Math" panose="02040503050406030204" pitchFamily="18" charset="0"/>
                                </a:rPr>
                                <m:t>𝟎</m:t>
                              </m:r>
                              <m:r>
                                <a:rPr lang="en-US" sz="2400" b="1" i="1">
                                  <a:latin typeface="Cambria Math" panose="02040503050406030204" pitchFamily="18" charset="0"/>
                                </a:rPr>
                                <m:t>.</m:t>
                              </m:r>
                              <m:r>
                                <a:rPr lang="en-US" sz="2400" b="1" i="1" smtClean="0">
                                  <a:latin typeface="Cambria Math" panose="02040503050406030204" pitchFamily="18" charset="0"/>
                                </a:rPr>
                                <m:t>𝟖𝟒𝟏</m:t>
                              </m:r>
                            </m:e>
                          </m:mr>
                        </m:m>
                      </m:e>
                    </m:d>
                  </m:oMath>
                </a14:m>
                <a:endParaRPr lang="en-US" sz="2400" dirty="0"/>
              </a:p>
            </p:txBody>
          </p:sp>
        </mc:Choice>
        <mc:Fallback>
          <p:sp>
            <p:nvSpPr>
              <p:cNvPr id="12" name="Content Placeholder 4">
                <a:extLst>
                  <a:ext uri="{FF2B5EF4-FFF2-40B4-BE49-F238E27FC236}">
                    <a16:creationId xmlns:a16="http://schemas.microsoft.com/office/drawing/2014/main" id="{7F9FAE44-E143-45FC-9D36-E770BCE1F4C5}"/>
                  </a:ext>
                </a:extLst>
              </p:cNvPr>
              <p:cNvSpPr>
                <a:spLocks noGrp="1" noRot="1" noChangeAspect="1" noMove="1" noResize="1" noEditPoints="1" noAdjustHandles="1" noChangeArrowheads="1" noChangeShapeType="1" noTextEdit="1"/>
              </p:cNvSpPr>
              <p:nvPr>
                <p:ph idx="1"/>
              </p:nvPr>
            </p:nvSpPr>
            <p:spPr>
              <a:xfrm>
                <a:off x="838200" y="1463623"/>
                <a:ext cx="9710827" cy="4775252"/>
              </a:xfrm>
              <a:blipFill>
                <a:blip r:embed="rId3"/>
                <a:stretch>
                  <a:fillRect l="-1005" t="-1788" r="-126"/>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EC6DEDF2-5FFC-4B5D-AE62-3A5F9FD23329}"/>
              </a:ext>
            </a:extLst>
          </p:cNvPr>
          <p:cNvSpPr/>
          <p:nvPr/>
        </p:nvSpPr>
        <p:spPr>
          <a:xfrm>
            <a:off x="5781991" y="5591428"/>
            <a:ext cx="975947" cy="588264"/>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B3176B9-2D0B-4CD1-9058-71E19160CFB9}"/>
              </a:ext>
            </a:extLst>
          </p:cNvPr>
          <p:cNvSpPr txBox="1"/>
          <p:nvPr/>
        </p:nvSpPr>
        <p:spPr>
          <a:xfrm>
            <a:off x="7477125" y="4777329"/>
            <a:ext cx="3876675" cy="1015663"/>
          </a:xfrm>
          <a:prstGeom prst="rect">
            <a:avLst/>
          </a:prstGeom>
          <a:noFill/>
        </p:spPr>
        <p:txBody>
          <a:bodyPr wrap="square" rtlCol="0">
            <a:spAutoFit/>
          </a:bodyPr>
          <a:lstStyle/>
          <a:p>
            <a:r>
              <a:rPr lang="en-US" sz="2000" i="1" dirty="0"/>
              <a:t>Position with the greatest value corresponds to the vital rate that has the strongest effect on </a:t>
            </a:r>
            <a:r>
              <a:rPr lang="el-GR" sz="2000" i="1" dirty="0"/>
              <a:t>λ</a:t>
            </a:r>
            <a:endParaRPr lang="en-US" sz="2000" i="1" dirty="0"/>
          </a:p>
        </p:txBody>
      </p:sp>
      <p:cxnSp>
        <p:nvCxnSpPr>
          <p:cNvPr id="5" name="Straight Arrow Connector 4">
            <a:extLst>
              <a:ext uri="{FF2B5EF4-FFF2-40B4-BE49-F238E27FC236}">
                <a16:creationId xmlns:a16="http://schemas.microsoft.com/office/drawing/2014/main" id="{88766937-E5A4-4BDD-A5C4-5C8D5F314212}"/>
              </a:ext>
            </a:extLst>
          </p:cNvPr>
          <p:cNvCxnSpPr>
            <a:cxnSpLocks/>
            <a:stCxn id="3" idx="1"/>
            <a:endCxn id="15" idx="6"/>
          </p:cNvCxnSpPr>
          <p:nvPr/>
        </p:nvCxnSpPr>
        <p:spPr>
          <a:xfrm flipH="1">
            <a:off x="6757938" y="5285161"/>
            <a:ext cx="719187" cy="600399"/>
          </a:xfrm>
          <a:prstGeom prst="straightConnector1">
            <a:avLst/>
          </a:prstGeom>
          <a:ln w="28575">
            <a:solidFill>
              <a:srgbClr val="9900CC"/>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71D232EC-5708-4F5C-85E3-46F3366CE9C9}"/>
              </a:ext>
            </a:extLst>
          </p:cNvPr>
          <p:cNvSpPr/>
          <p:nvPr/>
        </p:nvSpPr>
        <p:spPr>
          <a:xfrm>
            <a:off x="5296906" y="4125024"/>
            <a:ext cx="740021" cy="588264"/>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E4830F1E-3D6D-4A51-90A6-240F61FA1152}"/>
              </a:ext>
            </a:extLst>
          </p:cNvPr>
          <p:cNvCxnSpPr>
            <a:cxnSpLocks/>
            <a:stCxn id="3" idx="1"/>
            <a:endCxn id="17" idx="6"/>
          </p:cNvCxnSpPr>
          <p:nvPr/>
        </p:nvCxnSpPr>
        <p:spPr>
          <a:xfrm flipH="1" flipV="1">
            <a:off x="6036927" y="4419156"/>
            <a:ext cx="1440198" cy="866005"/>
          </a:xfrm>
          <a:prstGeom prst="straightConnector1">
            <a:avLst/>
          </a:prstGeom>
          <a:ln w="28575">
            <a:solidFill>
              <a:srgbClr val="9900CC"/>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BC6BE96-8760-4ECF-AF42-E0262883776A}"/>
              </a:ext>
            </a:extLst>
          </p:cNvPr>
          <p:cNvSpPr txBox="1"/>
          <p:nvPr/>
        </p:nvSpPr>
        <p:spPr>
          <a:xfrm>
            <a:off x="1524000" y="6008828"/>
            <a:ext cx="3429592" cy="707886"/>
          </a:xfrm>
          <a:prstGeom prst="rect">
            <a:avLst/>
          </a:prstGeom>
          <a:noFill/>
        </p:spPr>
        <p:txBody>
          <a:bodyPr wrap="square" rtlCol="0">
            <a:spAutoFit/>
          </a:bodyPr>
          <a:lstStyle/>
          <a:p>
            <a:r>
              <a:rPr lang="en-US" sz="2000" i="1" dirty="0"/>
              <a:t>1% change in adult survival will result in a 84.1% change in </a:t>
            </a:r>
            <a:r>
              <a:rPr lang="el-GR" sz="2000" dirty="0"/>
              <a:t>λ</a:t>
            </a:r>
            <a:endParaRPr lang="en-US" sz="2000" i="1" dirty="0"/>
          </a:p>
        </p:txBody>
      </p:sp>
      <p:cxnSp>
        <p:nvCxnSpPr>
          <p:cNvPr id="16" name="Straight Arrow Connector 15">
            <a:extLst>
              <a:ext uri="{FF2B5EF4-FFF2-40B4-BE49-F238E27FC236}">
                <a16:creationId xmlns:a16="http://schemas.microsoft.com/office/drawing/2014/main" id="{740F9E39-E9F9-4CC6-A9B0-C11D7DCF4C7B}"/>
              </a:ext>
            </a:extLst>
          </p:cNvPr>
          <p:cNvCxnSpPr>
            <a:cxnSpLocks/>
            <a:stCxn id="15" idx="3"/>
            <a:endCxn id="14" idx="3"/>
          </p:cNvCxnSpPr>
          <p:nvPr/>
        </p:nvCxnSpPr>
        <p:spPr>
          <a:xfrm flipH="1">
            <a:off x="4953592" y="6093543"/>
            <a:ext cx="971323" cy="2692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8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 grpId="0"/>
      <p:bldP spid="17" grpId="0" animBg="1"/>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outline</a:t>
            </a:r>
          </a:p>
        </p:txBody>
      </p:sp>
      <p:sp>
        <p:nvSpPr>
          <p:cNvPr id="3" name="Content Placeholder 2"/>
          <p:cNvSpPr>
            <a:spLocks noGrp="1"/>
          </p:cNvSpPr>
          <p:nvPr>
            <p:ph idx="1"/>
          </p:nvPr>
        </p:nvSpPr>
        <p:spPr/>
        <p:txBody>
          <a:bodyPr/>
          <a:lstStyle/>
          <a:p>
            <a:r>
              <a:rPr lang="en-US" dirty="0"/>
              <a:t>Building a matrix model</a:t>
            </a:r>
          </a:p>
          <a:p>
            <a:r>
              <a:rPr lang="en-US" dirty="0">
                <a:solidFill>
                  <a:schemeClr val="bg1">
                    <a:lumMod val="50000"/>
                  </a:schemeClr>
                </a:solidFill>
              </a:rPr>
              <a:t>Accounting for uncertainty and stochasticity</a:t>
            </a:r>
          </a:p>
          <a:p>
            <a:r>
              <a:rPr lang="en-US" dirty="0">
                <a:solidFill>
                  <a:schemeClr val="bg1">
                    <a:lumMod val="50000"/>
                  </a:schemeClr>
                </a:solidFill>
              </a:rPr>
              <a:t>Implementing future scenarios</a:t>
            </a:r>
          </a:p>
        </p:txBody>
      </p:sp>
    </p:spTree>
    <p:extLst>
      <p:ext uri="{BB962C8B-B14F-4D97-AF65-F5344CB8AC3E}">
        <p14:creationId xmlns:p14="http://schemas.microsoft.com/office/powerpoint/2010/main" val="502392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Using elasticities to assess future conditions</a:t>
            </a:r>
          </a:p>
        </p:txBody>
      </p:sp>
      <p:sp>
        <p:nvSpPr>
          <p:cNvPr id="3" name="Content Placeholder 2"/>
          <p:cNvSpPr>
            <a:spLocks noGrp="1"/>
          </p:cNvSpPr>
          <p:nvPr>
            <p:ph idx="1"/>
          </p:nvPr>
        </p:nvSpPr>
        <p:spPr/>
        <p:txBody>
          <a:bodyPr/>
          <a:lstStyle/>
          <a:p>
            <a:r>
              <a:rPr lang="en-US" dirty="0"/>
              <a:t>Using sensitivity and/or elasticity output (example)</a:t>
            </a:r>
          </a:p>
          <a:p>
            <a:pPr lvl="1"/>
            <a:r>
              <a:rPr lang="en-US" dirty="0"/>
              <a:t>Results indicate population growth is most sensitive to </a:t>
            </a:r>
            <a:r>
              <a:rPr lang="en-US" b="1" dirty="0">
                <a:solidFill>
                  <a:srgbClr val="7030A0"/>
                </a:solidFill>
              </a:rPr>
              <a:t>adult survival</a:t>
            </a:r>
          </a:p>
          <a:p>
            <a:pPr lvl="2"/>
            <a:r>
              <a:rPr lang="en-US" dirty="0"/>
              <a:t>Conceptual modeling and lit review suggest that adult survival is negatively affected by drought frequency</a:t>
            </a:r>
          </a:p>
          <a:p>
            <a:pPr lvl="2"/>
            <a:r>
              <a:rPr lang="en-US" dirty="0"/>
              <a:t>Climate projections indicate that drought frequency will increase over next 50 years </a:t>
            </a:r>
          </a:p>
          <a:p>
            <a:pPr lvl="2"/>
            <a:endParaRPr lang="en-US" dirty="0"/>
          </a:p>
          <a:p>
            <a:pPr lvl="1"/>
            <a:r>
              <a:rPr lang="en-US" dirty="0"/>
              <a:t>What can we expect given this information?</a:t>
            </a:r>
          </a:p>
          <a:p>
            <a:pPr lvl="2"/>
            <a:r>
              <a:rPr lang="en-US" dirty="0"/>
              <a:t>Adult survival will likely decrease</a:t>
            </a:r>
          </a:p>
          <a:p>
            <a:pPr lvl="2"/>
            <a:r>
              <a:rPr lang="en-US" dirty="0"/>
              <a:t>Population growth will likely decrease</a:t>
            </a:r>
          </a:p>
          <a:p>
            <a:pPr lvl="2"/>
            <a:r>
              <a:rPr lang="en-US" dirty="0"/>
              <a:t>If climate predictions are accurate, future resiliency will decrease</a:t>
            </a:r>
          </a:p>
        </p:txBody>
      </p:sp>
    </p:spTree>
    <p:extLst>
      <p:ext uri="{BB962C8B-B14F-4D97-AF65-F5344CB8AC3E}">
        <p14:creationId xmlns:p14="http://schemas.microsoft.com/office/powerpoint/2010/main" val="2229405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7EF1-67DA-438D-9647-FF8B7F08C882}"/>
              </a:ext>
            </a:extLst>
          </p:cNvPr>
          <p:cNvSpPr>
            <a:spLocks noGrp="1"/>
          </p:cNvSpPr>
          <p:nvPr>
            <p:ph type="title"/>
          </p:nvPr>
        </p:nvSpPr>
        <p:spPr/>
        <p:txBody>
          <a:bodyPr/>
          <a:lstStyle/>
          <a:p>
            <a:r>
              <a:rPr lang="en-US" dirty="0"/>
              <a:t>Implementing future scenarios</a:t>
            </a:r>
          </a:p>
        </p:txBody>
      </p:sp>
      <p:sp>
        <p:nvSpPr>
          <p:cNvPr id="5" name="Content Placeholder 4">
            <a:extLst>
              <a:ext uri="{FF2B5EF4-FFF2-40B4-BE49-F238E27FC236}">
                <a16:creationId xmlns:a16="http://schemas.microsoft.com/office/drawing/2014/main" id="{943D1E12-131A-415C-A9DA-2F517D48EC1C}"/>
              </a:ext>
            </a:extLst>
          </p:cNvPr>
          <p:cNvSpPr>
            <a:spLocks noGrp="1"/>
          </p:cNvSpPr>
          <p:nvPr>
            <p:ph idx="1"/>
          </p:nvPr>
        </p:nvSpPr>
        <p:spPr>
          <a:xfrm>
            <a:off x="838200" y="1825625"/>
            <a:ext cx="8115300" cy="4351338"/>
          </a:xfrm>
        </p:spPr>
        <p:txBody>
          <a:bodyPr/>
          <a:lstStyle/>
          <a:p>
            <a:r>
              <a:rPr lang="en-US" dirty="0">
                <a:solidFill>
                  <a:schemeClr val="bg2">
                    <a:lumMod val="75000"/>
                  </a:schemeClr>
                </a:solidFill>
              </a:rPr>
              <a:t>Use sensitivity analysis to inform how the population will respond to future conditions</a:t>
            </a:r>
          </a:p>
          <a:p>
            <a:r>
              <a:rPr lang="en-US" dirty="0"/>
              <a:t>Determine how environmental stressors and management actions will influence vital rates (arrows in the life cycle diagram), project the population under a few discrete scenarios</a:t>
            </a:r>
          </a:p>
        </p:txBody>
      </p:sp>
    </p:spTree>
    <p:extLst>
      <p:ext uri="{BB962C8B-B14F-4D97-AF65-F5344CB8AC3E}">
        <p14:creationId xmlns:p14="http://schemas.microsoft.com/office/powerpoint/2010/main" val="35926494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15566"/>
            <a:ext cx="10515600" cy="1325563"/>
          </a:xfrm>
        </p:spPr>
        <p:txBody>
          <a:bodyPr>
            <a:normAutofit/>
          </a:bodyPr>
          <a:lstStyle/>
          <a:p>
            <a:r>
              <a:rPr lang="en-US" sz="4000" dirty="0"/>
              <a:t>Key threats = drought and habitat loss</a:t>
            </a:r>
          </a:p>
        </p:txBody>
      </p:sp>
      <p:sp>
        <p:nvSpPr>
          <p:cNvPr id="3" name="Oval 2">
            <a:extLst>
              <a:ext uri="{FF2B5EF4-FFF2-40B4-BE49-F238E27FC236}">
                <a16:creationId xmlns:a16="http://schemas.microsoft.com/office/drawing/2014/main" id="{99F3B190-FC34-44C7-B495-223C181AA855}"/>
              </a:ext>
            </a:extLst>
          </p:cNvPr>
          <p:cNvSpPr/>
          <p:nvPr/>
        </p:nvSpPr>
        <p:spPr>
          <a:xfrm>
            <a:off x="1838327" y="2766217"/>
            <a:ext cx="1714500" cy="1325563"/>
          </a:xfrm>
          <a:prstGeom prst="ellipse">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Young juveniles</a:t>
            </a:r>
          </a:p>
        </p:txBody>
      </p:sp>
      <p:sp>
        <p:nvSpPr>
          <p:cNvPr id="28" name="Oval 27">
            <a:extLst>
              <a:ext uri="{FF2B5EF4-FFF2-40B4-BE49-F238E27FC236}">
                <a16:creationId xmlns:a16="http://schemas.microsoft.com/office/drawing/2014/main" id="{A8C9BD3D-4A68-4AEB-8618-A4D1C5BF91C5}"/>
              </a:ext>
            </a:extLst>
          </p:cNvPr>
          <p:cNvSpPr/>
          <p:nvPr/>
        </p:nvSpPr>
        <p:spPr>
          <a:xfrm>
            <a:off x="4676776" y="2766217"/>
            <a:ext cx="1714500" cy="1325563"/>
          </a:xfrm>
          <a:prstGeom prst="ellipse">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Older juveniles</a:t>
            </a:r>
          </a:p>
        </p:txBody>
      </p:sp>
      <p:sp>
        <p:nvSpPr>
          <p:cNvPr id="29" name="Oval 28">
            <a:extLst>
              <a:ext uri="{FF2B5EF4-FFF2-40B4-BE49-F238E27FC236}">
                <a16:creationId xmlns:a16="http://schemas.microsoft.com/office/drawing/2014/main" id="{41328DEA-AF93-4F59-B577-912A0DEFEBA8}"/>
              </a:ext>
            </a:extLst>
          </p:cNvPr>
          <p:cNvSpPr/>
          <p:nvPr/>
        </p:nvSpPr>
        <p:spPr>
          <a:xfrm>
            <a:off x="7515225" y="2766217"/>
            <a:ext cx="1714500" cy="1325563"/>
          </a:xfrm>
          <a:prstGeom prst="ellipse">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Adults</a:t>
            </a:r>
          </a:p>
        </p:txBody>
      </p:sp>
      <p:cxnSp>
        <p:nvCxnSpPr>
          <p:cNvPr id="5" name="Straight Arrow Connector 4">
            <a:extLst>
              <a:ext uri="{FF2B5EF4-FFF2-40B4-BE49-F238E27FC236}">
                <a16:creationId xmlns:a16="http://schemas.microsoft.com/office/drawing/2014/main" id="{C6AD7D66-F5DE-49E8-B7F3-44D661F5E677}"/>
              </a:ext>
            </a:extLst>
          </p:cNvPr>
          <p:cNvCxnSpPr>
            <a:cxnSpLocks/>
            <a:stCxn id="3" idx="6"/>
            <a:endCxn id="28" idx="2"/>
          </p:cNvCxnSpPr>
          <p:nvPr/>
        </p:nvCxnSpPr>
        <p:spPr>
          <a:xfrm>
            <a:off x="3552827" y="3428999"/>
            <a:ext cx="1123949"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15D567A-E26F-4613-B740-E3F8EA33806C}"/>
              </a:ext>
            </a:extLst>
          </p:cNvPr>
          <p:cNvCxnSpPr>
            <a:cxnSpLocks/>
            <a:stCxn id="28" idx="6"/>
            <a:endCxn id="29" idx="2"/>
          </p:cNvCxnSpPr>
          <p:nvPr/>
        </p:nvCxnSpPr>
        <p:spPr>
          <a:xfrm>
            <a:off x="6391276" y="3428999"/>
            <a:ext cx="1123949"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CF805126-DD74-4C10-8AA3-65D722DB5D4F}"/>
              </a:ext>
            </a:extLst>
          </p:cNvPr>
          <p:cNvCxnSpPr>
            <a:cxnSpLocks/>
            <a:stCxn id="3" idx="3"/>
            <a:endCxn id="3" idx="5"/>
          </p:cNvCxnSpPr>
          <p:nvPr/>
        </p:nvCxnSpPr>
        <p:spPr>
          <a:xfrm rot="16200000" flipH="1">
            <a:off x="2695577" y="3291489"/>
            <a:ext cx="12700" cy="1212334"/>
          </a:xfrm>
          <a:prstGeom prst="curvedConnector3">
            <a:avLst>
              <a:gd name="adj1" fmla="val 4303535"/>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843991E3-C78D-4E5F-B371-9C535DCB4DA8}"/>
              </a:ext>
            </a:extLst>
          </p:cNvPr>
          <p:cNvCxnSpPr>
            <a:cxnSpLocks/>
            <a:stCxn id="28" idx="3"/>
            <a:endCxn id="28" idx="5"/>
          </p:cNvCxnSpPr>
          <p:nvPr/>
        </p:nvCxnSpPr>
        <p:spPr>
          <a:xfrm rot="16200000" flipH="1">
            <a:off x="5534026" y="3291489"/>
            <a:ext cx="12700" cy="1212334"/>
          </a:xfrm>
          <a:prstGeom prst="curvedConnector3">
            <a:avLst>
              <a:gd name="adj1" fmla="val 4153535"/>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EBBEFF35-57E7-49E8-90A2-4843A42C5BF8}"/>
              </a:ext>
            </a:extLst>
          </p:cNvPr>
          <p:cNvCxnSpPr>
            <a:cxnSpLocks/>
            <a:stCxn id="29" idx="3"/>
            <a:endCxn id="29" idx="5"/>
          </p:cNvCxnSpPr>
          <p:nvPr/>
        </p:nvCxnSpPr>
        <p:spPr>
          <a:xfrm rot="16200000" flipH="1">
            <a:off x="8372475" y="3291489"/>
            <a:ext cx="12700" cy="1212334"/>
          </a:xfrm>
          <a:prstGeom prst="curvedConnector3">
            <a:avLst>
              <a:gd name="adj1" fmla="val 4003535"/>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0BB088F3-43E0-4399-B3C0-E98A4CCEBF92}"/>
              </a:ext>
            </a:extLst>
          </p:cNvPr>
          <p:cNvCxnSpPr>
            <a:cxnSpLocks/>
            <a:stCxn id="29" idx="0"/>
            <a:endCxn id="3" idx="0"/>
          </p:cNvCxnSpPr>
          <p:nvPr/>
        </p:nvCxnSpPr>
        <p:spPr>
          <a:xfrm rot="16200000" flipV="1">
            <a:off x="5534026" y="-72232"/>
            <a:ext cx="12700" cy="5676898"/>
          </a:xfrm>
          <a:prstGeom prst="curvedConnector3">
            <a:avLst>
              <a:gd name="adj1" fmla="val 5775000"/>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picture containing green, drawing&#10;&#10;Description automatically generated">
            <a:extLst>
              <a:ext uri="{FF2B5EF4-FFF2-40B4-BE49-F238E27FC236}">
                <a16:creationId xmlns:a16="http://schemas.microsoft.com/office/drawing/2014/main" id="{E6FE4F3C-0B08-4612-8169-BF5CFB9EAF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4200" y="180975"/>
            <a:ext cx="1228725" cy="1228725"/>
          </a:xfrm>
          <a:prstGeom prst="rect">
            <a:avLst/>
          </a:prstGeom>
        </p:spPr>
      </p:pic>
      <p:sp>
        <p:nvSpPr>
          <p:cNvPr id="45" name="Rectangle 44">
            <a:extLst>
              <a:ext uri="{FF2B5EF4-FFF2-40B4-BE49-F238E27FC236}">
                <a16:creationId xmlns:a16="http://schemas.microsoft.com/office/drawing/2014/main" id="{BEECEFD5-836F-400D-9FBF-162C4E78F7D4}"/>
              </a:ext>
            </a:extLst>
          </p:cNvPr>
          <p:cNvSpPr/>
          <p:nvPr/>
        </p:nvSpPr>
        <p:spPr>
          <a:xfrm>
            <a:off x="2228465" y="5457824"/>
            <a:ext cx="3473321" cy="123825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Drought</a:t>
            </a:r>
          </a:p>
          <a:p>
            <a:pPr algn="ctr"/>
            <a:r>
              <a:rPr lang="en-US" sz="2400" i="1" dirty="0"/>
              <a:t>Negative effect on survival of all stages</a:t>
            </a:r>
          </a:p>
        </p:txBody>
      </p:sp>
      <p:cxnSp>
        <p:nvCxnSpPr>
          <p:cNvPr id="47" name="Straight Arrow Connector 46">
            <a:extLst>
              <a:ext uri="{FF2B5EF4-FFF2-40B4-BE49-F238E27FC236}">
                <a16:creationId xmlns:a16="http://schemas.microsoft.com/office/drawing/2014/main" id="{C681B7CC-5859-4E7D-8E06-B83CF923956D}"/>
              </a:ext>
            </a:extLst>
          </p:cNvPr>
          <p:cNvCxnSpPr>
            <a:cxnSpLocks/>
            <a:stCxn id="45" idx="0"/>
          </p:cNvCxnSpPr>
          <p:nvPr/>
        </p:nvCxnSpPr>
        <p:spPr>
          <a:xfrm flipH="1" flipV="1">
            <a:off x="3114675" y="4443411"/>
            <a:ext cx="850451" cy="1014413"/>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006CCEB-60B7-4BBA-93DD-2400F4F44540}"/>
              </a:ext>
            </a:extLst>
          </p:cNvPr>
          <p:cNvCxnSpPr>
            <a:cxnSpLocks/>
            <a:stCxn id="45" idx="0"/>
          </p:cNvCxnSpPr>
          <p:nvPr/>
        </p:nvCxnSpPr>
        <p:spPr>
          <a:xfrm flipV="1">
            <a:off x="3965126" y="3480196"/>
            <a:ext cx="6672" cy="1977628"/>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F63A56D-A291-4524-9087-BB62BE23587A}"/>
              </a:ext>
            </a:extLst>
          </p:cNvPr>
          <p:cNvCxnSpPr>
            <a:cxnSpLocks/>
            <a:stCxn id="45" idx="0"/>
          </p:cNvCxnSpPr>
          <p:nvPr/>
        </p:nvCxnSpPr>
        <p:spPr>
          <a:xfrm flipV="1">
            <a:off x="3965126" y="4234658"/>
            <a:ext cx="1121224" cy="1223166"/>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69D1B1C-BBB2-4D59-B74B-9166853A17AF}"/>
              </a:ext>
            </a:extLst>
          </p:cNvPr>
          <p:cNvCxnSpPr>
            <a:cxnSpLocks/>
            <a:stCxn id="45" idx="0"/>
          </p:cNvCxnSpPr>
          <p:nvPr/>
        </p:nvCxnSpPr>
        <p:spPr>
          <a:xfrm flipV="1">
            <a:off x="3965126" y="3428999"/>
            <a:ext cx="3016699" cy="2028825"/>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BB951D9-24B2-4F81-A2EC-4551929005D2}"/>
              </a:ext>
            </a:extLst>
          </p:cNvPr>
          <p:cNvCxnSpPr>
            <a:cxnSpLocks/>
            <a:stCxn id="45" idx="0"/>
          </p:cNvCxnSpPr>
          <p:nvPr/>
        </p:nvCxnSpPr>
        <p:spPr>
          <a:xfrm flipV="1">
            <a:off x="3965126" y="4234658"/>
            <a:ext cx="3902524" cy="1223166"/>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0B623797-646E-489D-97A3-62EE4DD30A98}"/>
              </a:ext>
            </a:extLst>
          </p:cNvPr>
          <p:cNvSpPr/>
          <p:nvPr/>
        </p:nvSpPr>
        <p:spPr>
          <a:xfrm>
            <a:off x="6229350" y="5457824"/>
            <a:ext cx="2571750" cy="123823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Habitat loss</a:t>
            </a:r>
          </a:p>
          <a:p>
            <a:pPr algn="ctr"/>
            <a:r>
              <a:rPr lang="en-US" sz="2400" i="1" dirty="0"/>
              <a:t>Reduced carrying capacity</a:t>
            </a:r>
          </a:p>
        </p:txBody>
      </p:sp>
    </p:spTree>
    <p:extLst>
      <p:ext uri="{BB962C8B-B14F-4D97-AF65-F5344CB8AC3E}">
        <p14:creationId xmlns:p14="http://schemas.microsoft.com/office/powerpoint/2010/main" val="18387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15566"/>
            <a:ext cx="10515600" cy="1325563"/>
          </a:xfrm>
        </p:spPr>
        <p:txBody>
          <a:bodyPr>
            <a:normAutofit/>
          </a:bodyPr>
          <a:lstStyle/>
          <a:p>
            <a:r>
              <a:rPr lang="en-US" sz="4000" dirty="0"/>
              <a:t>Modeling drought</a:t>
            </a:r>
          </a:p>
        </p:txBody>
      </p:sp>
      <p:pic>
        <p:nvPicPr>
          <p:cNvPr id="44" name="Picture 43" descr="A picture containing green, drawing&#10;&#10;Description automatically generated">
            <a:extLst>
              <a:ext uri="{FF2B5EF4-FFF2-40B4-BE49-F238E27FC236}">
                <a16:creationId xmlns:a16="http://schemas.microsoft.com/office/drawing/2014/main" id="{E6FE4F3C-0B08-4612-8169-BF5CFB9EAF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4200" y="180975"/>
            <a:ext cx="1228725" cy="1228725"/>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44BC7B9-A44F-42A8-888B-142AF3BD2204}"/>
                  </a:ext>
                </a:extLst>
              </p:cNvPr>
              <p:cNvSpPr txBox="1"/>
              <p:nvPr/>
            </p:nvSpPr>
            <p:spPr>
              <a:xfrm>
                <a:off x="738187" y="1491734"/>
                <a:ext cx="10772775" cy="2720745"/>
              </a:xfrm>
              <a:prstGeom prst="rect">
                <a:avLst/>
              </a:prstGeom>
              <a:noFill/>
            </p:spPr>
            <p:txBody>
              <a:bodyPr wrap="square" rtlCol="0">
                <a:spAutoFit/>
              </a:bodyPr>
              <a:lstStyle/>
              <a:p>
                <a:pPr marL="285750" indent="-285750">
                  <a:buFont typeface="Arial" panose="020B0604020202020204" pitchFamily="34" charset="0"/>
                  <a:buChar char="•"/>
                </a:pPr>
                <a:r>
                  <a:rPr lang="en-US" sz="2400" dirty="0"/>
                  <a:t>Used historical drought data to estimate the annual proportion of the range affected by drought and variability</a:t>
                </a:r>
              </a:p>
              <a:p>
                <a:pPr marL="285750" indent="-285750">
                  <a:buFont typeface="Arial" panose="020B0604020202020204" pitchFamily="34" charset="0"/>
                  <a:buChar char="•"/>
                </a:pPr>
                <a:r>
                  <a:rPr lang="en-US" sz="2400" dirty="0"/>
                  <a:t>In each model replicate, randomly draw proportion of range affected by drought</a:t>
                </a:r>
              </a:p>
              <a:p>
                <a:pPr marL="285750" indent="-285750">
                  <a:buFont typeface="Arial" panose="020B0604020202020204" pitchFamily="34" charset="0"/>
                  <a:buChar char="•"/>
                </a:pPr>
                <a:r>
                  <a:rPr lang="en-US" sz="2400" dirty="0"/>
                  <a:t>Survival rates are a weighted average of animals exposed and not exposed to drought</a:t>
                </a:r>
              </a:p>
              <a:p>
                <a:r>
                  <a:rPr lang="en-US" sz="2400" dirty="0"/>
                  <a:t>	</a:t>
                </a:r>
                <a14:m>
                  <m:oMath xmlns:m="http://schemas.openxmlformats.org/officeDocument/2006/math">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𝑆</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𝐴</m:t>
                        </m:r>
                      </m:sup>
                    </m:sSub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𝑑𝑟𝑜𝑢𝑔h𝑡</m:t>
                        </m:r>
                      </m:sub>
                    </m:sSub>
                    <m:r>
                      <a:rPr lang="en-US" sz="2400" b="0" i="1" smtClean="0">
                        <a:latin typeface="Cambria Math" panose="02040503050406030204" pitchFamily="18" charset="0"/>
                      </a:rPr>
                      <m:t>∗</m:t>
                    </m:r>
                  </m:oMath>
                </a14:m>
                <a:r>
                  <a:rPr lang="en-US" sz="2400" dirty="0"/>
                  <a:t>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𝑡</m:t>
                        </m:r>
                      </m:sub>
                      <m:sup>
                        <m:r>
                          <a:rPr lang="en-US" sz="2400" i="1">
                            <a:latin typeface="Cambria Math" panose="02040503050406030204" pitchFamily="18" charset="0"/>
                          </a:rPr>
                          <m:t>𝐴</m:t>
                        </m:r>
                      </m:sup>
                    </m:sSubSup>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𝐷𝐸</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𝑑𝑟𝑜𝑢𝑔h𝑡</m:t>
                        </m:r>
                      </m:sub>
                    </m:sSub>
                    <m:r>
                      <a:rPr lang="en-US" sz="2400" b="0" i="0" smtClean="0">
                        <a:latin typeface="Cambria Math" panose="02040503050406030204" pitchFamily="18" charset="0"/>
                      </a:rPr>
                      <m:t>)</m:t>
                    </m:r>
                    <m:r>
                      <a:rPr lang="en-US" sz="2400" i="1">
                        <a:latin typeface="Cambria Math" panose="02040503050406030204" pitchFamily="18" charset="0"/>
                      </a:rPr>
                      <m:t>∗</m:t>
                    </m:r>
                    <m:r>
                      <m:rPr>
                        <m:nor/>
                      </m:rPr>
                      <a:rPr lang="en-US" sz="2400" dirty="0"/>
                      <m:t> </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𝑡</m:t>
                        </m:r>
                      </m:sub>
                      <m:sup>
                        <m:r>
                          <a:rPr lang="en-US" sz="2400" i="1">
                            <a:latin typeface="Cambria Math" panose="02040503050406030204" pitchFamily="18" charset="0"/>
                          </a:rPr>
                          <m:t>𝐴</m:t>
                        </m:r>
                      </m:sup>
                    </m:sSubSup>
                    <m:r>
                      <a:rPr lang="en-US" sz="2400" b="0" i="1" smtClean="0">
                        <a:latin typeface="Cambria Math" panose="02040503050406030204" pitchFamily="18" charset="0"/>
                      </a:rPr>
                      <m:t>)</m:t>
                    </m:r>
                  </m:oMath>
                </a14:m>
                <a:endParaRPr lang="en-US" sz="2400" dirty="0"/>
              </a:p>
              <a:p>
                <a:endParaRPr lang="en-US" sz="2400" dirty="0"/>
              </a:p>
            </p:txBody>
          </p:sp>
        </mc:Choice>
        <mc:Fallback xmlns="">
          <p:sp>
            <p:nvSpPr>
              <p:cNvPr id="4" name="TextBox 3">
                <a:extLst>
                  <a:ext uri="{FF2B5EF4-FFF2-40B4-BE49-F238E27FC236}">
                    <a16:creationId xmlns:a16="http://schemas.microsoft.com/office/drawing/2014/main" id="{344BC7B9-A44F-42A8-888B-142AF3BD2204}"/>
                  </a:ext>
                </a:extLst>
              </p:cNvPr>
              <p:cNvSpPr txBox="1">
                <a:spLocks noRot="1" noChangeAspect="1" noMove="1" noResize="1" noEditPoints="1" noAdjustHandles="1" noChangeArrowheads="1" noChangeShapeType="1" noTextEdit="1"/>
              </p:cNvSpPr>
              <p:nvPr/>
            </p:nvSpPr>
            <p:spPr>
              <a:xfrm>
                <a:off x="738187" y="1491734"/>
                <a:ext cx="10772775" cy="2720745"/>
              </a:xfrm>
              <a:prstGeom prst="rect">
                <a:avLst/>
              </a:prstGeom>
              <a:blipFill>
                <a:blip r:embed="rId3"/>
                <a:stretch>
                  <a:fillRect l="-736" t="-1794"/>
                </a:stretch>
              </a:blipFill>
            </p:spPr>
            <p:txBody>
              <a:bodyPr/>
              <a:lstStyle/>
              <a:p>
                <a:r>
                  <a:rPr lang="en-US">
                    <a:noFill/>
                  </a:rPr>
                  <a:t> </a:t>
                </a:r>
              </a:p>
            </p:txBody>
          </p:sp>
        </mc:Fallback>
      </mc:AlternateContent>
      <p:sp>
        <p:nvSpPr>
          <p:cNvPr id="3" name="Left Bracket 2">
            <a:extLst>
              <a:ext uri="{FF2B5EF4-FFF2-40B4-BE49-F238E27FC236}">
                <a16:creationId xmlns:a16="http://schemas.microsoft.com/office/drawing/2014/main" id="{F145A621-005D-4B9B-8F5A-D7BFC024EE00}"/>
              </a:ext>
            </a:extLst>
          </p:cNvPr>
          <p:cNvSpPr/>
          <p:nvPr/>
        </p:nvSpPr>
        <p:spPr>
          <a:xfrm rot="16200000">
            <a:off x="3767137" y="2370699"/>
            <a:ext cx="142875" cy="2895600"/>
          </a:xfrm>
          <a:prstGeom prst="leftBracket">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ket 5">
            <a:extLst>
              <a:ext uri="{FF2B5EF4-FFF2-40B4-BE49-F238E27FC236}">
                <a16:creationId xmlns:a16="http://schemas.microsoft.com/office/drawing/2014/main" id="{3ECB1657-ABDE-4E3C-A589-336BE18B3A3B}"/>
              </a:ext>
            </a:extLst>
          </p:cNvPr>
          <p:cNvSpPr/>
          <p:nvPr/>
        </p:nvSpPr>
        <p:spPr>
          <a:xfrm rot="16200000">
            <a:off x="6919913" y="2370698"/>
            <a:ext cx="142875" cy="2895600"/>
          </a:xfrm>
          <a:prstGeom prst="leftBracket">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AB438395-C349-4A59-9A90-8CCE6D664A8F}"/>
              </a:ext>
            </a:extLst>
          </p:cNvPr>
          <p:cNvSpPr txBox="1"/>
          <p:nvPr/>
        </p:nvSpPr>
        <p:spPr>
          <a:xfrm>
            <a:off x="2752725" y="3889250"/>
            <a:ext cx="2533650" cy="369332"/>
          </a:xfrm>
          <a:prstGeom prst="rect">
            <a:avLst/>
          </a:prstGeom>
          <a:noFill/>
        </p:spPr>
        <p:txBody>
          <a:bodyPr wrap="square" rtlCol="0">
            <a:spAutoFit/>
          </a:bodyPr>
          <a:lstStyle/>
          <a:p>
            <a:r>
              <a:rPr lang="en-US" i="1" dirty="0"/>
              <a:t>Exposed to drought</a:t>
            </a:r>
          </a:p>
        </p:txBody>
      </p:sp>
      <p:sp>
        <p:nvSpPr>
          <p:cNvPr id="8" name="TextBox 7">
            <a:extLst>
              <a:ext uri="{FF2B5EF4-FFF2-40B4-BE49-F238E27FC236}">
                <a16:creationId xmlns:a16="http://schemas.microsoft.com/office/drawing/2014/main" id="{18C7CEC9-4A4A-4E22-8664-DBE37C167EAA}"/>
              </a:ext>
            </a:extLst>
          </p:cNvPr>
          <p:cNvSpPr txBox="1"/>
          <p:nvPr/>
        </p:nvSpPr>
        <p:spPr>
          <a:xfrm>
            <a:off x="5905501" y="3889250"/>
            <a:ext cx="2533650" cy="369332"/>
          </a:xfrm>
          <a:prstGeom prst="rect">
            <a:avLst/>
          </a:prstGeom>
          <a:noFill/>
        </p:spPr>
        <p:txBody>
          <a:bodyPr wrap="square" rtlCol="0">
            <a:spAutoFit/>
          </a:bodyPr>
          <a:lstStyle/>
          <a:p>
            <a:r>
              <a:rPr lang="en-US" i="1" dirty="0"/>
              <a:t>Not exposed to drought</a:t>
            </a:r>
          </a:p>
        </p:txBody>
      </p:sp>
      <p:sp>
        <p:nvSpPr>
          <p:cNvPr id="7" name="Oval 6">
            <a:extLst>
              <a:ext uri="{FF2B5EF4-FFF2-40B4-BE49-F238E27FC236}">
                <a16:creationId xmlns:a16="http://schemas.microsoft.com/office/drawing/2014/main" id="{5EDB4615-DF86-4F70-BE6B-52B473FAFD06}"/>
              </a:ext>
            </a:extLst>
          </p:cNvPr>
          <p:cNvSpPr/>
          <p:nvPr/>
        </p:nvSpPr>
        <p:spPr>
          <a:xfrm>
            <a:off x="4533900" y="3328114"/>
            <a:ext cx="742950" cy="510834"/>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7B67971-1959-46F6-9470-F1241CDE9FE6}"/>
              </a:ext>
            </a:extLst>
          </p:cNvPr>
          <p:cNvSpPr txBox="1"/>
          <p:nvPr/>
        </p:nvSpPr>
        <p:spPr>
          <a:xfrm>
            <a:off x="4167188" y="4546834"/>
            <a:ext cx="3476625" cy="707886"/>
          </a:xfrm>
          <a:prstGeom prst="rect">
            <a:avLst/>
          </a:prstGeom>
          <a:noFill/>
        </p:spPr>
        <p:txBody>
          <a:bodyPr wrap="square" rtlCol="0">
            <a:spAutoFit/>
          </a:bodyPr>
          <a:lstStyle/>
          <a:p>
            <a:r>
              <a:rPr lang="en-US" sz="2000" i="1" dirty="0"/>
              <a:t>Drought effect:</a:t>
            </a:r>
          </a:p>
          <a:p>
            <a:r>
              <a:rPr lang="en-US" sz="2000" i="1" dirty="0"/>
              <a:t>1% - 20% reduction in survival</a:t>
            </a:r>
          </a:p>
        </p:txBody>
      </p:sp>
      <p:cxnSp>
        <p:nvCxnSpPr>
          <p:cNvPr id="11" name="Straight Arrow Connector 10">
            <a:extLst>
              <a:ext uri="{FF2B5EF4-FFF2-40B4-BE49-F238E27FC236}">
                <a16:creationId xmlns:a16="http://schemas.microsoft.com/office/drawing/2014/main" id="{19199DC1-FABB-4C53-A175-A5524017BA54}"/>
              </a:ext>
            </a:extLst>
          </p:cNvPr>
          <p:cNvCxnSpPr>
            <a:cxnSpLocks/>
            <a:stCxn id="7" idx="4"/>
          </p:cNvCxnSpPr>
          <p:nvPr/>
        </p:nvCxnSpPr>
        <p:spPr>
          <a:xfrm>
            <a:off x="4905375" y="3838948"/>
            <a:ext cx="166687" cy="7078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8090580-0F8D-434A-A684-D14F49B65121}"/>
                  </a:ext>
                </a:extLst>
              </p:cNvPr>
              <p:cNvSpPr txBox="1"/>
              <p:nvPr/>
            </p:nvSpPr>
            <p:spPr>
              <a:xfrm>
                <a:off x="738187" y="5525933"/>
                <a:ext cx="8439150" cy="1235275"/>
              </a:xfrm>
              <a:prstGeom prst="rect">
                <a:avLst/>
              </a:prstGeom>
              <a:noFill/>
            </p:spPr>
            <p:txBody>
              <a:bodyPr wrap="square" rtlCol="0">
                <a:spAutoFit/>
              </a:bodyPr>
              <a:lstStyle/>
              <a:p>
                <a:r>
                  <a:rPr lang="en-US" sz="2400" b="1" dirty="0"/>
                  <a:t>Can model droughts with different magnitudes and extents by varying inputs for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𝑷</m:t>
                        </m:r>
                      </m:e>
                      <m:sub>
                        <m:r>
                          <a:rPr lang="en-US" sz="2400" b="1" i="1">
                            <a:latin typeface="Cambria Math" panose="02040503050406030204" pitchFamily="18" charset="0"/>
                          </a:rPr>
                          <m:t>𝒅𝒓𝒐𝒖𝒈𝒉𝒕</m:t>
                        </m:r>
                      </m:sub>
                    </m:sSub>
                  </m:oMath>
                </a14:m>
                <a:r>
                  <a:rPr lang="en-US" sz="2400" b="1" dirty="0"/>
                  <a:t> and </a:t>
                </a:r>
                <a14:m>
                  <m:oMath xmlns:m="http://schemas.openxmlformats.org/officeDocument/2006/math">
                    <m:r>
                      <a:rPr lang="en-US" sz="2400" b="1" i="1">
                        <a:latin typeface="Cambria Math" panose="02040503050406030204" pitchFamily="18" charset="0"/>
                      </a:rPr>
                      <m:t>𝑫𝑬</m:t>
                    </m:r>
                  </m:oMath>
                </a14:m>
                <a:endParaRPr lang="en-US" sz="2400" b="1" dirty="0"/>
              </a:p>
              <a:p>
                <a:endParaRPr lang="en-US" sz="2400" dirty="0"/>
              </a:p>
            </p:txBody>
          </p:sp>
        </mc:Choice>
        <mc:Fallback xmlns="">
          <p:sp>
            <p:nvSpPr>
              <p:cNvPr id="21" name="TextBox 20">
                <a:extLst>
                  <a:ext uri="{FF2B5EF4-FFF2-40B4-BE49-F238E27FC236}">
                    <a16:creationId xmlns:a16="http://schemas.microsoft.com/office/drawing/2014/main" id="{E8090580-0F8D-434A-A684-D14F49B65121}"/>
                  </a:ext>
                </a:extLst>
              </p:cNvPr>
              <p:cNvSpPr txBox="1">
                <a:spLocks noRot="1" noChangeAspect="1" noMove="1" noResize="1" noEditPoints="1" noAdjustHandles="1" noChangeArrowheads="1" noChangeShapeType="1" noTextEdit="1"/>
              </p:cNvSpPr>
              <p:nvPr/>
            </p:nvSpPr>
            <p:spPr>
              <a:xfrm>
                <a:off x="738187" y="5525933"/>
                <a:ext cx="8439150" cy="1235275"/>
              </a:xfrm>
              <a:prstGeom prst="rect">
                <a:avLst/>
              </a:prstGeom>
              <a:blipFill>
                <a:blip r:embed="rId4"/>
                <a:stretch>
                  <a:fillRect l="-1084" t="-3941"/>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9DD36B5F-1624-48AC-8CD1-643F9C3C16F7}"/>
              </a:ext>
            </a:extLst>
          </p:cNvPr>
          <p:cNvSpPr/>
          <p:nvPr/>
        </p:nvSpPr>
        <p:spPr>
          <a:xfrm>
            <a:off x="2471738" y="3345581"/>
            <a:ext cx="1338261" cy="510834"/>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4FC88F78-A665-4FEB-BEF6-F05D14495915}"/>
              </a:ext>
            </a:extLst>
          </p:cNvPr>
          <p:cNvCxnSpPr>
            <a:cxnSpLocks/>
            <a:stCxn id="13" idx="3"/>
          </p:cNvCxnSpPr>
          <p:nvPr/>
        </p:nvCxnSpPr>
        <p:spPr>
          <a:xfrm flipH="1">
            <a:off x="2214563" y="3781605"/>
            <a:ext cx="453159" cy="5108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03C2B28-84F1-4094-A655-D806DF4C20C7}"/>
              </a:ext>
            </a:extLst>
          </p:cNvPr>
          <p:cNvSpPr txBox="1"/>
          <p:nvPr/>
        </p:nvSpPr>
        <p:spPr>
          <a:xfrm>
            <a:off x="854869" y="4287697"/>
            <a:ext cx="2285999" cy="707886"/>
          </a:xfrm>
          <a:prstGeom prst="rect">
            <a:avLst/>
          </a:prstGeom>
          <a:noFill/>
        </p:spPr>
        <p:txBody>
          <a:bodyPr wrap="square" rtlCol="0">
            <a:spAutoFit/>
          </a:bodyPr>
          <a:lstStyle/>
          <a:p>
            <a:r>
              <a:rPr lang="en-US" sz="2000" i="1" dirty="0"/>
              <a:t>Proportion of range exposed to drought</a:t>
            </a:r>
          </a:p>
        </p:txBody>
      </p:sp>
    </p:spTree>
    <p:extLst>
      <p:ext uri="{BB962C8B-B14F-4D97-AF65-F5344CB8AC3E}">
        <p14:creationId xmlns:p14="http://schemas.microsoft.com/office/powerpoint/2010/main" val="373350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21" grpId="0"/>
      <p:bldP spid="13" grpId="0" animBg="1"/>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32C42-00BB-4591-924F-9762BA40FCE1}"/>
              </a:ext>
            </a:extLst>
          </p:cNvPr>
          <p:cNvSpPr>
            <a:spLocks noGrp="1"/>
          </p:cNvSpPr>
          <p:nvPr>
            <p:ph type="title"/>
          </p:nvPr>
        </p:nvSpPr>
        <p:spPr/>
        <p:txBody>
          <a:bodyPr>
            <a:normAutofit/>
          </a:bodyPr>
          <a:lstStyle/>
          <a:p>
            <a:r>
              <a:rPr lang="en-US" sz="4000" dirty="0"/>
              <a:t>Modeling habitat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AFC847-7414-446C-9F63-F7CB17BD9220}"/>
                  </a:ext>
                </a:extLst>
              </p:cNvPr>
              <p:cNvSpPr>
                <a:spLocks noGrp="1"/>
              </p:cNvSpPr>
              <p:nvPr>
                <p:ph idx="1"/>
              </p:nvPr>
            </p:nvSpPr>
            <p:spPr>
              <a:xfrm>
                <a:off x="838200" y="1825625"/>
                <a:ext cx="10515600" cy="3498850"/>
              </a:xfrm>
            </p:spPr>
            <p:txBody>
              <a:bodyPr>
                <a:normAutofit/>
              </a:bodyPr>
              <a:lstStyle/>
              <a:p>
                <a:r>
                  <a:rPr lang="en-US" sz="2400" dirty="0"/>
                  <a:t>Included a ceiling density dependence function—if population exceeded carrying capacity,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𝑷</m:t>
                        </m:r>
                      </m:e>
                      <m:sub>
                        <m:r>
                          <a:rPr lang="en-US" sz="2400" b="1" i="1">
                            <a:latin typeface="Cambria Math" panose="02040503050406030204" pitchFamily="18" charset="0"/>
                          </a:rPr>
                          <m:t>𝒃</m:t>
                        </m:r>
                      </m:sub>
                    </m:sSub>
                    <m:r>
                      <a:rPr lang="en-US" sz="2400" b="0" i="0" smtClean="0">
                        <a:latin typeface="Cambria Math" panose="02040503050406030204" pitchFamily="18" charset="0"/>
                      </a:rPr>
                      <m:t>=0</m:t>
                    </m:r>
                  </m:oMath>
                </a14:m>
                <a:endParaRPr lang="en-US" sz="2400" dirty="0"/>
              </a:p>
              <a:p>
                <a:r>
                  <a:rPr lang="en-US" sz="2400" dirty="0"/>
                  <a:t>Carrying capacity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𝑃𝑜𝑝</m:t>
                        </m:r>
                      </m:e>
                      <m:sub>
                        <m:r>
                          <a:rPr lang="en-US" sz="2400" b="0" i="1" smtClean="0">
                            <a:latin typeface="Cambria Math" panose="02040503050406030204" pitchFamily="18" charset="0"/>
                          </a:rPr>
                          <m:t>𝑚𝑎𝑥</m:t>
                        </m:r>
                      </m:sub>
                    </m:sSub>
                  </m:oMath>
                </a14:m>
                <a:r>
                  <a:rPr lang="en-US" sz="2400" dirty="0"/>
                  <a:t>) determined based on amount of habitat available in different types and estimates of tortoise density in each habitat type </a:t>
                </a:r>
              </a:p>
              <a:p>
                <a:pPr marL="0" indent="0">
                  <a:buNone/>
                </a:pPr>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𝑃𝑜𝑝</m:t>
                        </m:r>
                      </m:e>
                      <m:sub>
                        <m:r>
                          <a:rPr lang="en-US" sz="2400" b="0" i="1" smtClean="0">
                            <a:latin typeface="Cambria Math" panose="02040503050406030204" pitchFamily="18" charset="0"/>
                          </a:rPr>
                          <m:t>𝑚𝑎𝑥</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𝑃</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𝑃</m:t>
                            </m:r>
                          </m:sub>
                        </m:sSub>
                      </m:e>
                    </m:d>
                    <m:r>
                      <a:rPr lang="en-US" sz="2400" b="0" i="1" smtClean="0">
                        <a:latin typeface="Cambria Math" panose="02040503050406030204" pitchFamily="18" charset="0"/>
                      </a:rPr>
                      <m:t>+</m:t>
                    </m:r>
                  </m:oMath>
                </a14:m>
                <a:r>
                  <a:rPr lang="en-US" sz="2400" dirty="0"/>
                  <a:t> </a:t>
                </a:r>
                <a14:m>
                  <m:oMath xmlns:m="http://schemas.openxmlformats.org/officeDocument/2006/math">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b="0" i="1" smtClean="0">
                                <a:latin typeface="Cambria Math" panose="02040503050406030204" pitchFamily="18" charset="0"/>
                              </a:rPr>
                              <m:t>𝑆</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𝐴</m:t>
                            </m:r>
                          </m:e>
                          <m:sub>
                            <m:r>
                              <a:rPr lang="en-US" sz="2400" b="0" i="1" smtClean="0">
                                <a:latin typeface="Cambria Math" panose="02040503050406030204" pitchFamily="18" charset="0"/>
                              </a:rPr>
                              <m:t>𝑆</m:t>
                            </m:r>
                          </m:sub>
                        </m:sSub>
                      </m:e>
                    </m:d>
                    <m:r>
                      <a:rPr lang="en-US" sz="2400" b="0" i="1" smtClean="0">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b="0" i="1" smtClean="0">
                                <a:latin typeface="Cambria Math" panose="02040503050406030204" pitchFamily="18" charset="0"/>
                              </a:rPr>
                              <m:t>𝑇</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𝐴</m:t>
                            </m:r>
                          </m:e>
                          <m:sub>
                            <m:r>
                              <a:rPr lang="en-US" sz="2400" b="0" i="1" smtClean="0">
                                <a:latin typeface="Cambria Math" panose="02040503050406030204" pitchFamily="18" charset="0"/>
                              </a:rPr>
                              <m:t>𝑇</m:t>
                            </m:r>
                          </m:sub>
                        </m:sSub>
                      </m:e>
                    </m:d>
                  </m:oMath>
                </a14:m>
                <a:endParaRPr lang="en-US" sz="2400" dirty="0"/>
              </a:p>
            </p:txBody>
          </p:sp>
        </mc:Choice>
        <mc:Fallback xmlns="">
          <p:sp>
            <p:nvSpPr>
              <p:cNvPr id="3" name="Content Placeholder 2">
                <a:extLst>
                  <a:ext uri="{FF2B5EF4-FFF2-40B4-BE49-F238E27FC236}">
                    <a16:creationId xmlns:a16="http://schemas.microsoft.com/office/drawing/2014/main" id="{ECAFC847-7414-446C-9F63-F7CB17BD9220}"/>
                  </a:ext>
                </a:extLst>
              </p:cNvPr>
              <p:cNvSpPr>
                <a:spLocks noGrp="1" noRot="1" noChangeAspect="1" noMove="1" noResize="1" noEditPoints="1" noAdjustHandles="1" noChangeArrowheads="1" noChangeShapeType="1" noTextEdit="1"/>
              </p:cNvSpPr>
              <p:nvPr>
                <p:ph idx="1"/>
              </p:nvPr>
            </p:nvSpPr>
            <p:spPr>
              <a:xfrm>
                <a:off x="838200" y="1825625"/>
                <a:ext cx="10515600" cy="3498850"/>
              </a:xfrm>
              <a:blipFill>
                <a:blip r:embed="rId3"/>
                <a:stretch>
                  <a:fillRect l="-812" t="-2439" r="-522"/>
                </a:stretch>
              </a:blipFill>
            </p:spPr>
            <p:txBody>
              <a:bodyPr/>
              <a:lstStyle/>
              <a:p>
                <a:r>
                  <a:rPr lang="en-US">
                    <a:noFill/>
                  </a:rPr>
                  <a:t> </a:t>
                </a:r>
              </a:p>
            </p:txBody>
          </p:sp>
        </mc:Fallback>
      </mc:AlternateContent>
      <p:pic>
        <p:nvPicPr>
          <p:cNvPr id="4" name="Picture 3" descr="A picture containing green, drawing&#10;&#10;Description automatically generated">
            <a:extLst>
              <a:ext uri="{FF2B5EF4-FFF2-40B4-BE49-F238E27FC236}">
                <a16:creationId xmlns:a16="http://schemas.microsoft.com/office/drawing/2014/main" id="{71D574E3-CAE8-4126-ABD3-4809973BCB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4200" y="180975"/>
            <a:ext cx="1228725" cy="1228725"/>
          </a:xfrm>
          <a:prstGeom prst="rect">
            <a:avLst/>
          </a:prstGeom>
        </p:spPr>
      </p:pic>
      <p:sp>
        <p:nvSpPr>
          <p:cNvPr id="5" name="Oval 4">
            <a:extLst>
              <a:ext uri="{FF2B5EF4-FFF2-40B4-BE49-F238E27FC236}">
                <a16:creationId xmlns:a16="http://schemas.microsoft.com/office/drawing/2014/main" id="{00F0B2F3-3280-4F8C-BC2C-A6714BEDA310}"/>
              </a:ext>
            </a:extLst>
          </p:cNvPr>
          <p:cNvSpPr/>
          <p:nvPr/>
        </p:nvSpPr>
        <p:spPr>
          <a:xfrm>
            <a:off x="3228975" y="3343274"/>
            <a:ext cx="581025" cy="504825"/>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6DF4ACF5-C527-4BE4-9810-4176784EF79D}"/>
              </a:ext>
            </a:extLst>
          </p:cNvPr>
          <p:cNvSpPr/>
          <p:nvPr/>
        </p:nvSpPr>
        <p:spPr>
          <a:xfrm>
            <a:off x="3981450" y="3343274"/>
            <a:ext cx="581025" cy="504825"/>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A1CF2DE0-C0F8-44B3-A0BE-E250D2F8DBA3}"/>
              </a:ext>
            </a:extLst>
          </p:cNvPr>
          <p:cNvSpPr txBox="1"/>
          <p:nvPr/>
        </p:nvSpPr>
        <p:spPr>
          <a:xfrm>
            <a:off x="1219200" y="4381500"/>
            <a:ext cx="2590800" cy="707886"/>
          </a:xfrm>
          <a:prstGeom prst="rect">
            <a:avLst/>
          </a:prstGeom>
          <a:noFill/>
        </p:spPr>
        <p:txBody>
          <a:bodyPr wrap="square" rtlCol="0">
            <a:spAutoFit/>
          </a:bodyPr>
          <a:lstStyle/>
          <a:p>
            <a:r>
              <a:rPr lang="en-US" sz="2000" dirty="0"/>
              <a:t>Density in primary habitat (17.1 per km</a:t>
            </a:r>
            <a:r>
              <a:rPr lang="en-US" sz="2000" baseline="30000" dirty="0"/>
              <a:t>2</a:t>
            </a:r>
            <a:r>
              <a:rPr lang="en-US" sz="2000" dirty="0"/>
              <a:t>)</a:t>
            </a:r>
          </a:p>
        </p:txBody>
      </p:sp>
      <p:sp>
        <p:nvSpPr>
          <p:cNvPr id="8" name="TextBox 7">
            <a:extLst>
              <a:ext uri="{FF2B5EF4-FFF2-40B4-BE49-F238E27FC236}">
                <a16:creationId xmlns:a16="http://schemas.microsoft.com/office/drawing/2014/main" id="{2A9AF220-2FC5-491E-B61B-6E5F18AB43D5}"/>
              </a:ext>
            </a:extLst>
          </p:cNvPr>
          <p:cNvSpPr txBox="1"/>
          <p:nvPr/>
        </p:nvSpPr>
        <p:spPr>
          <a:xfrm>
            <a:off x="4271962" y="4381500"/>
            <a:ext cx="2590800" cy="707886"/>
          </a:xfrm>
          <a:prstGeom prst="rect">
            <a:avLst/>
          </a:prstGeom>
          <a:noFill/>
        </p:spPr>
        <p:txBody>
          <a:bodyPr wrap="square" rtlCol="0">
            <a:spAutoFit/>
          </a:bodyPr>
          <a:lstStyle/>
          <a:p>
            <a:r>
              <a:rPr lang="en-US" sz="2000" dirty="0"/>
              <a:t>Area of primary habitat (km</a:t>
            </a:r>
            <a:r>
              <a:rPr lang="en-US" sz="2000" baseline="30000" dirty="0"/>
              <a:t>2</a:t>
            </a:r>
            <a:r>
              <a:rPr lang="en-US" sz="2000" dirty="0"/>
              <a:t>)</a:t>
            </a:r>
          </a:p>
        </p:txBody>
      </p:sp>
      <p:cxnSp>
        <p:nvCxnSpPr>
          <p:cNvPr id="10" name="Straight Arrow Connector 9">
            <a:extLst>
              <a:ext uri="{FF2B5EF4-FFF2-40B4-BE49-F238E27FC236}">
                <a16:creationId xmlns:a16="http://schemas.microsoft.com/office/drawing/2014/main" id="{AA97583A-F289-4BB7-8D9F-B119E7739056}"/>
              </a:ext>
            </a:extLst>
          </p:cNvPr>
          <p:cNvCxnSpPr>
            <a:cxnSpLocks/>
            <a:stCxn id="5" idx="3"/>
            <a:endCxn id="7" idx="0"/>
          </p:cNvCxnSpPr>
          <p:nvPr/>
        </p:nvCxnSpPr>
        <p:spPr>
          <a:xfrm flipH="1">
            <a:off x="2514600" y="3774169"/>
            <a:ext cx="799464" cy="607331"/>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917C46-1A04-4FAB-BF8E-CE47E64A2983}"/>
              </a:ext>
            </a:extLst>
          </p:cNvPr>
          <p:cNvCxnSpPr>
            <a:cxnSpLocks/>
            <a:stCxn id="6" idx="5"/>
          </p:cNvCxnSpPr>
          <p:nvPr/>
        </p:nvCxnSpPr>
        <p:spPr>
          <a:xfrm>
            <a:off x="4477386" y="3774169"/>
            <a:ext cx="547051" cy="607331"/>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4C8B94B-CFAF-42E5-813B-258C068FD6B2}"/>
                  </a:ext>
                </a:extLst>
              </p:cNvPr>
              <p:cNvSpPr txBox="1"/>
              <p:nvPr/>
            </p:nvSpPr>
            <p:spPr>
              <a:xfrm>
                <a:off x="738187" y="5525933"/>
                <a:ext cx="8439150" cy="830997"/>
              </a:xfrm>
              <a:prstGeom prst="rect">
                <a:avLst/>
              </a:prstGeom>
              <a:noFill/>
            </p:spPr>
            <p:txBody>
              <a:bodyPr wrap="square" rtlCol="0">
                <a:spAutoFit/>
              </a:bodyPr>
              <a:lstStyle/>
              <a:p>
                <a:r>
                  <a:rPr lang="en-US" sz="2400" b="1" dirty="0"/>
                  <a:t>Can model changes in habitat area and quality by varying inputs for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𝑨</m:t>
                        </m:r>
                      </m:e>
                      <m:sub>
                        <m:r>
                          <a:rPr lang="en-US" sz="2400" b="1" i="1">
                            <a:latin typeface="Cambria Math" panose="02040503050406030204" pitchFamily="18" charset="0"/>
                          </a:rPr>
                          <m:t>𝑷</m:t>
                        </m:r>
                      </m:sub>
                    </m:sSub>
                  </m:oMath>
                </a14:m>
                <a:r>
                  <a:rPr lang="en-US" sz="2400" b="1" dirty="0"/>
                  <a:t>,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𝑨</m:t>
                        </m:r>
                      </m:e>
                      <m:sub>
                        <m:r>
                          <a:rPr lang="en-US" sz="2400" b="1" i="1">
                            <a:latin typeface="Cambria Math" panose="02040503050406030204" pitchFamily="18" charset="0"/>
                          </a:rPr>
                          <m:t>𝑺</m:t>
                        </m:r>
                      </m:sub>
                    </m:sSub>
                  </m:oMath>
                </a14:m>
                <a:r>
                  <a:rPr lang="en-US" sz="2400" b="1" dirty="0"/>
                  <a:t>, or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𝑨</m:t>
                        </m:r>
                      </m:e>
                      <m:sub>
                        <m:r>
                          <a:rPr lang="en-US" sz="2400" b="1" i="1" smtClean="0">
                            <a:latin typeface="Cambria Math" panose="02040503050406030204" pitchFamily="18" charset="0"/>
                          </a:rPr>
                          <m:t>𝑻</m:t>
                        </m:r>
                      </m:sub>
                    </m:sSub>
                  </m:oMath>
                </a14:m>
                <a:r>
                  <a:rPr lang="en-US" sz="2400" b="1" dirty="0"/>
                  <a:t> </a:t>
                </a:r>
              </a:p>
            </p:txBody>
          </p:sp>
        </mc:Choice>
        <mc:Fallback xmlns="">
          <p:sp>
            <p:nvSpPr>
              <p:cNvPr id="16" name="TextBox 15">
                <a:extLst>
                  <a:ext uri="{FF2B5EF4-FFF2-40B4-BE49-F238E27FC236}">
                    <a16:creationId xmlns:a16="http://schemas.microsoft.com/office/drawing/2014/main" id="{B4C8B94B-CFAF-42E5-813B-258C068FD6B2}"/>
                  </a:ext>
                </a:extLst>
              </p:cNvPr>
              <p:cNvSpPr txBox="1">
                <a:spLocks noRot="1" noChangeAspect="1" noMove="1" noResize="1" noEditPoints="1" noAdjustHandles="1" noChangeArrowheads="1" noChangeShapeType="1" noTextEdit="1"/>
              </p:cNvSpPr>
              <p:nvPr/>
            </p:nvSpPr>
            <p:spPr>
              <a:xfrm>
                <a:off x="738187" y="5525933"/>
                <a:ext cx="8439150" cy="830997"/>
              </a:xfrm>
              <a:prstGeom prst="rect">
                <a:avLst/>
              </a:prstGeom>
              <a:blipFill>
                <a:blip r:embed="rId5"/>
                <a:stretch>
                  <a:fillRect l="-1084" t="-5839" b="-15328"/>
                </a:stretch>
              </a:blipFill>
            </p:spPr>
            <p:txBody>
              <a:bodyPr/>
              <a:lstStyle/>
              <a:p>
                <a:r>
                  <a:rPr lang="en-US">
                    <a:noFill/>
                  </a:rPr>
                  <a:t> </a:t>
                </a:r>
              </a:p>
            </p:txBody>
          </p:sp>
        </mc:Fallback>
      </mc:AlternateContent>
    </p:spTree>
    <p:extLst>
      <p:ext uri="{BB962C8B-B14F-4D97-AF65-F5344CB8AC3E}">
        <p14:creationId xmlns:p14="http://schemas.microsoft.com/office/powerpoint/2010/main" val="323863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Choosing future scenarios</a:t>
            </a:r>
          </a:p>
        </p:txBody>
      </p:sp>
      <p:sp>
        <p:nvSpPr>
          <p:cNvPr id="3" name="Content Placeholder 2"/>
          <p:cNvSpPr>
            <a:spLocks noGrp="1"/>
          </p:cNvSpPr>
          <p:nvPr>
            <p:ph idx="1"/>
          </p:nvPr>
        </p:nvSpPr>
        <p:spPr>
          <a:xfrm>
            <a:off x="838200" y="1630018"/>
            <a:ext cx="10515600" cy="4351338"/>
          </a:xfrm>
        </p:spPr>
        <p:txBody>
          <a:bodyPr>
            <a:normAutofit/>
          </a:bodyPr>
          <a:lstStyle/>
          <a:p>
            <a:r>
              <a:rPr lang="en-US" sz="2400" dirty="0"/>
              <a:t>Use the conceptual model and sensitivity analysis to guide scenarios</a:t>
            </a:r>
          </a:p>
          <a:p>
            <a:pPr lvl="1"/>
            <a:r>
              <a:rPr lang="en-US" sz="2000" dirty="0"/>
              <a:t>What ecological factors affect the most sensitive parameters?</a:t>
            </a:r>
          </a:p>
          <a:p>
            <a:r>
              <a:rPr lang="en-US" sz="2400" dirty="0"/>
              <a:t>Design scenarios to explore the expected range of future variation in important covariates</a:t>
            </a:r>
          </a:p>
        </p:txBody>
      </p:sp>
      <p:sp>
        <p:nvSpPr>
          <p:cNvPr id="18" name="Oval 17">
            <a:extLst>
              <a:ext uri="{FF2B5EF4-FFF2-40B4-BE49-F238E27FC236}">
                <a16:creationId xmlns:a16="http://schemas.microsoft.com/office/drawing/2014/main" id="{C66F84A0-1B56-446A-A472-4CB602F382C8}"/>
              </a:ext>
            </a:extLst>
          </p:cNvPr>
          <p:cNvSpPr/>
          <p:nvPr/>
        </p:nvSpPr>
        <p:spPr>
          <a:xfrm>
            <a:off x="1885952" y="4090192"/>
            <a:ext cx="1714500" cy="1325563"/>
          </a:xfrm>
          <a:prstGeom prst="ellipse">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Young juveniles</a:t>
            </a:r>
          </a:p>
        </p:txBody>
      </p:sp>
      <p:sp>
        <p:nvSpPr>
          <p:cNvPr id="19" name="Oval 18">
            <a:extLst>
              <a:ext uri="{FF2B5EF4-FFF2-40B4-BE49-F238E27FC236}">
                <a16:creationId xmlns:a16="http://schemas.microsoft.com/office/drawing/2014/main" id="{3BE7C0FC-DE4B-4564-802C-9B4DF59E6CA7}"/>
              </a:ext>
            </a:extLst>
          </p:cNvPr>
          <p:cNvSpPr/>
          <p:nvPr/>
        </p:nvSpPr>
        <p:spPr>
          <a:xfrm>
            <a:off x="4724401" y="4090192"/>
            <a:ext cx="1714500" cy="1325563"/>
          </a:xfrm>
          <a:prstGeom prst="ellipse">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Older juveniles</a:t>
            </a:r>
          </a:p>
        </p:txBody>
      </p:sp>
      <p:sp>
        <p:nvSpPr>
          <p:cNvPr id="20" name="Oval 19">
            <a:extLst>
              <a:ext uri="{FF2B5EF4-FFF2-40B4-BE49-F238E27FC236}">
                <a16:creationId xmlns:a16="http://schemas.microsoft.com/office/drawing/2014/main" id="{65610E83-4CF5-45D0-A224-AF991A7B256D}"/>
              </a:ext>
            </a:extLst>
          </p:cNvPr>
          <p:cNvSpPr/>
          <p:nvPr/>
        </p:nvSpPr>
        <p:spPr>
          <a:xfrm>
            <a:off x="7562850" y="4090192"/>
            <a:ext cx="1714500" cy="1325563"/>
          </a:xfrm>
          <a:prstGeom prst="ellipse">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Adults</a:t>
            </a:r>
          </a:p>
        </p:txBody>
      </p:sp>
      <p:cxnSp>
        <p:nvCxnSpPr>
          <p:cNvPr id="21" name="Straight Arrow Connector 20">
            <a:extLst>
              <a:ext uri="{FF2B5EF4-FFF2-40B4-BE49-F238E27FC236}">
                <a16:creationId xmlns:a16="http://schemas.microsoft.com/office/drawing/2014/main" id="{A5403781-C55A-4BDC-B7DB-27121A715DAD}"/>
              </a:ext>
            </a:extLst>
          </p:cNvPr>
          <p:cNvCxnSpPr>
            <a:cxnSpLocks/>
            <a:stCxn id="18" idx="6"/>
            <a:endCxn id="19" idx="2"/>
          </p:cNvCxnSpPr>
          <p:nvPr/>
        </p:nvCxnSpPr>
        <p:spPr>
          <a:xfrm>
            <a:off x="3600452" y="4752974"/>
            <a:ext cx="1123949"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E864F42-5674-4BF7-A151-6C52A66FABC1}"/>
              </a:ext>
            </a:extLst>
          </p:cNvPr>
          <p:cNvCxnSpPr>
            <a:cxnSpLocks/>
            <a:stCxn id="19" idx="6"/>
            <a:endCxn id="20" idx="2"/>
          </p:cNvCxnSpPr>
          <p:nvPr/>
        </p:nvCxnSpPr>
        <p:spPr>
          <a:xfrm>
            <a:off x="6438901" y="4752974"/>
            <a:ext cx="1123949"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44408482-C80C-4191-B651-0B721A0DCBB2}"/>
              </a:ext>
            </a:extLst>
          </p:cNvPr>
          <p:cNvCxnSpPr>
            <a:cxnSpLocks/>
            <a:stCxn id="18" idx="3"/>
            <a:endCxn id="18" idx="5"/>
          </p:cNvCxnSpPr>
          <p:nvPr/>
        </p:nvCxnSpPr>
        <p:spPr>
          <a:xfrm rot="16200000" flipH="1">
            <a:off x="2743202" y="4615464"/>
            <a:ext cx="12700" cy="1212334"/>
          </a:xfrm>
          <a:prstGeom prst="curvedConnector3">
            <a:avLst>
              <a:gd name="adj1" fmla="val 4303535"/>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036E6E01-D76B-44B1-A8F1-3CA4A373DFA2}"/>
              </a:ext>
            </a:extLst>
          </p:cNvPr>
          <p:cNvCxnSpPr>
            <a:cxnSpLocks/>
            <a:stCxn id="19" idx="3"/>
            <a:endCxn id="19" idx="5"/>
          </p:cNvCxnSpPr>
          <p:nvPr/>
        </p:nvCxnSpPr>
        <p:spPr>
          <a:xfrm rot="16200000" flipH="1">
            <a:off x="5581651" y="4615464"/>
            <a:ext cx="12700" cy="1212334"/>
          </a:xfrm>
          <a:prstGeom prst="curvedConnector3">
            <a:avLst>
              <a:gd name="adj1" fmla="val 4153535"/>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7BD667B6-9373-48D0-9440-8EC9E157D613}"/>
              </a:ext>
            </a:extLst>
          </p:cNvPr>
          <p:cNvCxnSpPr>
            <a:cxnSpLocks/>
            <a:stCxn id="20" idx="3"/>
            <a:endCxn id="20" idx="5"/>
          </p:cNvCxnSpPr>
          <p:nvPr/>
        </p:nvCxnSpPr>
        <p:spPr>
          <a:xfrm rot="16200000" flipH="1">
            <a:off x="8420100" y="4615464"/>
            <a:ext cx="12700" cy="1212334"/>
          </a:xfrm>
          <a:prstGeom prst="curvedConnector3">
            <a:avLst>
              <a:gd name="adj1" fmla="val 4003535"/>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C4AD49C5-325E-4B7E-A4D7-745A1E240357}"/>
              </a:ext>
            </a:extLst>
          </p:cNvPr>
          <p:cNvCxnSpPr>
            <a:cxnSpLocks/>
            <a:stCxn id="20" idx="0"/>
            <a:endCxn id="18" idx="0"/>
          </p:cNvCxnSpPr>
          <p:nvPr/>
        </p:nvCxnSpPr>
        <p:spPr>
          <a:xfrm rot="16200000" flipV="1">
            <a:off x="5581651" y="1251743"/>
            <a:ext cx="12700" cy="5676898"/>
          </a:xfrm>
          <a:prstGeom prst="curvedConnector3">
            <a:avLst>
              <a:gd name="adj1" fmla="val 5775000"/>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4182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A0181F-81E8-47C4-B55F-1806CED3B44D}"/>
              </a:ext>
            </a:extLst>
          </p:cNvPr>
          <p:cNvSpPr>
            <a:spLocks noGrp="1"/>
          </p:cNvSpPr>
          <p:nvPr>
            <p:ph idx="1"/>
          </p:nvPr>
        </p:nvSpPr>
        <p:spPr>
          <a:xfrm>
            <a:off x="695325" y="1339849"/>
            <a:ext cx="10515600" cy="1585119"/>
          </a:xfrm>
        </p:spPr>
        <p:txBody>
          <a:bodyPr>
            <a:normAutofit/>
          </a:bodyPr>
          <a:lstStyle/>
          <a:p>
            <a:r>
              <a:rPr lang="en-US" sz="2400" dirty="0"/>
              <a:t>Identify key stressors and define relationships between stressors and demographic rates</a:t>
            </a:r>
          </a:p>
          <a:p>
            <a:r>
              <a:rPr lang="en-US" sz="2400" dirty="0"/>
              <a:t>Develop a few discrete scenarios, run with different model inputs and compare results</a:t>
            </a:r>
          </a:p>
        </p:txBody>
      </p:sp>
      <p:sp>
        <p:nvSpPr>
          <p:cNvPr id="4" name="Title 1">
            <a:extLst>
              <a:ext uri="{FF2B5EF4-FFF2-40B4-BE49-F238E27FC236}">
                <a16:creationId xmlns:a16="http://schemas.microsoft.com/office/drawing/2014/main" id="{538DE355-6591-4CC7-A2EA-DFEA43C58C2B}"/>
              </a:ext>
            </a:extLst>
          </p:cNvPr>
          <p:cNvSpPr>
            <a:spLocks noGrp="1"/>
          </p:cNvSpPr>
          <p:nvPr>
            <p:ph type="title"/>
          </p:nvPr>
        </p:nvSpPr>
        <p:spPr>
          <a:xfrm>
            <a:off x="647042" y="260349"/>
            <a:ext cx="10515600" cy="1325563"/>
          </a:xfrm>
        </p:spPr>
        <p:txBody>
          <a:bodyPr>
            <a:normAutofit/>
          </a:bodyPr>
          <a:lstStyle/>
          <a:p>
            <a:r>
              <a:rPr lang="en-US" sz="4000" dirty="0"/>
              <a:t>Choosing future scenarios</a:t>
            </a:r>
          </a:p>
        </p:txBody>
      </p:sp>
      <p:graphicFrame>
        <p:nvGraphicFramePr>
          <p:cNvPr id="6" name="Table 6">
            <a:extLst>
              <a:ext uri="{FF2B5EF4-FFF2-40B4-BE49-F238E27FC236}">
                <a16:creationId xmlns:a16="http://schemas.microsoft.com/office/drawing/2014/main" id="{C766F10B-8E45-48A3-ACC7-FD92D558653F}"/>
              </a:ext>
            </a:extLst>
          </p:cNvPr>
          <p:cNvGraphicFramePr>
            <a:graphicFrameLocks noGrp="1"/>
          </p:cNvGraphicFramePr>
          <p:nvPr>
            <p:extLst>
              <p:ext uri="{D42A27DB-BD31-4B8C-83A1-F6EECF244321}">
                <p14:modId xmlns:p14="http://schemas.microsoft.com/office/powerpoint/2010/main" val="2714880396"/>
              </p:ext>
            </p:extLst>
          </p:nvPr>
        </p:nvGraphicFramePr>
        <p:xfrm>
          <a:off x="1554820" y="2874962"/>
          <a:ext cx="7752034" cy="3775075"/>
        </p:xfrm>
        <a:graphic>
          <a:graphicData uri="http://schemas.openxmlformats.org/drawingml/2006/table">
            <a:tbl>
              <a:tblPr firstRow="1" bandRow="1">
                <a:tableStyleId>{5940675A-B579-460E-94D1-54222C63F5DA}</a:tableStyleId>
              </a:tblPr>
              <a:tblGrid>
                <a:gridCol w="1146493">
                  <a:extLst>
                    <a:ext uri="{9D8B030D-6E8A-4147-A177-3AD203B41FA5}">
                      <a16:colId xmlns:a16="http://schemas.microsoft.com/office/drawing/2014/main" val="3204208437"/>
                    </a:ext>
                  </a:extLst>
                </a:gridCol>
                <a:gridCol w="1339105">
                  <a:extLst>
                    <a:ext uri="{9D8B030D-6E8A-4147-A177-3AD203B41FA5}">
                      <a16:colId xmlns:a16="http://schemas.microsoft.com/office/drawing/2014/main" val="3665175982"/>
                    </a:ext>
                  </a:extLst>
                </a:gridCol>
                <a:gridCol w="1452232">
                  <a:extLst>
                    <a:ext uri="{9D8B030D-6E8A-4147-A177-3AD203B41FA5}">
                      <a16:colId xmlns:a16="http://schemas.microsoft.com/office/drawing/2014/main" val="568839270"/>
                    </a:ext>
                  </a:extLst>
                </a:gridCol>
                <a:gridCol w="1907102">
                  <a:extLst>
                    <a:ext uri="{9D8B030D-6E8A-4147-A177-3AD203B41FA5}">
                      <a16:colId xmlns:a16="http://schemas.microsoft.com/office/drawing/2014/main" val="1777523457"/>
                    </a:ext>
                  </a:extLst>
                </a:gridCol>
                <a:gridCol w="1907102">
                  <a:extLst>
                    <a:ext uri="{9D8B030D-6E8A-4147-A177-3AD203B41FA5}">
                      <a16:colId xmlns:a16="http://schemas.microsoft.com/office/drawing/2014/main" val="3747561892"/>
                    </a:ext>
                  </a:extLst>
                </a:gridCol>
              </a:tblGrid>
              <a:tr h="370840">
                <a:tc>
                  <a:txBody>
                    <a:bodyPr/>
                    <a:lstStyle/>
                    <a:p>
                      <a:pPr algn="ctr"/>
                      <a:r>
                        <a:rPr lang="en-US" sz="2000" b="1" dirty="0"/>
                        <a:t>Scenario</a:t>
                      </a:r>
                    </a:p>
                  </a:txBody>
                  <a:tcPr anchor="ctr"/>
                </a:tc>
                <a:tc>
                  <a:txBody>
                    <a:bodyPr/>
                    <a:lstStyle/>
                    <a:p>
                      <a:pPr algn="ctr"/>
                      <a:r>
                        <a:rPr lang="en-US" sz="2000" b="1" dirty="0"/>
                        <a:t>Drought extent</a:t>
                      </a:r>
                    </a:p>
                  </a:txBody>
                  <a:tcPr anchor="ctr"/>
                </a:tc>
                <a:tc>
                  <a:txBody>
                    <a:bodyPr/>
                    <a:lstStyle/>
                    <a:p>
                      <a:pPr algn="ctr"/>
                      <a:r>
                        <a:rPr lang="en-US" sz="2000" b="1" dirty="0"/>
                        <a:t>Drought severity</a:t>
                      </a:r>
                    </a:p>
                  </a:txBody>
                  <a:tcPr anchor="ctr"/>
                </a:tc>
                <a:tc>
                  <a:txBody>
                    <a:bodyPr/>
                    <a:lstStyle/>
                    <a:p>
                      <a:pPr algn="ctr"/>
                      <a:r>
                        <a:rPr lang="en-US" sz="2000" b="1" dirty="0"/>
                        <a:t>Habitat area</a:t>
                      </a:r>
                    </a:p>
                  </a:txBody>
                  <a:tcPr anchor="ctr"/>
                </a:tc>
                <a:tc>
                  <a:txBody>
                    <a:bodyPr/>
                    <a:lstStyle/>
                    <a:p>
                      <a:pPr algn="ctr"/>
                      <a:r>
                        <a:rPr lang="en-US" sz="2000" b="1" dirty="0"/>
                        <a:t>Habitat quality</a:t>
                      </a:r>
                    </a:p>
                  </a:txBody>
                  <a:tcPr anchor="ctr"/>
                </a:tc>
                <a:extLst>
                  <a:ext uri="{0D108BD9-81ED-4DB2-BD59-A6C34878D82A}">
                    <a16:rowId xmlns:a16="http://schemas.microsoft.com/office/drawing/2014/main" val="3863056423"/>
                  </a:ext>
                </a:extLst>
              </a:tr>
              <a:tr h="768985">
                <a:tc>
                  <a:txBody>
                    <a:bodyPr/>
                    <a:lstStyle/>
                    <a:p>
                      <a:pPr algn="ctr"/>
                      <a:r>
                        <a:rPr lang="en-US" sz="2000" dirty="0"/>
                        <a:t>1</a:t>
                      </a:r>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a:p>
                  </a:txBody>
                  <a:tcPr anchor="ctr"/>
                </a:tc>
                <a:extLst>
                  <a:ext uri="{0D108BD9-81ED-4DB2-BD59-A6C34878D82A}">
                    <a16:rowId xmlns:a16="http://schemas.microsoft.com/office/drawing/2014/main" val="3757128903"/>
                  </a:ext>
                </a:extLst>
              </a:tr>
              <a:tr h="762000">
                <a:tc>
                  <a:txBody>
                    <a:bodyPr/>
                    <a:lstStyle/>
                    <a:p>
                      <a:pPr algn="ctr"/>
                      <a:r>
                        <a:rPr lang="en-US" sz="2000" dirty="0"/>
                        <a:t>2</a:t>
                      </a:r>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2375832147"/>
                  </a:ext>
                </a:extLst>
              </a:tr>
              <a:tr h="781050">
                <a:tc>
                  <a:txBody>
                    <a:bodyPr/>
                    <a:lstStyle/>
                    <a:p>
                      <a:pPr algn="ctr"/>
                      <a:r>
                        <a:rPr lang="en-US" sz="2000" dirty="0"/>
                        <a:t>3</a:t>
                      </a:r>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1708377738"/>
                  </a:ext>
                </a:extLst>
              </a:tr>
              <a:tr h="762000">
                <a:tc>
                  <a:txBody>
                    <a:bodyPr/>
                    <a:lstStyle/>
                    <a:p>
                      <a:pPr algn="ctr"/>
                      <a:r>
                        <a:rPr lang="en-US" sz="2000" dirty="0"/>
                        <a:t>4</a:t>
                      </a:r>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2784085468"/>
                  </a:ext>
                </a:extLst>
              </a:tr>
            </a:tbl>
          </a:graphicData>
        </a:graphic>
      </p:graphicFrame>
      <p:sp>
        <p:nvSpPr>
          <p:cNvPr id="8" name="Equals 7">
            <a:extLst>
              <a:ext uri="{FF2B5EF4-FFF2-40B4-BE49-F238E27FC236}">
                <a16:creationId xmlns:a16="http://schemas.microsoft.com/office/drawing/2014/main" id="{71F7D68E-CD8D-41CA-B14B-EC901CED6249}"/>
              </a:ext>
            </a:extLst>
          </p:cNvPr>
          <p:cNvSpPr/>
          <p:nvPr/>
        </p:nvSpPr>
        <p:spPr>
          <a:xfrm>
            <a:off x="3023394" y="3648075"/>
            <a:ext cx="762000" cy="533400"/>
          </a:xfrm>
          <a:prstGeom prst="mathEqual">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Up 8">
            <a:extLst>
              <a:ext uri="{FF2B5EF4-FFF2-40B4-BE49-F238E27FC236}">
                <a16:creationId xmlns:a16="http://schemas.microsoft.com/office/drawing/2014/main" id="{9CE99228-9CC2-4DB0-9142-2246FB9EA11C}"/>
              </a:ext>
            </a:extLst>
          </p:cNvPr>
          <p:cNvSpPr/>
          <p:nvPr/>
        </p:nvSpPr>
        <p:spPr>
          <a:xfrm>
            <a:off x="4576298" y="3666332"/>
            <a:ext cx="465138" cy="581025"/>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quals 11">
            <a:extLst>
              <a:ext uri="{FF2B5EF4-FFF2-40B4-BE49-F238E27FC236}">
                <a16:creationId xmlns:a16="http://schemas.microsoft.com/office/drawing/2014/main" id="{715D8BC0-137E-4741-A59A-CED0C5A7B6A0}"/>
              </a:ext>
            </a:extLst>
          </p:cNvPr>
          <p:cNvSpPr/>
          <p:nvPr/>
        </p:nvSpPr>
        <p:spPr>
          <a:xfrm>
            <a:off x="6096000" y="4456906"/>
            <a:ext cx="762000" cy="533400"/>
          </a:xfrm>
          <a:prstGeom prst="mathEqual">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Up 12">
            <a:extLst>
              <a:ext uri="{FF2B5EF4-FFF2-40B4-BE49-F238E27FC236}">
                <a16:creationId xmlns:a16="http://schemas.microsoft.com/office/drawing/2014/main" id="{F77A4D1A-C17C-4251-BDA2-71A513011AFE}"/>
              </a:ext>
            </a:extLst>
          </p:cNvPr>
          <p:cNvSpPr/>
          <p:nvPr/>
        </p:nvSpPr>
        <p:spPr>
          <a:xfrm>
            <a:off x="3225935" y="4409281"/>
            <a:ext cx="465138" cy="581025"/>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Up 13">
            <a:extLst>
              <a:ext uri="{FF2B5EF4-FFF2-40B4-BE49-F238E27FC236}">
                <a16:creationId xmlns:a16="http://schemas.microsoft.com/office/drawing/2014/main" id="{3AF29C04-B011-48CE-838E-F079618068D8}"/>
              </a:ext>
            </a:extLst>
          </p:cNvPr>
          <p:cNvSpPr/>
          <p:nvPr/>
        </p:nvSpPr>
        <p:spPr>
          <a:xfrm>
            <a:off x="4564062" y="4424362"/>
            <a:ext cx="465138" cy="581025"/>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763482C1-DE42-4267-BA16-662A1977773C}"/>
              </a:ext>
            </a:extLst>
          </p:cNvPr>
          <p:cNvSpPr/>
          <p:nvPr/>
        </p:nvSpPr>
        <p:spPr>
          <a:xfrm>
            <a:off x="6239669" y="5213350"/>
            <a:ext cx="465138" cy="58102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Equals 15">
            <a:extLst>
              <a:ext uri="{FF2B5EF4-FFF2-40B4-BE49-F238E27FC236}">
                <a16:creationId xmlns:a16="http://schemas.microsoft.com/office/drawing/2014/main" id="{27C2DD94-3B9A-4543-8D28-9810FFDAE527}"/>
              </a:ext>
            </a:extLst>
          </p:cNvPr>
          <p:cNvSpPr/>
          <p:nvPr/>
        </p:nvSpPr>
        <p:spPr>
          <a:xfrm>
            <a:off x="4448176" y="5280818"/>
            <a:ext cx="762000" cy="533400"/>
          </a:xfrm>
          <a:prstGeom prst="mathEqual">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Arrow: Up 17">
            <a:extLst>
              <a:ext uri="{FF2B5EF4-FFF2-40B4-BE49-F238E27FC236}">
                <a16:creationId xmlns:a16="http://schemas.microsoft.com/office/drawing/2014/main" id="{0A8A409D-2D99-4D4B-BAF2-19BC29C3C4FE}"/>
              </a:ext>
            </a:extLst>
          </p:cNvPr>
          <p:cNvSpPr/>
          <p:nvPr/>
        </p:nvSpPr>
        <p:spPr>
          <a:xfrm>
            <a:off x="3225935" y="5953521"/>
            <a:ext cx="465138" cy="581025"/>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Up 18">
            <a:extLst>
              <a:ext uri="{FF2B5EF4-FFF2-40B4-BE49-F238E27FC236}">
                <a16:creationId xmlns:a16="http://schemas.microsoft.com/office/drawing/2014/main" id="{D0499167-8EB1-4957-94C6-C82CCDCE0E5C}"/>
              </a:ext>
            </a:extLst>
          </p:cNvPr>
          <p:cNvSpPr/>
          <p:nvPr/>
        </p:nvSpPr>
        <p:spPr>
          <a:xfrm>
            <a:off x="4564062" y="5953521"/>
            <a:ext cx="465138" cy="581025"/>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A16E6431-1469-42DF-A820-06972B246636}"/>
              </a:ext>
            </a:extLst>
          </p:cNvPr>
          <p:cNvSpPr/>
          <p:nvPr/>
        </p:nvSpPr>
        <p:spPr>
          <a:xfrm>
            <a:off x="6239669" y="5953520"/>
            <a:ext cx="465138" cy="58102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Arrow: Down 20">
            <a:extLst>
              <a:ext uri="{FF2B5EF4-FFF2-40B4-BE49-F238E27FC236}">
                <a16:creationId xmlns:a16="http://schemas.microsoft.com/office/drawing/2014/main" id="{5E431C33-8FE7-48E8-9E6C-B6E1BF33971C}"/>
              </a:ext>
            </a:extLst>
          </p:cNvPr>
          <p:cNvSpPr/>
          <p:nvPr/>
        </p:nvSpPr>
        <p:spPr>
          <a:xfrm>
            <a:off x="8186873" y="5955900"/>
            <a:ext cx="465138" cy="58102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Equals 21">
            <a:extLst>
              <a:ext uri="{FF2B5EF4-FFF2-40B4-BE49-F238E27FC236}">
                <a16:creationId xmlns:a16="http://schemas.microsoft.com/office/drawing/2014/main" id="{D241D29F-441A-456F-B0FB-63844DC0A860}"/>
              </a:ext>
            </a:extLst>
          </p:cNvPr>
          <p:cNvSpPr/>
          <p:nvPr/>
        </p:nvSpPr>
        <p:spPr>
          <a:xfrm>
            <a:off x="8038442" y="4456906"/>
            <a:ext cx="762000" cy="533400"/>
          </a:xfrm>
          <a:prstGeom prst="mathEqual">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Equals 22">
            <a:extLst>
              <a:ext uri="{FF2B5EF4-FFF2-40B4-BE49-F238E27FC236}">
                <a16:creationId xmlns:a16="http://schemas.microsoft.com/office/drawing/2014/main" id="{92E989D1-09B3-4EA4-BE68-2793A0763BA0}"/>
              </a:ext>
            </a:extLst>
          </p:cNvPr>
          <p:cNvSpPr/>
          <p:nvPr/>
        </p:nvSpPr>
        <p:spPr>
          <a:xfrm>
            <a:off x="3037817" y="5260975"/>
            <a:ext cx="762000" cy="533400"/>
          </a:xfrm>
          <a:prstGeom prst="mathEqual">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Arrow: Down 23">
            <a:extLst>
              <a:ext uri="{FF2B5EF4-FFF2-40B4-BE49-F238E27FC236}">
                <a16:creationId xmlns:a16="http://schemas.microsoft.com/office/drawing/2014/main" id="{568B9082-335E-45F1-AF90-9F7870137904}"/>
              </a:ext>
            </a:extLst>
          </p:cNvPr>
          <p:cNvSpPr/>
          <p:nvPr/>
        </p:nvSpPr>
        <p:spPr>
          <a:xfrm>
            <a:off x="8186873" y="5213350"/>
            <a:ext cx="465138" cy="58102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Equals 24">
            <a:extLst>
              <a:ext uri="{FF2B5EF4-FFF2-40B4-BE49-F238E27FC236}">
                <a16:creationId xmlns:a16="http://schemas.microsoft.com/office/drawing/2014/main" id="{3E4E574E-9627-4A79-94F7-937CE47402CD}"/>
              </a:ext>
            </a:extLst>
          </p:cNvPr>
          <p:cNvSpPr/>
          <p:nvPr/>
        </p:nvSpPr>
        <p:spPr>
          <a:xfrm>
            <a:off x="6110423" y="3671887"/>
            <a:ext cx="762000" cy="533400"/>
          </a:xfrm>
          <a:prstGeom prst="mathEqual">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Arrow: Down 25">
            <a:extLst>
              <a:ext uri="{FF2B5EF4-FFF2-40B4-BE49-F238E27FC236}">
                <a16:creationId xmlns:a16="http://schemas.microsoft.com/office/drawing/2014/main" id="{F3C8CF92-92E2-49B0-A71C-1C6CE10C558C}"/>
              </a:ext>
            </a:extLst>
          </p:cNvPr>
          <p:cNvSpPr/>
          <p:nvPr/>
        </p:nvSpPr>
        <p:spPr>
          <a:xfrm>
            <a:off x="8186873" y="3678831"/>
            <a:ext cx="465138" cy="58102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8168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P spid="15" grpId="0" animBg="1"/>
      <p:bldP spid="16"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1E4B87-E635-41C9-90C3-A4987A964876}"/>
              </a:ext>
            </a:extLst>
          </p:cNvPr>
          <p:cNvPicPr>
            <a:picLocks noChangeAspect="1"/>
          </p:cNvPicPr>
          <p:nvPr/>
        </p:nvPicPr>
        <p:blipFill>
          <a:blip r:embed="rId2"/>
          <a:stretch>
            <a:fillRect/>
          </a:stretch>
        </p:blipFill>
        <p:spPr>
          <a:xfrm>
            <a:off x="261937" y="744454"/>
            <a:ext cx="11125200" cy="5601409"/>
          </a:xfrm>
          <a:prstGeom prst="rect">
            <a:avLst/>
          </a:prstGeom>
        </p:spPr>
      </p:pic>
      <p:pic>
        <p:nvPicPr>
          <p:cNvPr id="5" name="Picture 4" descr="A picture containing green, drawing&#10;&#10;Description automatically generated">
            <a:extLst>
              <a:ext uri="{FF2B5EF4-FFF2-40B4-BE49-F238E27FC236}">
                <a16:creationId xmlns:a16="http://schemas.microsoft.com/office/drawing/2014/main" id="{5CC8AA61-07E3-43EE-A331-E154D88422B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766" b="89844" l="3906" r="89844">
                        <a14:foregroundMark x1="7031" y1="14844" x2="7031" y2="14844"/>
                        <a14:foregroundMark x1="3906" y1="15625" x2="3906" y2="15625"/>
                        <a14:foregroundMark x1="3906" y1="16406" x2="3906" y2="16406"/>
                      </a14:backgroundRemoval>
                    </a14:imgEffect>
                  </a14:imgLayer>
                </a14:imgProps>
              </a:ext>
              <a:ext uri="{28A0092B-C50C-407E-A947-70E740481C1C}">
                <a14:useLocalDpi xmlns:a14="http://schemas.microsoft.com/office/drawing/2010/main" val="0"/>
              </a:ext>
            </a:extLst>
          </a:blip>
          <a:stretch>
            <a:fillRect/>
          </a:stretch>
        </p:blipFill>
        <p:spPr>
          <a:xfrm>
            <a:off x="10896600" y="0"/>
            <a:ext cx="1228725" cy="1228725"/>
          </a:xfrm>
          <a:prstGeom prst="rect">
            <a:avLst/>
          </a:prstGeom>
        </p:spPr>
      </p:pic>
    </p:spTree>
    <p:extLst>
      <p:ext uri="{BB962C8B-B14F-4D97-AF65-F5344CB8AC3E}">
        <p14:creationId xmlns:p14="http://schemas.microsoft.com/office/powerpoint/2010/main" val="37708090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7EF1-67DA-438D-9647-FF8B7F08C882}"/>
              </a:ext>
            </a:extLst>
          </p:cNvPr>
          <p:cNvSpPr>
            <a:spLocks noGrp="1"/>
          </p:cNvSpPr>
          <p:nvPr>
            <p:ph type="title"/>
          </p:nvPr>
        </p:nvSpPr>
        <p:spPr/>
        <p:txBody>
          <a:bodyPr/>
          <a:lstStyle/>
          <a:p>
            <a:r>
              <a:rPr lang="en-US" dirty="0"/>
              <a:t>Implementing future scenarios</a:t>
            </a:r>
          </a:p>
        </p:txBody>
      </p:sp>
      <p:sp>
        <p:nvSpPr>
          <p:cNvPr id="5" name="Content Placeholder 4">
            <a:extLst>
              <a:ext uri="{FF2B5EF4-FFF2-40B4-BE49-F238E27FC236}">
                <a16:creationId xmlns:a16="http://schemas.microsoft.com/office/drawing/2014/main" id="{943D1E12-131A-415C-A9DA-2F517D48EC1C}"/>
              </a:ext>
            </a:extLst>
          </p:cNvPr>
          <p:cNvSpPr>
            <a:spLocks noGrp="1"/>
          </p:cNvSpPr>
          <p:nvPr>
            <p:ph idx="1"/>
          </p:nvPr>
        </p:nvSpPr>
        <p:spPr>
          <a:xfrm>
            <a:off x="838200" y="1825625"/>
            <a:ext cx="8115300" cy="4351338"/>
          </a:xfrm>
        </p:spPr>
        <p:txBody>
          <a:bodyPr/>
          <a:lstStyle/>
          <a:p>
            <a:r>
              <a:rPr lang="en-US" dirty="0">
                <a:solidFill>
                  <a:schemeClr val="bg2">
                    <a:lumMod val="75000"/>
                  </a:schemeClr>
                </a:solidFill>
              </a:rPr>
              <a:t>Use sensitivity analysis to inform how the population will respond to future conditions</a:t>
            </a:r>
          </a:p>
          <a:p>
            <a:r>
              <a:rPr lang="en-US" dirty="0">
                <a:solidFill>
                  <a:schemeClr val="bg2">
                    <a:lumMod val="75000"/>
                  </a:schemeClr>
                </a:solidFill>
              </a:rPr>
              <a:t>Determine how environmental stressors and management actions will influence vital rates (arrows in the life cycle diagram), project the population under a few discrete scenarios</a:t>
            </a:r>
          </a:p>
          <a:p>
            <a:r>
              <a:rPr lang="en-US" dirty="0"/>
              <a:t>Use triple-loop replication to project the population under a range of possible conditions, evaluate the importance of stressors using GLM</a:t>
            </a:r>
          </a:p>
        </p:txBody>
      </p:sp>
    </p:spTree>
    <p:extLst>
      <p:ext uri="{BB962C8B-B14F-4D97-AF65-F5344CB8AC3E}">
        <p14:creationId xmlns:p14="http://schemas.microsoft.com/office/powerpoint/2010/main" val="10993607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Evaluate range of future scenarios using GLMs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2400" dirty="0"/>
                  <a:t>Generate lots of output values (abundance, P(extinction), etc.) with lots of corresponding input values</a:t>
                </a:r>
              </a:p>
              <a:p>
                <a:pPr lvl="1"/>
                <a:r>
                  <a:rPr lang="en-US" dirty="0"/>
                  <a:t>Evaluate stressors across entire range of possible values, not just a few</a:t>
                </a:r>
              </a:p>
              <a:p>
                <a:r>
                  <a:rPr lang="en-US" sz="2400" dirty="0"/>
                  <a:t>Use a multi-variate GLM to assess the importance of each variable of interest:</a:t>
                </a:r>
              </a:p>
              <a:p>
                <a:pPr lvl="1"/>
                <a:r>
                  <a:rPr lang="en-US" dirty="0"/>
                  <a:t>P</a:t>
                </a:r>
                <a14:m>
                  <m:oMath xmlns:m="http://schemas.openxmlformats.org/officeDocument/2006/math">
                    <m:d>
                      <m:dPr>
                        <m:ctrlPr>
                          <a:rPr lang="en-US" i="1" smtClean="0">
                            <a:latin typeface="Cambria Math" panose="02040503050406030204" pitchFamily="18" charset="0"/>
                          </a:rPr>
                        </m:ctrlPr>
                      </m:dPr>
                      <m:e>
                        <m:r>
                          <a:rPr lang="en-US" smtClean="0">
                            <a:latin typeface="Cambria Math" panose="02040503050406030204" pitchFamily="18" charset="0"/>
                          </a:rPr>
                          <m:t>𝑒𝑥𝑡𝑖𝑛𝑐𝑡𝑖𝑜𝑛</m:t>
                        </m:r>
                      </m:e>
                    </m:d>
                    <m:r>
                      <a:rPr lang="en-US">
                        <a:latin typeface="Cambria Math" panose="02040503050406030204" pitchFamily="18" charset="0"/>
                      </a:rPr>
                      <m:t>~</m:t>
                    </m:r>
                    <m:sSub>
                      <m:sSubPr>
                        <m:ctrlPr>
                          <a:rPr lang="en-US" i="1" smtClean="0">
                            <a:latin typeface="Cambria Math" panose="02040503050406030204" pitchFamily="18" charset="0"/>
                          </a:rPr>
                        </m:ctrlPr>
                      </m:sSubPr>
                      <m:e>
                        <m:r>
                          <a:rPr lang="en-US" smtClean="0">
                            <a:latin typeface="Cambria Math" panose="02040503050406030204" pitchFamily="18" charset="0"/>
                          </a:rPr>
                          <m:t>𝑏</m:t>
                        </m:r>
                      </m:e>
                      <m:sub>
                        <m:r>
                          <a:rPr lang="en-US" smtClean="0">
                            <a:latin typeface="Cambria Math" panose="02040503050406030204" pitchFamily="18" charset="0"/>
                          </a:rPr>
                          <m:t>1</m:t>
                        </m:r>
                      </m:sub>
                    </m:sSub>
                    <m:d>
                      <m:dPr>
                        <m:ctrlPr>
                          <a:rPr lang="en-US" i="1" smtClean="0">
                            <a:latin typeface="Cambria Math" panose="02040503050406030204" pitchFamily="18" charset="0"/>
                          </a:rPr>
                        </m:ctrlPr>
                      </m:dPr>
                      <m:e>
                        <m:r>
                          <a:rPr lang="en-US" smtClean="0">
                            <a:latin typeface="Cambria Math" panose="02040503050406030204" pitchFamily="18" charset="0"/>
                          </a:rPr>
                          <m:t>𝐼𝑛𝑖𝑡𝑖𝑎𝑙</m:t>
                        </m:r>
                        <m:r>
                          <a:rPr lang="en-US" smtClean="0">
                            <a:latin typeface="Cambria Math" panose="02040503050406030204" pitchFamily="18" charset="0"/>
                          </a:rPr>
                          <m:t> </m:t>
                        </m:r>
                        <m:r>
                          <a:rPr lang="en-US" smtClean="0">
                            <a:latin typeface="Cambria Math" panose="02040503050406030204" pitchFamily="18" charset="0"/>
                          </a:rPr>
                          <m:t>𝑁</m:t>
                        </m:r>
                      </m:e>
                    </m:d>
                    <m:r>
                      <a:rPr lang="en-US" smtClean="0">
                        <a:latin typeface="Cambria Math" panose="02040503050406030204" pitchFamily="18" charset="0"/>
                      </a:rPr>
                      <m:t>+</m:t>
                    </m:r>
                    <m:sSub>
                      <m:sSubPr>
                        <m:ctrlPr>
                          <a:rPr lang="en-US" i="1" smtClean="0">
                            <a:latin typeface="Cambria Math" panose="02040503050406030204" pitchFamily="18" charset="0"/>
                          </a:rPr>
                        </m:ctrlPr>
                      </m:sSubPr>
                      <m:e>
                        <m:r>
                          <a:rPr lang="en-US" smtClean="0">
                            <a:latin typeface="Cambria Math" panose="02040503050406030204" pitchFamily="18" charset="0"/>
                          </a:rPr>
                          <m:t>𝑏</m:t>
                        </m:r>
                      </m:e>
                      <m:sub>
                        <m:r>
                          <a:rPr lang="en-US" smtClean="0">
                            <a:latin typeface="Cambria Math" panose="02040503050406030204" pitchFamily="18" charset="0"/>
                          </a:rPr>
                          <m:t>2</m:t>
                        </m:r>
                      </m:sub>
                    </m:sSub>
                    <m:d>
                      <m:dPr>
                        <m:ctrlPr>
                          <a:rPr lang="en-US" i="1" smtClean="0">
                            <a:latin typeface="Cambria Math" panose="02040503050406030204" pitchFamily="18" charset="0"/>
                          </a:rPr>
                        </m:ctrlPr>
                      </m:dPr>
                      <m:e>
                        <m:r>
                          <a:rPr lang="en-US" smtClean="0">
                            <a:latin typeface="Cambria Math" panose="02040503050406030204" pitchFamily="18" charset="0"/>
                          </a:rPr>
                          <m:t>𝑑𝑟𝑜𝑢𝑔h𝑡</m:t>
                        </m:r>
                        <m:r>
                          <a:rPr lang="en-US" smtClean="0">
                            <a:latin typeface="Cambria Math" panose="02040503050406030204" pitchFamily="18" charset="0"/>
                          </a:rPr>
                          <m:t> </m:t>
                        </m:r>
                        <m:r>
                          <a:rPr lang="en-US" smtClean="0">
                            <a:latin typeface="Cambria Math" panose="02040503050406030204" pitchFamily="18" charset="0"/>
                          </a:rPr>
                          <m:t>𝑓𝑟𝑒𝑞</m:t>
                        </m:r>
                      </m:e>
                    </m:d>
                    <m:r>
                      <a:rPr lang="en-US" smtClean="0">
                        <a:latin typeface="Cambria Math" panose="02040503050406030204" pitchFamily="18" charset="0"/>
                      </a:rPr>
                      <m:t>+</m:t>
                    </m:r>
                    <m:sSub>
                      <m:sSubPr>
                        <m:ctrlPr>
                          <a:rPr lang="en-US" i="1" smtClean="0">
                            <a:latin typeface="Cambria Math" panose="02040503050406030204" pitchFamily="18" charset="0"/>
                          </a:rPr>
                        </m:ctrlPr>
                      </m:sSubPr>
                      <m:e>
                        <m:r>
                          <a:rPr lang="en-US" smtClean="0">
                            <a:latin typeface="Cambria Math" panose="02040503050406030204" pitchFamily="18" charset="0"/>
                          </a:rPr>
                          <m:t>𝑏</m:t>
                        </m:r>
                      </m:e>
                      <m:sub>
                        <m:r>
                          <a:rPr lang="en-US" smtClean="0">
                            <a:latin typeface="Cambria Math" panose="02040503050406030204" pitchFamily="18" charset="0"/>
                          </a:rPr>
                          <m:t>3</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𝑀𝑎𝑥𝑃𝑜𝑝</m:t>
                        </m:r>
                      </m:e>
                    </m:d>
                  </m:oMath>
                </a14:m>
                <a:endParaRPr lang="en-US" dirty="0"/>
              </a:p>
              <a:p>
                <a:pPr marL="457200" lvl="1" indent="0">
                  <a:buNone/>
                </a:pPr>
                <a:r>
                  <a:rPr lang="en-US" sz="2000" dirty="0"/>
                  <a:t>	(</a:t>
                </a:r>
                <a:r>
                  <a:rPr lang="en-US" sz="2000" i="1" dirty="0"/>
                  <a:t>this is a binomial GLM)</a:t>
                </a:r>
              </a:p>
              <a:p>
                <a:pPr marL="457200" lvl="1" indent="0">
                  <a:buNone/>
                </a:pPr>
                <a:endParaRPr lang="en-US" dirty="0"/>
              </a:p>
              <a:p>
                <a:r>
                  <a:rPr lang="en-US" sz="2400" dirty="0"/>
                  <a:t>Determine which factors most effect the output metric of interest (here, quasi-extinction probability)</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12" t="-1961"/>
                </a:stretch>
              </a:blipFill>
            </p:spPr>
            <p:txBody>
              <a:bodyPr/>
              <a:lstStyle/>
              <a:p>
                <a:r>
                  <a:rPr lang="en-US">
                    <a:noFill/>
                  </a:rPr>
                  <a:t> </a:t>
                </a:r>
              </a:p>
            </p:txBody>
          </p:sp>
        </mc:Fallback>
      </mc:AlternateContent>
    </p:spTree>
    <p:extLst>
      <p:ext uri="{BB962C8B-B14F-4D97-AF65-F5344CB8AC3E}">
        <p14:creationId xmlns:p14="http://schemas.microsoft.com/office/powerpoint/2010/main" val="629694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269B-23D8-4511-8552-2E29C54E7CAE}"/>
              </a:ext>
            </a:extLst>
          </p:cNvPr>
          <p:cNvSpPr>
            <a:spLocks noGrp="1"/>
          </p:cNvSpPr>
          <p:nvPr>
            <p:ph type="title"/>
          </p:nvPr>
        </p:nvSpPr>
        <p:spPr/>
        <p:txBody>
          <a:bodyPr/>
          <a:lstStyle/>
          <a:p>
            <a:r>
              <a:rPr lang="en-US" dirty="0"/>
              <a:t>Building the demographic matrix model</a:t>
            </a:r>
          </a:p>
        </p:txBody>
      </p:sp>
      <p:sp>
        <p:nvSpPr>
          <p:cNvPr id="3" name="Content Placeholder 2">
            <a:extLst>
              <a:ext uri="{FF2B5EF4-FFF2-40B4-BE49-F238E27FC236}">
                <a16:creationId xmlns:a16="http://schemas.microsoft.com/office/drawing/2014/main" id="{7C5A3E15-BD03-4639-BD15-9A3021270DC9}"/>
              </a:ext>
            </a:extLst>
          </p:cNvPr>
          <p:cNvSpPr>
            <a:spLocks noGrp="1"/>
          </p:cNvSpPr>
          <p:nvPr>
            <p:ph idx="1"/>
          </p:nvPr>
        </p:nvSpPr>
        <p:spPr/>
        <p:txBody>
          <a:bodyPr>
            <a:normAutofit/>
          </a:bodyPr>
          <a:lstStyle/>
          <a:p>
            <a:pPr marL="514350" indent="-514350">
              <a:buAutoNum type="arabicPeriod"/>
            </a:pPr>
            <a:r>
              <a:rPr lang="en-US" dirty="0"/>
              <a:t>Draw a life cycle diagram to understand key ages/stages that should be included</a:t>
            </a:r>
          </a:p>
        </p:txBody>
      </p:sp>
      <p:sp>
        <p:nvSpPr>
          <p:cNvPr id="4" name="Oval 3">
            <a:extLst>
              <a:ext uri="{FF2B5EF4-FFF2-40B4-BE49-F238E27FC236}">
                <a16:creationId xmlns:a16="http://schemas.microsoft.com/office/drawing/2014/main" id="{D5241294-AD7C-4FE0-9F43-965783213CCB}"/>
              </a:ext>
            </a:extLst>
          </p:cNvPr>
          <p:cNvSpPr/>
          <p:nvPr/>
        </p:nvSpPr>
        <p:spPr>
          <a:xfrm>
            <a:off x="2038350" y="3819525"/>
            <a:ext cx="1647825" cy="1257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Young of the year</a:t>
            </a:r>
          </a:p>
        </p:txBody>
      </p:sp>
      <p:sp>
        <p:nvSpPr>
          <p:cNvPr id="5" name="Oval 4">
            <a:extLst>
              <a:ext uri="{FF2B5EF4-FFF2-40B4-BE49-F238E27FC236}">
                <a16:creationId xmlns:a16="http://schemas.microsoft.com/office/drawing/2014/main" id="{645F3321-2BBB-473B-AC21-7EA1711C9847}"/>
              </a:ext>
            </a:extLst>
          </p:cNvPr>
          <p:cNvSpPr/>
          <p:nvPr/>
        </p:nvSpPr>
        <p:spPr>
          <a:xfrm>
            <a:off x="4886324" y="3819523"/>
            <a:ext cx="1647825" cy="1257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Juveniles</a:t>
            </a:r>
          </a:p>
        </p:txBody>
      </p:sp>
      <p:sp>
        <p:nvSpPr>
          <p:cNvPr id="6" name="Oval 5">
            <a:extLst>
              <a:ext uri="{FF2B5EF4-FFF2-40B4-BE49-F238E27FC236}">
                <a16:creationId xmlns:a16="http://schemas.microsoft.com/office/drawing/2014/main" id="{8AC497B8-C3CA-4691-BD1F-5994C5D463A2}"/>
              </a:ext>
            </a:extLst>
          </p:cNvPr>
          <p:cNvSpPr/>
          <p:nvPr/>
        </p:nvSpPr>
        <p:spPr>
          <a:xfrm>
            <a:off x="7734298" y="3819525"/>
            <a:ext cx="1647825" cy="1257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Adults</a:t>
            </a:r>
          </a:p>
        </p:txBody>
      </p:sp>
      <p:cxnSp>
        <p:nvCxnSpPr>
          <p:cNvPr id="10" name="Straight Arrow Connector 9">
            <a:extLst>
              <a:ext uri="{FF2B5EF4-FFF2-40B4-BE49-F238E27FC236}">
                <a16:creationId xmlns:a16="http://schemas.microsoft.com/office/drawing/2014/main" id="{EE72D339-DF72-4688-8699-9764921058C5}"/>
              </a:ext>
            </a:extLst>
          </p:cNvPr>
          <p:cNvCxnSpPr>
            <a:cxnSpLocks/>
            <a:stCxn id="4" idx="6"/>
            <a:endCxn id="5" idx="2"/>
          </p:cNvCxnSpPr>
          <p:nvPr/>
        </p:nvCxnSpPr>
        <p:spPr>
          <a:xfrm flipV="1">
            <a:off x="3686175" y="4448173"/>
            <a:ext cx="1200149"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4E1DEF9-0839-4DEA-A268-8D6CAA1966AA}"/>
              </a:ext>
            </a:extLst>
          </p:cNvPr>
          <p:cNvCxnSpPr>
            <a:cxnSpLocks/>
            <a:stCxn id="5" idx="6"/>
            <a:endCxn id="6" idx="2"/>
          </p:cNvCxnSpPr>
          <p:nvPr/>
        </p:nvCxnSpPr>
        <p:spPr>
          <a:xfrm>
            <a:off x="6534149" y="4448173"/>
            <a:ext cx="1200149"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Curved 16">
            <a:extLst>
              <a:ext uri="{FF2B5EF4-FFF2-40B4-BE49-F238E27FC236}">
                <a16:creationId xmlns:a16="http://schemas.microsoft.com/office/drawing/2014/main" id="{9C4ACE8C-B1F7-4FA8-B7B4-9F0551589B63}"/>
              </a:ext>
            </a:extLst>
          </p:cNvPr>
          <p:cNvCxnSpPr>
            <a:cxnSpLocks/>
            <a:stCxn id="6" idx="0"/>
            <a:endCxn id="4" idx="0"/>
          </p:cNvCxnSpPr>
          <p:nvPr/>
        </p:nvCxnSpPr>
        <p:spPr>
          <a:xfrm rot="16200000" flipV="1">
            <a:off x="5710237" y="971551"/>
            <a:ext cx="12700" cy="5695948"/>
          </a:xfrm>
          <a:prstGeom prst="curvedConnector3">
            <a:avLst>
              <a:gd name="adj1" fmla="val 5025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CB250C67-1E62-4421-898E-D332CDB4DE9D}"/>
              </a:ext>
            </a:extLst>
          </p:cNvPr>
          <p:cNvCxnSpPr>
            <a:cxnSpLocks/>
            <a:stCxn id="6" idx="3"/>
            <a:endCxn id="6" idx="5"/>
          </p:cNvCxnSpPr>
          <p:nvPr/>
        </p:nvCxnSpPr>
        <p:spPr>
          <a:xfrm rot="16200000" flipH="1">
            <a:off x="8558210" y="4310103"/>
            <a:ext cx="12700" cy="1165189"/>
          </a:xfrm>
          <a:prstGeom prst="curvedConnector3">
            <a:avLst>
              <a:gd name="adj1" fmla="val 324981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82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76114F1-5D76-4C55-AB50-31FE83F3F483}"/>
              </a:ext>
            </a:extLst>
          </p:cNvPr>
          <p:cNvSpPr/>
          <p:nvPr/>
        </p:nvSpPr>
        <p:spPr>
          <a:xfrm>
            <a:off x="787091" y="600075"/>
            <a:ext cx="2228850" cy="12477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Draw scenario values</a:t>
            </a:r>
          </a:p>
        </p:txBody>
      </p:sp>
      <p:sp>
        <p:nvSpPr>
          <p:cNvPr id="5" name="Oval 4">
            <a:extLst>
              <a:ext uri="{FF2B5EF4-FFF2-40B4-BE49-F238E27FC236}">
                <a16:creationId xmlns:a16="http://schemas.microsoft.com/office/drawing/2014/main" id="{5F3E34F9-B1E9-4C03-A832-5885C4E98B3F}"/>
              </a:ext>
            </a:extLst>
          </p:cNvPr>
          <p:cNvSpPr/>
          <p:nvPr/>
        </p:nvSpPr>
        <p:spPr>
          <a:xfrm>
            <a:off x="3552824" y="2019300"/>
            <a:ext cx="2733676" cy="14097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Draw average demographic rates (</a:t>
            </a:r>
            <a:r>
              <a:rPr lang="en-US" i="1" dirty="0"/>
              <a:t>parametric uncertainty</a:t>
            </a:r>
            <a:r>
              <a:rPr lang="en-US" dirty="0"/>
              <a:t>)</a:t>
            </a:r>
          </a:p>
        </p:txBody>
      </p:sp>
      <p:sp>
        <p:nvSpPr>
          <p:cNvPr id="6" name="Oval 5">
            <a:extLst>
              <a:ext uri="{FF2B5EF4-FFF2-40B4-BE49-F238E27FC236}">
                <a16:creationId xmlns:a16="http://schemas.microsoft.com/office/drawing/2014/main" id="{DF150C0F-7230-426C-9BDD-90E459A4B69F}"/>
              </a:ext>
            </a:extLst>
          </p:cNvPr>
          <p:cNvSpPr/>
          <p:nvPr/>
        </p:nvSpPr>
        <p:spPr>
          <a:xfrm>
            <a:off x="7038974" y="3543300"/>
            <a:ext cx="2733676" cy="138112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Draw annual demographic rates (</a:t>
            </a:r>
            <a:r>
              <a:rPr lang="en-US" i="1" dirty="0"/>
              <a:t>environmental stochasticity</a:t>
            </a:r>
            <a:r>
              <a:rPr lang="en-US" dirty="0"/>
              <a:t>)</a:t>
            </a:r>
          </a:p>
        </p:txBody>
      </p:sp>
      <p:cxnSp>
        <p:nvCxnSpPr>
          <p:cNvPr id="45" name="Connector: Curved 44">
            <a:extLst>
              <a:ext uri="{FF2B5EF4-FFF2-40B4-BE49-F238E27FC236}">
                <a16:creationId xmlns:a16="http://schemas.microsoft.com/office/drawing/2014/main" id="{1613CD20-9BCC-4738-948A-ED5F8070AEEC}"/>
              </a:ext>
            </a:extLst>
          </p:cNvPr>
          <p:cNvCxnSpPr>
            <a:cxnSpLocks/>
            <a:stCxn id="5" idx="0"/>
            <a:endCxn id="5" idx="3"/>
          </p:cNvCxnSpPr>
          <p:nvPr/>
        </p:nvCxnSpPr>
        <p:spPr>
          <a:xfrm rot="16200000" flipH="1" flipV="1">
            <a:off x="3834785" y="2137677"/>
            <a:ext cx="1203254" cy="966500"/>
          </a:xfrm>
          <a:prstGeom prst="curvedConnector5">
            <a:avLst>
              <a:gd name="adj1" fmla="val -18998"/>
              <a:gd name="adj2" fmla="val -661773"/>
              <a:gd name="adj3" fmla="val 339064"/>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EA0FD0F4-2539-4032-A8B9-2C061C7265BC}"/>
              </a:ext>
            </a:extLst>
          </p:cNvPr>
          <p:cNvCxnSpPr>
            <a:cxnSpLocks/>
            <a:stCxn id="6" idx="0"/>
            <a:endCxn id="6" idx="3"/>
          </p:cNvCxnSpPr>
          <p:nvPr/>
        </p:nvCxnSpPr>
        <p:spPr>
          <a:xfrm rot="16200000" flipH="1" flipV="1">
            <a:off x="7333130" y="3649482"/>
            <a:ext cx="1178864" cy="966500"/>
          </a:xfrm>
          <a:prstGeom prst="curvedConnector5">
            <a:avLst>
              <a:gd name="adj1" fmla="val -19392"/>
              <a:gd name="adj2" fmla="val -246871"/>
              <a:gd name="adj3" fmla="val 175950"/>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DFCDD66-5C1B-4225-B495-784B1FFC359A}"/>
              </a:ext>
            </a:extLst>
          </p:cNvPr>
          <p:cNvCxnSpPr>
            <a:cxnSpLocks/>
            <a:stCxn id="4" idx="5"/>
            <a:endCxn id="5" idx="1"/>
          </p:cNvCxnSpPr>
          <p:nvPr/>
        </p:nvCxnSpPr>
        <p:spPr>
          <a:xfrm>
            <a:off x="2689533" y="1665118"/>
            <a:ext cx="1263629" cy="5606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1264601-F4DD-487E-B389-CB25456597F3}"/>
              </a:ext>
            </a:extLst>
          </p:cNvPr>
          <p:cNvCxnSpPr>
            <a:cxnSpLocks/>
            <a:stCxn id="5" idx="5"/>
            <a:endCxn id="6" idx="1"/>
          </p:cNvCxnSpPr>
          <p:nvPr/>
        </p:nvCxnSpPr>
        <p:spPr>
          <a:xfrm>
            <a:off x="5886162" y="3222554"/>
            <a:ext cx="1553150" cy="523007"/>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5C989250-3378-479D-8BA3-6C7D279A4783}"/>
              </a:ext>
            </a:extLst>
          </p:cNvPr>
          <p:cNvSpPr/>
          <p:nvPr/>
        </p:nvSpPr>
        <p:spPr>
          <a:xfrm>
            <a:off x="400050" y="5514975"/>
            <a:ext cx="2228850" cy="105727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Model outputs</a:t>
            </a:r>
          </a:p>
        </p:txBody>
      </p:sp>
      <p:sp>
        <p:nvSpPr>
          <p:cNvPr id="65" name="TextBox 64">
            <a:extLst>
              <a:ext uri="{FF2B5EF4-FFF2-40B4-BE49-F238E27FC236}">
                <a16:creationId xmlns:a16="http://schemas.microsoft.com/office/drawing/2014/main" id="{1A9DA773-55E2-40B8-84EE-28673AF1B70C}"/>
              </a:ext>
            </a:extLst>
          </p:cNvPr>
          <p:cNvSpPr txBox="1"/>
          <p:nvPr/>
        </p:nvSpPr>
        <p:spPr>
          <a:xfrm>
            <a:off x="8291512" y="5145643"/>
            <a:ext cx="1085850" cy="369332"/>
          </a:xfrm>
          <a:prstGeom prst="rect">
            <a:avLst/>
          </a:prstGeom>
          <a:noFill/>
        </p:spPr>
        <p:txBody>
          <a:bodyPr wrap="square" rtlCol="0">
            <a:spAutoFit/>
          </a:bodyPr>
          <a:lstStyle/>
          <a:p>
            <a:r>
              <a:rPr lang="en-US" dirty="0">
                <a:solidFill>
                  <a:schemeClr val="accent2">
                    <a:lumMod val="75000"/>
                  </a:schemeClr>
                </a:solidFill>
              </a:rPr>
              <a:t>200 </a:t>
            </a:r>
            <a:r>
              <a:rPr lang="en-US" dirty="0" err="1">
                <a:solidFill>
                  <a:schemeClr val="accent2">
                    <a:lumMod val="75000"/>
                  </a:schemeClr>
                </a:solidFill>
              </a:rPr>
              <a:t>yrs</a:t>
            </a:r>
            <a:endParaRPr lang="en-US" dirty="0">
              <a:solidFill>
                <a:schemeClr val="accent2">
                  <a:lumMod val="75000"/>
                </a:schemeClr>
              </a:solidFill>
            </a:endParaRPr>
          </a:p>
        </p:txBody>
      </p:sp>
      <p:sp>
        <p:nvSpPr>
          <p:cNvPr id="66" name="TextBox 65">
            <a:extLst>
              <a:ext uri="{FF2B5EF4-FFF2-40B4-BE49-F238E27FC236}">
                <a16:creationId xmlns:a16="http://schemas.microsoft.com/office/drawing/2014/main" id="{1EB9DC46-219E-4831-BDB8-AD868EE34748}"/>
              </a:ext>
            </a:extLst>
          </p:cNvPr>
          <p:cNvSpPr txBox="1"/>
          <p:nvPr/>
        </p:nvSpPr>
        <p:spPr>
          <a:xfrm>
            <a:off x="4881274" y="4691547"/>
            <a:ext cx="1152812" cy="369332"/>
          </a:xfrm>
          <a:prstGeom prst="rect">
            <a:avLst/>
          </a:prstGeom>
          <a:noFill/>
        </p:spPr>
        <p:txBody>
          <a:bodyPr wrap="square" rtlCol="0">
            <a:spAutoFit/>
          </a:bodyPr>
          <a:lstStyle/>
          <a:p>
            <a:r>
              <a:rPr lang="en-US" dirty="0">
                <a:solidFill>
                  <a:schemeClr val="accent6">
                    <a:lumMod val="75000"/>
                  </a:schemeClr>
                </a:solidFill>
              </a:rPr>
              <a:t>1000 reps</a:t>
            </a:r>
          </a:p>
        </p:txBody>
      </p:sp>
      <p:sp>
        <p:nvSpPr>
          <p:cNvPr id="67" name="TextBox 66">
            <a:extLst>
              <a:ext uri="{FF2B5EF4-FFF2-40B4-BE49-F238E27FC236}">
                <a16:creationId xmlns:a16="http://schemas.microsoft.com/office/drawing/2014/main" id="{E396CC42-8437-400F-B6EE-3613170135C7}"/>
              </a:ext>
            </a:extLst>
          </p:cNvPr>
          <p:cNvSpPr txBox="1"/>
          <p:nvPr/>
        </p:nvSpPr>
        <p:spPr>
          <a:xfrm>
            <a:off x="2106620" y="4132732"/>
            <a:ext cx="1512879" cy="369332"/>
          </a:xfrm>
          <a:prstGeom prst="rect">
            <a:avLst/>
          </a:prstGeom>
          <a:noFill/>
        </p:spPr>
        <p:txBody>
          <a:bodyPr wrap="square" rtlCol="0">
            <a:spAutoFit/>
          </a:bodyPr>
          <a:lstStyle/>
          <a:p>
            <a:r>
              <a:rPr lang="en-US" dirty="0">
                <a:solidFill>
                  <a:schemeClr val="accent1">
                    <a:lumMod val="75000"/>
                  </a:schemeClr>
                </a:solidFill>
              </a:rPr>
              <a:t>1000 values</a:t>
            </a:r>
          </a:p>
        </p:txBody>
      </p:sp>
      <p:cxnSp>
        <p:nvCxnSpPr>
          <p:cNvPr id="69" name="Connector: Curved 68">
            <a:extLst>
              <a:ext uri="{FF2B5EF4-FFF2-40B4-BE49-F238E27FC236}">
                <a16:creationId xmlns:a16="http://schemas.microsoft.com/office/drawing/2014/main" id="{E7582F24-6A28-4205-BC29-D11F0B25DF1B}"/>
              </a:ext>
            </a:extLst>
          </p:cNvPr>
          <p:cNvCxnSpPr>
            <a:cxnSpLocks/>
            <a:stCxn id="67" idx="1"/>
            <a:endCxn id="64" idx="0"/>
          </p:cNvCxnSpPr>
          <p:nvPr/>
        </p:nvCxnSpPr>
        <p:spPr>
          <a:xfrm rot="10800000" flipV="1">
            <a:off x="1514476" y="4317397"/>
            <a:ext cx="592145" cy="119757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DF7FC29C-56A7-4071-8BCD-BC1F1F5F3176}"/>
              </a:ext>
            </a:extLst>
          </p:cNvPr>
          <p:cNvCxnSpPr>
            <a:cxnSpLocks/>
            <a:stCxn id="4" idx="0"/>
            <a:endCxn id="4" idx="3"/>
          </p:cNvCxnSpPr>
          <p:nvPr/>
        </p:nvCxnSpPr>
        <p:spPr>
          <a:xfrm rot="16200000" flipH="1" flipV="1">
            <a:off x="974986" y="738587"/>
            <a:ext cx="1065043" cy="788017"/>
          </a:xfrm>
          <a:prstGeom prst="curvedConnector5">
            <a:avLst>
              <a:gd name="adj1" fmla="val -21464"/>
              <a:gd name="adj2" fmla="val -1249827"/>
              <a:gd name="adj3" fmla="val 564157"/>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87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4" grpId="0" animBg="1"/>
      <p:bldP spid="65" grpId="0"/>
      <p:bldP spid="66" grpId="0"/>
      <p:bldP spid="6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GLM output</a:t>
            </a:r>
          </a:p>
        </p:txBody>
      </p:sp>
      <p:sp>
        <p:nvSpPr>
          <p:cNvPr id="3" name="Content Placeholder 2"/>
          <p:cNvSpPr>
            <a:spLocks noGrp="1"/>
          </p:cNvSpPr>
          <p:nvPr>
            <p:ph idx="1"/>
          </p:nvPr>
        </p:nvSpPr>
        <p:spPr>
          <a:xfrm>
            <a:off x="838200" y="1825625"/>
            <a:ext cx="10515600" cy="2708275"/>
          </a:xfrm>
        </p:spPr>
        <p:txBody>
          <a:bodyPr/>
          <a:lstStyle/>
          <a:p>
            <a:r>
              <a:rPr lang="en-US" dirty="0"/>
              <a:t>MDR = mean drought rate</a:t>
            </a:r>
          </a:p>
          <a:p>
            <a:r>
              <a:rPr lang="en-US" dirty="0"/>
              <a:t>NAI = Initial Number of adults</a:t>
            </a:r>
          </a:p>
          <a:p>
            <a:r>
              <a:rPr lang="en-US" dirty="0" err="1"/>
              <a:t>MaxPop</a:t>
            </a:r>
            <a:r>
              <a:rPr lang="en-US" dirty="0"/>
              <a:t> = habitat based maximum population size</a:t>
            </a:r>
          </a:p>
          <a:p>
            <a:pPr lvl="1"/>
            <a:endParaRPr lang="en-US" dirty="0"/>
          </a:p>
          <a:p>
            <a:pPr marL="0" indent="0">
              <a:buNone/>
            </a:pPr>
            <a:r>
              <a:rPr lang="en-US" sz="2400" dirty="0"/>
              <a:t>𝑃(𝑄𝑒100) =‒ 5.602 + (18.42 𝑥 𝑀𝐷𝑅) ‒ (5.363𝑒 ‒ 6𝑥 𝑁𝐴𝐼) ‒ (1.797𝑒 ‒ 6𝑥 𝑀𝑎𝑥𝑃𝑜𝑝)</a:t>
            </a:r>
          </a:p>
          <a:p>
            <a:pPr marL="457200" lvl="1" indent="0">
              <a:buNone/>
            </a:pPr>
            <a:endParaRPr lang="en-US" dirty="0"/>
          </a:p>
        </p:txBody>
      </p:sp>
      <p:pic>
        <p:nvPicPr>
          <p:cNvPr id="6" name="Picture 5" descr="A picture containing green, drawing&#10;&#10;Description automatically generated">
            <a:extLst>
              <a:ext uri="{FF2B5EF4-FFF2-40B4-BE49-F238E27FC236}">
                <a16:creationId xmlns:a16="http://schemas.microsoft.com/office/drawing/2014/main" id="{87488308-A1A9-4544-B3C8-21C68D08F1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4200" y="180975"/>
            <a:ext cx="1228725" cy="1228725"/>
          </a:xfrm>
          <a:prstGeom prst="rect">
            <a:avLst/>
          </a:prstGeom>
        </p:spPr>
      </p:pic>
      <p:sp>
        <p:nvSpPr>
          <p:cNvPr id="7" name="Oval 6">
            <a:extLst>
              <a:ext uri="{FF2B5EF4-FFF2-40B4-BE49-F238E27FC236}">
                <a16:creationId xmlns:a16="http://schemas.microsoft.com/office/drawing/2014/main" id="{7A7BB23B-8282-4EB2-8545-CE4EA887EDFB}"/>
              </a:ext>
            </a:extLst>
          </p:cNvPr>
          <p:cNvSpPr/>
          <p:nvPr/>
        </p:nvSpPr>
        <p:spPr>
          <a:xfrm>
            <a:off x="3457575" y="3429000"/>
            <a:ext cx="2047875" cy="1036638"/>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7DA0F60-2D3A-43A0-A8B6-3C686C06265A}"/>
              </a:ext>
            </a:extLst>
          </p:cNvPr>
          <p:cNvSpPr txBox="1"/>
          <p:nvPr/>
        </p:nvSpPr>
        <p:spPr>
          <a:xfrm>
            <a:off x="1733550" y="5029200"/>
            <a:ext cx="4838700" cy="707886"/>
          </a:xfrm>
          <a:prstGeom prst="rect">
            <a:avLst/>
          </a:prstGeom>
          <a:noFill/>
        </p:spPr>
        <p:txBody>
          <a:bodyPr wrap="square" rtlCol="0">
            <a:spAutoFit/>
          </a:bodyPr>
          <a:lstStyle/>
          <a:p>
            <a:r>
              <a:rPr lang="en-US" sz="2000" i="1" dirty="0"/>
              <a:t>Drought exposure has a large, positive effect on quasi-extinction probability</a:t>
            </a:r>
          </a:p>
        </p:txBody>
      </p:sp>
      <p:cxnSp>
        <p:nvCxnSpPr>
          <p:cNvPr id="10" name="Straight Arrow Connector 9">
            <a:extLst>
              <a:ext uri="{FF2B5EF4-FFF2-40B4-BE49-F238E27FC236}">
                <a16:creationId xmlns:a16="http://schemas.microsoft.com/office/drawing/2014/main" id="{8C6AFD33-83C2-486A-B23A-BE253AA01FBA}"/>
              </a:ext>
            </a:extLst>
          </p:cNvPr>
          <p:cNvCxnSpPr>
            <a:cxnSpLocks/>
            <a:stCxn id="7" idx="4"/>
            <a:endCxn id="8" idx="0"/>
          </p:cNvCxnSpPr>
          <p:nvPr/>
        </p:nvCxnSpPr>
        <p:spPr>
          <a:xfrm flipH="1">
            <a:off x="4152900" y="4465638"/>
            <a:ext cx="328613" cy="563562"/>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416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GLM output</a:t>
            </a:r>
          </a:p>
        </p:txBody>
      </p:sp>
      <p:pic>
        <p:nvPicPr>
          <p:cNvPr id="6" name="Picture 5" descr="A picture containing green, drawing&#10;&#10;Description automatically generated">
            <a:extLst>
              <a:ext uri="{FF2B5EF4-FFF2-40B4-BE49-F238E27FC236}">
                <a16:creationId xmlns:a16="http://schemas.microsoft.com/office/drawing/2014/main" id="{87488308-A1A9-4544-B3C8-21C68D08F1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4200" y="180975"/>
            <a:ext cx="1228725" cy="1228725"/>
          </a:xfrm>
          <a:prstGeom prst="rect">
            <a:avLst/>
          </a:prstGeom>
        </p:spPr>
      </p:pic>
      <p:pic>
        <p:nvPicPr>
          <p:cNvPr id="9" name="Picture 8">
            <a:extLst>
              <a:ext uri="{FF2B5EF4-FFF2-40B4-BE49-F238E27FC236}">
                <a16:creationId xmlns:a16="http://schemas.microsoft.com/office/drawing/2014/main" id="{2E516832-26BD-4F1A-9A3F-940C5F987E63}"/>
              </a:ext>
            </a:extLst>
          </p:cNvPr>
          <p:cNvPicPr>
            <a:picLocks noChangeAspect="1"/>
          </p:cNvPicPr>
          <p:nvPr/>
        </p:nvPicPr>
        <p:blipFill>
          <a:blip r:embed="rId4"/>
          <a:stretch>
            <a:fillRect/>
          </a:stretch>
        </p:blipFill>
        <p:spPr>
          <a:xfrm>
            <a:off x="0" y="1814027"/>
            <a:ext cx="12192000" cy="3229945"/>
          </a:xfrm>
          <a:prstGeom prst="rect">
            <a:avLst/>
          </a:prstGeom>
        </p:spPr>
      </p:pic>
    </p:spTree>
    <p:extLst>
      <p:ext uri="{BB962C8B-B14F-4D97-AF65-F5344CB8AC3E}">
        <p14:creationId xmlns:p14="http://schemas.microsoft.com/office/powerpoint/2010/main" val="42300160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68FB-C7D6-466A-8EAC-26329C60BFDD}"/>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2B775989-35D7-47E8-800F-12326B0FF8D6}"/>
              </a:ext>
            </a:extLst>
          </p:cNvPr>
          <p:cNvSpPr>
            <a:spLocks noGrp="1"/>
          </p:cNvSpPr>
          <p:nvPr>
            <p:ph idx="1"/>
          </p:nvPr>
        </p:nvSpPr>
        <p:spPr>
          <a:xfrm>
            <a:off x="838200" y="1587500"/>
            <a:ext cx="10515600" cy="4351338"/>
          </a:xfrm>
        </p:spPr>
        <p:txBody>
          <a:bodyPr/>
          <a:lstStyle/>
          <a:p>
            <a:r>
              <a:rPr lang="en-US" dirty="0"/>
              <a:t>Matrix population models use species life history to make predictions about future population size</a:t>
            </a:r>
          </a:p>
          <a:p>
            <a:pPr lvl="1"/>
            <a:r>
              <a:rPr lang="en-US" dirty="0"/>
              <a:t>Useful when we know a good amount about the basic ecology but don’t have a lot of historic/current monitoring data</a:t>
            </a:r>
          </a:p>
          <a:p>
            <a:r>
              <a:rPr lang="en-US" dirty="0"/>
              <a:t>Outputs can be used to assess current and future resiliency (population growth rate, quasi-extinction probability, etc.)</a:t>
            </a:r>
          </a:p>
          <a:p>
            <a:r>
              <a:rPr lang="en-US" dirty="0"/>
              <a:t>Important to include sources of uncertainty/stochasticity to capture all uncertainties and avoid overly-precise projections</a:t>
            </a:r>
          </a:p>
          <a:p>
            <a:r>
              <a:rPr lang="en-US" dirty="0"/>
              <a:t>Scenarios built on knowledge of how stressors influence specific demographic rates</a:t>
            </a:r>
          </a:p>
          <a:p>
            <a:endParaRPr lang="en-US" dirty="0"/>
          </a:p>
        </p:txBody>
      </p:sp>
    </p:spTree>
    <p:extLst>
      <p:ext uri="{BB962C8B-B14F-4D97-AF65-F5344CB8AC3E}">
        <p14:creationId xmlns:p14="http://schemas.microsoft.com/office/powerpoint/2010/main" val="50474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5" name="Content Placeholder 4">
            <a:extLst>
              <a:ext uri="{FF2B5EF4-FFF2-40B4-BE49-F238E27FC236}">
                <a16:creationId xmlns:a16="http://schemas.microsoft.com/office/drawing/2014/main" id="{9C22FB58-6C8F-49E1-90B0-9DBE88F89CD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9112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br>
            <a:r>
              <a:rPr lang="en-US" dirty="0"/>
              <a:t>Structuring the life cycle model</a:t>
            </a:r>
            <a:br>
              <a:rPr lang="en-US" dirty="0"/>
            </a:br>
            <a:endParaRPr lang="en-US" dirty="0"/>
          </a:p>
        </p:txBody>
      </p:sp>
      <p:sp>
        <p:nvSpPr>
          <p:cNvPr id="5" name="Content Placeholder 4">
            <a:extLst>
              <a:ext uri="{FF2B5EF4-FFF2-40B4-BE49-F238E27FC236}">
                <a16:creationId xmlns:a16="http://schemas.microsoft.com/office/drawing/2014/main" id="{235EF8B1-F6DA-431F-8795-E9AC63F0EF93}"/>
              </a:ext>
            </a:extLst>
          </p:cNvPr>
          <p:cNvSpPr>
            <a:spLocks noGrp="1"/>
          </p:cNvSpPr>
          <p:nvPr>
            <p:ph idx="1"/>
          </p:nvPr>
        </p:nvSpPr>
        <p:spPr/>
        <p:txBody>
          <a:bodyPr>
            <a:normAutofit/>
          </a:bodyPr>
          <a:lstStyle/>
          <a:p>
            <a:r>
              <a:rPr lang="en-US" dirty="0"/>
              <a:t>Age classes (Leslie Matrix)</a:t>
            </a:r>
          </a:p>
          <a:p>
            <a:pPr lvl="1"/>
            <a:r>
              <a:rPr lang="en-US" dirty="0"/>
              <a:t>Equal time intervals &amp; all individuals advance at next time</a:t>
            </a:r>
          </a:p>
          <a:p>
            <a:pPr lvl="2"/>
            <a:r>
              <a:rPr lang="en-US" dirty="0"/>
              <a:t>Short lived species with age-specific data</a:t>
            </a:r>
          </a:p>
          <a:p>
            <a:r>
              <a:rPr lang="en-US" dirty="0"/>
              <a:t>Stage classes (</a:t>
            </a:r>
            <a:r>
              <a:rPr lang="en-US" dirty="0" err="1"/>
              <a:t>Lefkovitch</a:t>
            </a:r>
            <a:r>
              <a:rPr lang="en-US" dirty="0"/>
              <a:t> Matrix)</a:t>
            </a:r>
          </a:p>
          <a:p>
            <a:pPr lvl="1"/>
            <a:r>
              <a:rPr lang="en-US" dirty="0"/>
              <a:t>Unequal time intervals</a:t>
            </a:r>
          </a:p>
          <a:p>
            <a:pPr lvl="1"/>
            <a:r>
              <a:rPr lang="en-US" dirty="0"/>
              <a:t>Population divided by developmental stage or size</a:t>
            </a:r>
          </a:p>
          <a:p>
            <a:pPr lvl="2"/>
            <a:r>
              <a:rPr lang="en-US" dirty="0"/>
              <a:t>Difficult to age individuals but can get length, height, etc.</a:t>
            </a:r>
          </a:p>
          <a:p>
            <a:pPr lvl="2"/>
            <a:r>
              <a:rPr lang="en-US" dirty="0"/>
              <a:t>Juvenile, subadult</a:t>
            </a:r>
          </a:p>
          <a:p>
            <a:pPr lvl="2"/>
            <a:r>
              <a:rPr lang="en-US" dirty="0"/>
              <a:t>Seeds, dormancy, small plants, large plants</a:t>
            </a:r>
          </a:p>
        </p:txBody>
      </p:sp>
      <p:pic>
        <p:nvPicPr>
          <p:cNvPr id="4" name="Picture 3">
            <a:extLst>
              <a:ext uri="{FF2B5EF4-FFF2-40B4-BE49-F238E27FC236}">
                <a16:creationId xmlns:a16="http://schemas.microsoft.com/office/drawing/2014/main" id="{0DD98842-12E8-4920-9BF4-37A87B0A38F8}"/>
              </a:ext>
            </a:extLst>
          </p:cNvPr>
          <p:cNvPicPr>
            <a:picLocks noChangeAspect="1"/>
          </p:cNvPicPr>
          <p:nvPr/>
        </p:nvPicPr>
        <p:blipFill rotWithShape="1">
          <a:blip r:embed="rId3"/>
          <a:srcRect t="6827" b="10126"/>
          <a:stretch/>
        </p:blipFill>
        <p:spPr>
          <a:xfrm>
            <a:off x="9331232" y="675465"/>
            <a:ext cx="2400300" cy="1771901"/>
          </a:xfrm>
          <a:prstGeom prst="rect">
            <a:avLst/>
          </a:prstGeom>
        </p:spPr>
      </p:pic>
      <p:pic>
        <p:nvPicPr>
          <p:cNvPr id="6" name="Picture 5">
            <a:extLst>
              <a:ext uri="{FF2B5EF4-FFF2-40B4-BE49-F238E27FC236}">
                <a16:creationId xmlns:a16="http://schemas.microsoft.com/office/drawing/2014/main" id="{B1F1EF0A-2614-49FF-AC96-F5E176514280}"/>
              </a:ext>
            </a:extLst>
          </p:cNvPr>
          <p:cNvPicPr>
            <a:picLocks noChangeAspect="1"/>
          </p:cNvPicPr>
          <p:nvPr/>
        </p:nvPicPr>
        <p:blipFill>
          <a:blip r:embed="rId4"/>
          <a:stretch>
            <a:fillRect/>
          </a:stretch>
        </p:blipFill>
        <p:spPr>
          <a:xfrm>
            <a:off x="9331232" y="4001294"/>
            <a:ext cx="2294780" cy="1771902"/>
          </a:xfrm>
          <a:prstGeom prst="rect">
            <a:avLst/>
          </a:prstGeom>
        </p:spPr>
      </p:pic>
      <p:pic>
        <p:nvPicPr>
          <p:cNvPr id="8" name="Picture 7">
            <a:extLst>
              <a:ext uri="{FF2B5EF4-FFF2-40B4-BE49-F238E27FC236}">
                <a16:creationId xmlns:a16="http://schemas.microsoft.com/office/drawing/2014/main" id="{D73942C3-112E-4134-A992-0C10EBFE5BAF}"/>
              </a:ext>
            </a:extLst>
          </p:cNvPr>
          <p:cNvPicPr>
            <a:picLocks noChangeAspect="1"/>
          </p:cNvPicPr>
          <p:nvPr/>
        </p:nvPicPr>
        <p:blipFill>
          <a:blip r:embed="rId5"/>
          <a:stretch>
            <a:fillRect/>
          </a:stretch>
        </p:blipFill>
        <p:spPr>
          <a:xfrm>
            <a:off x="9018495" y="2447366"/>
            <a:ext cx="2929468" cy="1936196"/>
          </a:xfrm>
          <a:prstGeom prst="rect">
            <a:avLst/>
          </a:prstGeom>
        </p:spPr>
      </p:pic>
    </p:spTree>
    <p:extLst>
      <p:ext uri="{BB962C8B-B14F-4D97-AF65-F5344CB8AC3E}">
        <p14:creationId xmlns:p14="http://schemas.microsoft.com/office/powerpoint/2010/main" val="4020914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B2484-18DC-430F-B03D-949D5AF48B57}"/>
              </a:ext>
            </a:extLst>
          </p:cNvPr>
          <p:cNvSpPr>
            <a:spLocks noGrp="1"/>
          </p:cNvSpPr>
          <p:nvPr>
            <p:ph type="title"/>
          </p:nvPr>
        </p:nvSpPr>
        <p:spPr/>
        <p:txBody>
          <a:bodyPr>
            <a:normAutofit/>
          </a:bodyPr>
          <a:lstStyle/>
          <a:p>
            <a:r>
              <a:rPr lang="en-US" sz="3200" dirty="0"/>
              <a:t>Puerto Rican boa</a:t>
            </a:r>
          </a:p>
        </p:txBody>
      </p:sp>
      <p:pic>
        <p:nvPicPr>
          <p:cNvPr id="5" name="Content Placeholder 4" descr="A close up of a reptile&#10;&#10;Description automatically generated">
            <a:extLst>
              <a:ext uri="{FF2B5EF4-FFF2-40B4-BE49-F238E27FC236}">
                <a16:creationId xmlns:a16="http://schemas.microsoft.com/office/drawing/2014/main" id="{65A48CB9-C70E-4055-A7D0-02F7E01621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9732" y="1690688"/>
            <a:ext cx="5570236" cy="4351338"/>
          </a:xfrm>
        </p:spPr>
      </p:pic>
      <p:sp>
        <p:nvSpPr>
          <p:cNvPr id="6" name="Rectangle 5">
            <a:extLst>
              <a:ext uri="{FF2B5EF4-FFF2-40B4-BE49-F238E27FC236}">
                <a16:creationId xmlns:a16="http://schemas.microsoft.com/office/drawing/2014/main" id="{9D50EB47-A4D5-4EB0-9EC1-BB531192193D}"/>
              </a:ext>
            </a:extLst>
          </p:cNvPr>
          <p:cNvSpPr/>
          <p:nvPr/>
        </p:nvSpPr>
        <p:spPr>
          <a:xfrm>
            <a:off x="8496300" y="2895600"/>
            <a:ext cx="1895475" cy="12192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dirty="0">
                <a:solidFill>
                  <a:schemeClr val="tx1"/>
                </a:solidFill>
              </a:rPr>
              <a:t>SSA in prep</a:t>
            </a:r>
          </a:p>
        </p:txBody>
      </p:sp>
    </p:spTree>
    <p:extLst>
      <p:ext uri="{BB962C8B-B14F-4D97-AF65-F5344CB8AC3E}">
        <p14:creationId xmlns:p14="http://schemas.microsoft.com/office/powerpoint/2010/main" val="1759154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17C8CCB-62B2-433E-809F-D40A72A281D4}"/>
              </a:ext>
            </a:extLst>
          </p:cNvPr>
          <p:cNvSpPr/>
          <p:nvPr/>
        </p:nvSpPr>
        <p:spPr>
          <a:xfrm>
            <a:off x="641064"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Young</a:t>
            </a:r>
          </a:p>
          <a:p>
            <a:pPr algn="ctr"/>
            <a:r>
              <a:rPr lang="en-US" sz="2000" dirty="0">
                <a:solidFill>
                  <a:schemeClr val="bg1"/>
                </a:solidFill>
              </a:rPr>
              <a:t>(&lt;60 cm)</a:t>
            </a:r>
          </a:p>
        </p:txBody>
      </p:sp>
      <p:sp>
        <p:nvSpPr>
          <p:cNvPr id="5" name="Oval 4">
            <a:extLst>
              <a:ext uri="{FF2B5EF4-FFF2-40B4-BE49-F238E27FC236}">
                <a16:creationId xmlns:a16="http://schemas.microsoft.com/office/drawing/2014/main" id="{FE524EC2-4515-47FD-AB5B-448FD7AE3E1C}"/>
              </a:ext>
            </a:extLst>
          </p:cNvPr>
          <p:cNvSpPr/>
          <p:nvPr/>
        </p:nvSpPr>
        <p:spPr>
          <a:xfrm>
            <a:off x="3656630"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Juvenile</a:t>
            </a:r>
          </a:p>
          <a:p>
            <a:pPr algn="ctr"/>
            <a:r>
              <a:rPr lang="en-US" sz="2000" dirty="0">
                <a:solidFill>
                  <a:schemeClr val="bg1"/>
                </a:solidFill>
              </a:rPr>
              <a:t>(60-90 cm)</a:t>
            </a:r>
          </a:p>
        </p:txBody>
      </p:sp>
      <p:sp>
        <p:nvSpPr>
          <p:cNvPr id="6" name="Oval 5">
            <a:extLst>
              <a:ext uri="{FF2B5EF4-FFF2-40B4-BE49-F238E27FC236}">
                <a16:creationId xmlns:a16="http://schemas.microsoft.com/office/drawing/2014/main" id="{F5911A17-55F3-42B7-9163-7E144E10F53D}"/>
              </a:ext>
            </a:extLst>
          </p:cNvPr>
          <p:cNvSpPr/>
          <p:nvPr/>
        </p:nvSpPr>
        <p:spPr>
          <a:xfrm>
            <a:off x="6672196"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Sub-adult</a:t>
            </a:r>
          </a:p>
          <a:p>
            <a:pPr algn="ctr"/>
            <a:r>
              <a:rPr lang="en-US" sz="2000" dirty="0">
                <a:solidFill>
                  <a:schemeClr val="bg1"/>
                </a:solidFill>
              </a:rPr>
              <a:t>(90-110 cm)</a:t>
            </a:r>
          </a:p>
        </p:txBody>
      </p:sp>
      <p:sp>
        <p:nvSpPr>
          <p:cNvPr id="7" name="Oval 6">
            <a:extLst>
              <a:ext uri="{FF2B5EF4-FFF2-40B4-BE49-F238E27FC236}">
                <a16:creationId xmlns:a16="http://schemas.microsoft.com/office/drawing/2014/main" id="{BA707189-4360-429F-97B9-394B3D43AD0F}"/>
              </a:ext>
            </a:extLst>
          </p:cNvPr>
          <p:cNvSpPr/>
          <p:nvPr/>
        </p:nvSpPr>
        <p:spPr>
          <a:xfrm>
            <a:off x="9687763" y="2295144"/>
            <a:ext cx="1853184" cy="1133856"/>
          </a:xfrm>
          <a:prstGeom prst="ellips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Adult</a:t>
            </a:r>
          </a:p>
          <a:p>
            <a:pPr algn="ctr"/>
            <a:r>
              <a:rPr lang="en-US" sz="2000" dirty="0">
                <a:solidFill>
                  <a:schemeClr val="bg1"/>
                </a:solidFill>
              </a:rPr>
              <a:t>(&gt;110 cm)</a:t>
            </a:r>
          </a:p>
        </p:txBody>
      </p:sp>
      <p:cxnSp>
        <p:nvCxnSpPr>
          <p:cNvPr id="8" name="Straight Arrow Connector 7">
            <a:extLst>
              <a:ext uri="{FF2B5EF4-FFF2-40B4-BE49-F238E27FC236}">
                <a16:creationId xmlns:a16="http://schemas.microsoft.com/office/drawing/2014/main" id="{DD694693-637D-49D3-8910-C415A01B85C9}"/>
              </a:ext>
            </a:extLst>
          </p:cNvPr>
          <p:cNvCxnSpPr>
            <a:stCxn id="4" idx="6"/>
            <a:endCxn id="5" idx="2"/>
          </p:cNvCxnSpPr>
          <p:nvPr/>
        </p:nvCxnSpPr>
        <p:spPr>
          <a:xfrm>
            <a:off x="2494248" y="2862072"/>
            <a:ext cx="1162382"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D8A39E6-B66A-48CF-B052-D9F21A8E1B95}"/>
              </a:ext>
            </a:extLst>
          </p:cNvPr>
          <p:cNvCxnSpPr>
            <a:stCxn id="5" idx="6"/>
            <a:endCxn id="6" idx="2"/>
          </p:cNvCxnSpPr>
          <p:nvPr/>
        </p:nvCxnSpPr>
        <p:spPr>
          <a:xfrm>
            <a:off x="5509814" y="2862072"/>
            <a:ext cx="1162382"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C71E55B-0C30-4CCC-852E-F325E23DE45F}"/>
              </a:ext>
            </a:extLst>
          </p:cNvPr>
          <p:cNvCxnSpPr>
            <a:stCxn id="6" idx="6"/>
            <a:endCxn id="7" idx="2"/>
          </p:cNvCxnSpPr>
          <p:nvPr/>
        </p:nvCxnSpPr>
        <p:spPr>
          <a:xfrm>
            <a:off x="8525380" y="2862072"/>
            <a:ext cx="1162383"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7">
            <a:extLst>
              <a:ext uri="{FF2B5EF4-FFF2-40B4-BE49-F238E27FC236}">
                <a16:creationId xmlns:a16="http://schemas.microsoft.com/office/drawing/2014/main" id="{B560BA90-3E16-4945-8F32-3ACEBB5B31D6}"/>
              </a:ext>
            </a:extLst>
          </p:cNvPr>
          <p:cNvCxnSpPr>
            <a:stCxn id="4" idx="3"/>
            <a:endCxn id="4" idx="5"/>
          </p:cNvCxnSpPr>
          <p:nvPr/>
        </p:nvCxnSpPr>
        <p:spPr>
          <a:xfrm rot="16200000" flipH="1">
            <a:off x="1567656" y="2607752"/>
            <a:ext cx="12700" cy="1310398"/>
          </a:xfrm>
          <a:prstGeom prst="curvedConnector3">
            <a:avLst>
              <a:gd name="adj1" fmla="val 4043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22">
            <a:extLst>
              <a:ext uri="{FF2B5EF4-FFF2-40B4-BE49-F238E27FC236}">
                <a16:creationId xmlns:a16="http://schemas.microsoft.com/office/drawing/2014/main" id="{4D1BE875-89FF-4032-8FFD-A3943D6B87E9}"/>
              </a:ext>
            </a:extLst>
          </p:cNvPr>
          <p:cNvCxnSpPr>
            <a:stCxn id="5" idx="3"/>
            <a:endCxn id="5" idx="5"/>
          </p:cNvCxnSpPr>
          <p:nvPr/>
        </p:nvCxnSpPr>
        <p:spPr>
          <a:xfrm rot="16200000" flipH="1">
            <a:off x="4583222" y="2607752"/>
            <a:ext cx="12700" cy="1310398"/>
          </a:xfrm>
          <a:prstGeom prst="curvedConnector3">
            <a:avLst>
              <a:gd name="adj1" fmla="val 3899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26">
            <a:extLst>
              <a:ext uri="{FF2B5EF4-FFF2-40B4-BE49-F238E27FC236}">
                <a16:creationId xmlns:a16="http://schemas.microsoft.com/office/drawing/2014/main" id="{D64A86A4-EAA7-4919-A7E8-EA43C6C4E3F9}"/>
              </a:ext>
            </a:extLst>
          </p:cNvPr>
          <p:cNvCxnSpPr>
            <a:stCxn id="6" idx="3"/>
            <a:endCxn id="6" idx="5"/>
          </p:cNvCxnSpPr>
          <p:nvPr/>
        </p:nvCxnSpPr>
        <p:spPr>
          <a:xfrm rot="16200000" flipH="1">
            <a:off x="7598788" y="2607752"/>
            <a:ext cx="12700" cy="1310398"/>
          </a:xfrm>
          <a:prstGeom prst="curvedConnector3">
            <a:avLst>
              <a:gd name="adj1" fmla="val 3827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30">
            <a:extLst>
              <a:ext uri="{FF2B5EF4-FFF2-40B4-BE49-F238E27FC236}">
                <a16:creationId xmlns:a16="http://schemas.microsoft.com/office/drawing/2014/main" id="{4C531EA6-B38F-424F-A977-9C02A8AF83E3}"/>
              </a:ext>
            </a:extLst>
          </p:cNvPr>
          <p:cNvCxnSpPr>
            <a:stCxn id="7" idx="3"/>
            <a:endCxn id="7" idx="5"/>
          </p:cNvCxnSpPr>
          <p:nvPr/>
        </p:nvCxnSpPr>
        <p:spPr>
          <a:xfrm rot="16200000" flipH="1">
            <a:off x="10614355" y="2607752"/>
            <a:ext cx="12700" cy="1310398"/>
          </a:xfrm>
          <a:prstGeom prst="curvedConnector3">
            <a:avLst>
              <a:gd name="adj1" fmla="val 4115472"/>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34">
            <a:extLst>
              <a:ext uri="{FF2B5EF4-FFF2-40B4-BE49-F238E27FC236}">
                <a16:creationId xmlns:a16="http://schemas.microsoft.com/office/drawing/2014/main" id="{F392073E-A43F-421B-A437-9590AFAEADCF}"/>
              </a:ext>
            </a:extLst>
          </p:cNvPr>
          <p:cNvCxnSpPr>
            <a:stCxn id="6" idx="0"/>
            <a:endCxn id="4" idx="0"/>
          </p:cNvCxnSpPr>
          <p:nvPr/>
        </p:nvCxnSpPr>
        <p:spPr>
          <a:xfrm rot="16200000" flipV="1">
            <a:off x="4583222" y="-720422"/>
            <a:ext cx="12700" cy="6031132"/>
          </a:xfrm>
          <a:prstGeom prst="curvedConnector3">
            <a:avLst>
              <a:gd name="adj1" fmla="val 8412000"/>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38">
            <a:extLst>
              <a:ext uri="{FF2B5EF4-FFF2-40B4-BE49-F238E27FC236}">
                <a16:creationId xmlns:a16="http://schemas.microsoft.com/office/drawing/2014/main" id="{EEF67F64-51BC-447F-B135-86E1F1211733}"/>
              </a:ext>
            </a:extLst>
          </p:cNvPr>
          <p:cNvCxnSpPr>
            <a:stCxn id="7" idx="0"/>
            <a:endCxn id="4" idx="0"/>
          </p:cNvCxnSpPr>
          <p:nvPr/>
        </p:nvCxnSpPr>
        <p:spPr>
          <a:xfrm rot="16200000" flipV="1">
            <a:off x="6091006" y="-2228206"/>
            <a:ext cx="12700" cy="9046699"/>
          </a:xfrm>
          <a:prstGeom prst="curvedConnector3">
            <a:avLst>
              <a:gd name="adj1" fmla="val 12279000"/>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31" descr="A close up of a snake&#10;&#10;Description automatically generated">
            <a:extLst>
              <a:ext uri="{FF2B5EF4-FFF2-40B4-BE49-F238E27FC236}">
                <a16:creationId xmlns:a16="http://schemas.microsoft.com/office/drawing/2014/main" id="{244FB19A-4684-486A-A7CD-B6844822D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10" y="106020"/>
            <a:ext cx="1083057" cy="1083057"/>
          </a:xfrm>
          <a:prstGeom prst="rect">
            <a:avLst/>
          </a:prstGeom>
        </p:spPr>
      </p:pic>
    </p:spTree>
    <p:extLst>
      <p:ext uri="{BB962C8B-B14F-4D97-AF65-F5344CB8AC3E}">
        <p14:creationId xmlns:p14="http://schemas.microsoft.com/office/powerpoint/2010/main" val="44808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269B-23D8-4511-8552-2E29C54E7CAE}"/>
              </a:ext>
            </a:extLst>
          </p:cNvPr>
          <p:cNvSpPr>
            <a:spLocks noGrp="1"/>
          </p:cNvSpPr>
          <p:nvPr>
            <p:ph type="title"/>
          </p:nvPr>
        </p:nvSpPr>
        <p:spPr/>
        <p:txBody>
          <a:bodyPr/>
          <a:lstStyle/>
          <a:p>
            <a:r>
              <a:rPr lang="en-US" dirty="0"/>
              <a:t>Building the model</a:t>
            </a:r>
          </a:p>
        </p:txBody>
      </p:sp>
      <p:sp>
        <p:nvSpPr>
          <p:cNvPr id="3" name="Content Placeholder 2">
            <a:extLst>
              <a:ext uri="{FF2B5EF4-FFF2-40B4-BE49-F238E27FC236}">
                <a16:creationId xmlns:a16="http://schemas.microsoft.com/office/drawing/2014/main" id="{7C5A3E15-BD03-4639-BD15-9A3021270DC9}"/>
              </a:ext>
            </a:extLst>
          </p:cNvPr>
          <p:cNvSpPr>
            <a:spLocks noGrp="1"/>
          </p:cNvSpPr>
          <p:nvPr>
            <p:ph idx="1"/>
          </p:nvPr>
        </p:nvSpPr>
        <p:spPr/>
        <p:txBody>
          <a:bodyPr>
            <a:normAutofit/>
          </a:bodyPr>
          <a:lstStyle/>
          <a:p>
            <a:pPr marL="514350" indent="-514350">
              <a:buAutoNum type="arabicPeriod"/>
            </a:pPr>
            <a:r>
              <a:rPr lang="en-US" dirty="0">
                <a:solidFill>
                  <a:schemeClr val="bg1">
                    <a:lumMod val="50000"/>
                  </a:schemeClr>
                </a:solidFill>
              </a:rPr>
              <a:t>Draw a life cycle diagram</a:t>
            </a:r>
          </a:p>
          <a:p>
            <a:pPr marL="514350" indent="-514350">
              <a:buAutoNum type="arabicPeriod"/>
            </a:pPr>
            <a:r>
              <a:rPr lang="en-US" dirty="0"/>
              <a:t>Estimate vital rates (e.g., stage-specific survival probability, fecundity)</a:t>
            </a:r>
          </a:p>
        </p:txBody>
      </p:sp>
    </p:spTree>
    <p:extLst>
      <p:ext uri="{BB962C8B-B14F-4D97-AF65-F5344CB8AC3E}">
        <p14:creationId xmlns:p14="http://schemas.microsoft.com/office/powerpoint/2010/main" val="277503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FF3DF72-315E-4FC3-9077-311525FEE137}" vid="{DCD4DACB-4949-4CF5-99B4-BD1D306B97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741</TotalTime>
  <Words>3278</Words>
  <Application>Microsoft Office PowerPoint</Application>
  <PresentationFormat>Widescreen</PresentationFormat>
  <Paragraphs>501</Paragraphs>
  <Slides>54</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Calibri Light</vt:lpstr>
      <vt:lpstr>Cambria Math</vt:lpstr>
      <vt:lpstr>Courier New</vt:lpstr>
      <vt:lpstr>Gill Sans MT</vt:lpstr>
      <vt:lpstr>Wingdings</vt:lpstr>
      <vt:lpstr>Office Theme</vt:lpstr>
      <vt:lpstr>Demographic projections with matrix population models</vt:lpstr>
      <vt:lpstr>Applications to SSAs</vt:lpstr>
      <vt:lpstr>Lecture outline</vt:lpstr>
      <vt:lpstr>Lecture outline</vt:lpstr>
      <vt:lpstr>Building the demographic matrix model</vt:lpstr>
      <vt:lpstr> Structuring the life cycle model </vt:lpstr>
      <vt:lpstr>Puerto Rican boa</vt:lpstr>
      <vt:lpstr>PowerPoint Presentation</vt:lpstr>
      <vt:lpstr>Building the model</vt:lpstr>
      <vt:lpstr> A number for each arrow </vt:lpstr>
      <vt:lpstr>PowerPoint Presentation</vt:lpstr>
      <vt:lpstr>PowerPoint Presentation</vt:lpstr>
      <vt:lpstr>Building the model</vt:lpstr>
      <vt:lpstr>PowerPoint Presentation</vt:lpstr>
      <vt:lpstr>PowerPoint Presentation</vt:lpstr>
      <vt:lpstr>PowerPoint Presentation</vt:lpstr>
      <vt:lpstr>Matrix projection outputs</vt:lpstr>
      <vt:lpstr>Density dependence</vt:lpstr>
      <vt:lpstr>Modeling density dependence</vt:lpstr>
      <vt:lpstr>PowerPoint Presentation</vt:lpstr>
      <vt:lpstr>Lecture outline</vt:lpstr>
      <vt:lpstr>Accounting for uncertainty</vt:lpstr>
      <vt:lpstr>Observational uncertainty/parametric uncertainty</vt:lpstr>
      <vt:lpstr>PowerPoint Presentation</vt:lpstr>
      <vt:lpstr>PowerPoint Presentation</vt:lpstr>
      <vt:lpstr>Projection without parametric uncertainty</vt:lpstr>
      <vt:lpstr>Projection with parametric uncertainty</vt:lpstr>
      <vt:lpstr>Parametric uncertainty can be included for any input variable</vt:lpstr>
      <vt:lpstr>Environmental stochasticity</vt:lpstr>
      <vt:lpstr>PowerPoint Presentation</vt:lpstr>
      <vt:lpstr>Demographic stochasticity</vt:lpstr>
      <vt:lpstr>PowerPoint Presentation</vt:lpstr>
      <vt:lpstr>Break?</vt:lpstr>
      <vt:lpstr>Lecture outline</vt:lpstr>
      <vt:lpstr>Implementing future scenarios</vt:lpstr>
      <vt:lpstr>Implementing future scenarios</vt:lpstr>
      <vt:lpstr>Sonoran desert tortoise</vt:lpstr>
      <vt:lpstr>Sonoran desert tortoise life cycle model</vt:lpstr>
      <vt:lpstr>Sensitivity analysis</vt:lpstr>
      <vt:lpstr>Using elasticities to assess future conditions</vt:lpstr>
      <vt:lpstr>Implementing future scenarios</vt:lpstr>
      <vt:lpstr>Key threats = drought and habitat loss</vt:lpstr>
      <vt:lpstr>Modeling drought</vt:lpstr>
      <vt:lpstr>Modeling habitat loss</vt:lpstr>
      <vt:lpstr>Choosing future scenarios</vt:lpstr>
      <vt:lpstr>Choosing future scenarios</vt:lpstr>
      <vt:lpstr>PowerPoint Presentation</vt:lpstr>
      <vt:lpstr>Implementing future scenarios</vt:lpstr>
      <vt:lpstr>Evaluate range of future scenarios using GLMs</vt:lpstr>
      <vt:lpstr>PowerPoint Presentation</vt:lpstr>
      <vt:lpstr>GLM output</vt:lpstr>
      <vt:lpstr>GLM output</vt:lpstr>
      <vt:lpstr>Review</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Demographic models</dc:title>
  <dc:creator>Kylee Dunham</dc:creator>
  <cp:lastModifiedBy>Anna Tucker</cp:lastModifiedBy>
  <cp:revision>167</cp:revision>
  <dcterms:created xsi:type="dcterms:W3CDTF">2018-10-17T01:58:34Z</dcterms:created>
  <dcterms:modified xsi:type="dcterms:W3CDTF">2019-11-05T16:35:13Z</dcterms:modified>
</cp:coreProperties>
</file>