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328" r:id="rId3"/>
    <p:sldId id="329" r:id="rId4"/>
    <p:sldId id="295" r:id="rId5"/>
    <p:sldId id="289" r:id="rId6"/>
    <p:sldId id="286" r:id="rId7"/>
    <p:sldId id="291" r:id="rId8"/>
    <p:sldId id="343" r:id="rId9"/>
    <p:sldId id="335" r:id="rId10"/>
    <p:sldId id="336" r:id="rId11"/>
    <p:sldId id="344" r:id="rId12"/>
    <p:sldId id="317" r:id="rId13"/>
    <p:sldId id="322" r:id="rId14"/>
    <p:sldId id="348" r:id="rId15"/>
    <p:sldId id="340" r:id="rId16"/>
    <p:sldId id="316" r:id="rId17"/>
    <p:sldId id="324" r:id="rId18"/>
    <p:sldId id="325" r:id="rId19"/>
    <p:sldId id="326" r:id="rId20"/>
    <p:sldId id="323" r:id="rId21"/>
    <p:sldId id="327" r:id="rId22"/>
    <p:sldId id="330" r:id="rId23"/>
    <p:sldId id="346" r:id="rId24"/>
    <p:sldId id="332" r:id="rId25"/>
    <p:sldId id="331" r:id="rId26"/>
    <p:sldId id="345" r:id="rId27"/>
    <p:sldId id="347" r:id="rId28"/>
    <p:sldId id="296" r:id="rId29"/>
    <p:sldId id="297" r:id="rId30"/>
    <p:sldId id="298" r:id="rId31"/>
    <p:sldId id="299" r:id="rId32"/>
    <p:sldId id="307" r:id="rId33"/>
    <p:sldId id="268" r:id="rId34"/>
    <p:sldId id="301" r:id="rId35"/>
    <p:sldId id="303" r:id="rId36"/>
    <p:sldId id="264" r:id="rId37"/>
    <p:sldId id="341" r:id="rId38"/>
    <p:sldId id="349" r:id="rId39"/>
    <p:sldId id="350" r:id="rId40"/>
    <p:sldId id="281" r:id="rId41"/>
    <p:sldId id="269" r:id="rId42"/>
    <p:sldId id="274" r:id="rId43"/>
    <p:sldId id="267" r:id="rId44"/>
    <p:sldId id="275" r:id="rId45"/>
    <p:sldId id="308" r:id="rId46"/>
    <p:sldId id="280" r:id="rId47"/>
    <p:sldId id="342" r:id="rId48"/>
    <p:sldId id="310" r:id="rId49"/>
    <p:sldId id="33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7230" autoAdjust="0"/>
  </p:normalViewPr>
  <p:slideViewPr>
    <p:cSldViewPr snapToGrid="0">
      <p:cViewPr varScale="1">
        <p:scale>
          <a:sx n="83" d="100"/>
          <a:sy n="83" d="100"/>
        </p:scale>
        <p:origin x="16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5B4B-9E10-4CEE-AA05-4A47B52A875A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6CEE-44AD-4293-9830-25D3223D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dmmp.com/" TargetMode="External"/><Relationship Id="rId3" Type="http://schemas.openxmlformats.org/officeDocument/2006/relationships/hyperlink" Target="http://www.fws.gov/carlsbad/GIS/CFWOGIS.html" TargetMode="External"/><Relationship Id="rId7" Type="http://schemas.openxmlformats.org/officeDocument/2006/relationships/hyperlink" Target="http://armi.usgs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31628#pone.0131628.ref044" TargetMode="External"/><Relationship Id="rId5" Type="http://schemas.openxmlformats.org/officeDocument/2006/relationships/hyperlink" Target="https://journals.plos.org/plosone/article?id=10.1371/journal.pone.0131628#pone.0131628.ref043" TargetMode="External"/><Relationship Id="rId4" Type="http://schemas.openxmlformats.org/officeDocument/2006/relationships/hyperlink" Target="http://herpnet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10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64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6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7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Simpler models</a:t>
            </a:r>
            <a:r>
              <a:rPr lang="en-US" baseline="0" dirty="0"/>
              <a:t> usually depict more simple trends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The complex yellow model does not account for variation in individuals or measurement error when making predictions.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5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3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96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Ebir</a:t>
            </a:r>
            <a:r>
              <a:rPr lang="en-US" baseline="0" dirty="0" err="1"/>
              <a:t>d</a:t>
            </a:r>
            <a:r>
              <a:rPr lang="en-US" baseline="0" dirty="0"/>
              <a:t> sightings of orchard oriole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8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1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3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conservation you might extrapolate</a:t>
            </a:r>
            <a:r>
              <a:rPr lang="en-US" baseline="0" dirty="0"/>
              <a:t> to an area where a species was lost </a:t>
            </a:r>
            <a:r>
              <a:rPr lang="mr-IN" baseline="0" dirty="0"/>
              <a:t>–</a:t>
            </a:r>
            <a:r>
              <a:rPr lang="en-US" baseline="0" dirty="0"/>
              <a:t> in that case, for </a:t>
            </a:r>
            <a:r>
              <a:rPr lang="en-US" baseline="0" dirty="0" err="1"/>
              <a:t>eg</a:t>
            </a:r>
            <a:r>
              <a:rPr lang="en-US" baseline="0" dirty="0"/>
              <a:t> here for Arroyo Toads, you could then make conservation habitat a part of it.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04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/>
              <a:t>Threshold statistics you might run into if you use a subset of data to test the models: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>
              <a:buFontTx/>
              <a:buChar char="-"/>
            </a:pPr>
            <a:r>
              <a:rPr lang="en-US" sz="1200" dirty="0"/>
              <a:t>true positive (TP) rate (TPR) = TP/P 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false positive rate (FPR) =FP/N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accuracy (ACC) = (TP + TN) / (P + N) 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/>
            <a:r>
              <a:rPr lang="en-US" sz="1200" dirty="0"/>
              <a:t>Model performance statistics you will run into: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area under the receiver operating curve (AUC): range 0.5–1.0. Models values &gt;0.9 are considered to have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1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777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5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79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4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Multiple sites</a:t>
            </a:r>
            <a:r>
              <a:rPr lang="en-US" baseline="0" dirty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0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43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46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972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1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95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20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613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47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7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73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22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577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4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 thought that we weren’t talking</a:t>
            </a:r>
            <a:r>
              <a:rPr lang="en-US" baseline="0" dirty="0"/>
              <a:t> about the future projections until lecture 7? This is confusing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1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</a:t>
            </a:r>
            <a:r>
              <a:rPr lang="en-US" baseline="0" dirty="0"/>
              <a:t> is this image from? Credit the image.  This is a good general conceptual diagram of all of the methods.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6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49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giant list of the models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might run into; now, we’ll break it down into a few examples.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4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obtained locality data for arroyo toads from the U.S. Fish and Wildlife Service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http://www.fws.gov/carlsbad/GIS/CFWOGIS.html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we also used museum records from the following institutions, accessed through the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HerpNet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data portal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http://herpnet.org/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): California Academy of Sciences; Natural History Museum of Los Angeles County; San Diego Natural History Museum; Smithsonian National Museum of Natural History; and University of California, Berkeley, Museum of Vertebrate Zoology. We included data from Cleveland National Forest [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43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44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], and our own surveys conducted as part of the U.S. Geological Survey (USGS) Amphibian Research and Monitoring Initiative (ARMI;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http://armi.usgs.gov/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the San Diego Monitoring and Management Program (SDMMP;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8"/>
              </a:rPr>
              <a:t>http://sdmmp.com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Datasets were accessed in September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5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D75101-8095-4B19-9BEE-04CEADF7E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924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0" y="1236008"/>
            <a:ext cx="4924611" cy="4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9" y="723555"/>
            <a:ext cx="8258735" cy="369332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2000" b="1" dirty="0"/>
              <a:t>Estimated current distribution of the arroyo toad in southwestern California.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65776" y="5811279"/>
            <a:ext cx="8912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x-none" sz="1600" dirty="0"/>
              <a:t>Treglia ML, Fisher RN, Fitzgerald LA (2015) Integrating Multiple Distribution Models to Guide Conservation Efforts of an Endangered Toad. PLOS ONE 10(6): e0131628. https://doi.org/10.1371/journal.pone.0131628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6481-1D5A-4638-A2FA-4E9E083775B3}"/>
              </a:ext>
            </a:extLst>
          </p:cNvPr>
          <p:cNvSpPr txBox="1"/>
          <p:nvPr/>
        </p:nvSpPr>
        <p:spPr>
          <a:xfrm>
            <a:off x="6681216" y="1341120"/>
            <a:ext cx="4474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USFWS localities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HerpNet</a:t>
            </a:r>
            <a:r>
              <a:rPr lang="en-US" sz="2800" dirty="0"/>
              <a:t> records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Museum records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26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bg2">
                    <a:lumMod val="75000"/>
                  </a:schemeClr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 – when you have a more limited spatial coverage of observations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sz="2267" dirty="0">
                <a:solidFill>
                  <a:schemeClr val="dk1"/>
                </a:solidFill>
                <a:sym typeface="Calibri"/>
              </a:rPr>
              <a:t>Randomly select nearby points as “pseudo-absences” – places where the species could have been reported, but wasn’t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16A1A-1C51-4A74-9F46-66CEEEAC3615}"/>
              </a:ext>
            </a:extLst>
          </p:cNvPr>
          <p:cNvGrpSpPr/>
          <p:nvPr/>
        </p:nvGrpSpPr>
        <p:grpSpPr>
          <a:xfrm>
            <a:off x="4023360" y="3581400"/>
            <a:ext cx="3657600" cy="3048000"/>
            <a:chOff x="4953000" y="1676400"/>
            <a:chExt cx="3124200" cy="3048000"/>
          </a:xfrm>
        </p:grpSpPr>
        <p:pic>
          <p:nvPicPr>
            <p:cNvPr id="5" name="Shape 111">
              <a:extLst>
                <a:ext uri="{FF2B5EF4-FFF2-40B4-BE49-F238E27FC236}">
                  <a16:creationId xmlns:a16="http://schemas.microsoft.com/office/drawing/2014/main" id="{55C27F56-C30F-451C-8B40-7637FC7980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13">
              <a:extLst>
                <a:ext uri="{FF2B5EF4-FFF2-40B4-BE49-F238E27FC236}">
                  <a16:creationId xmlns:a16="http://schemas.microsoft.com/office/drawing/2014/main" id="{502F1649-BE0F-41AF-A7CB-D063EA004434}"/>
                </a:ext>
              </a:extLst>
            </p:cNvPr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13">
              <a:extLst>
                <a:ext uri="{FF2B5EF4-FFF2-40B4-BE49-F238E27FC236}">
                  <a16:creationId xmlns:a16="http://schemas.microsoft.com/office/drawing/2014/main" id="{0C265412-64B5-4C24-9BC3-0A96A653064E}"/>
                </a:ext>
              </a:extLst>
            </p:cNvPr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13">
              <a:extLst>
                <a:ext uri="{FF2B5EF4-FFF2-40B4-BE49-F238E27FC236}">
                  <a16:creationId xmlns:a16="http://schemas.microsoft.com/office/drawing/2014/main" id="{9CE1BEE5-F4C0-44AC-85CF-8899B4396B7F}"/>
                </a:ext>
              </a:extLst>
            </p:cNvPr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13">
              <a:extLst>
                <a:ext uri="{FF2B5EF4-FFF2-40B4-BE49-F238E27FC236}">
                  <a16:creationId xmlns:a16="http://schemas.microsoft.com/office/drawing/2014/main" id="{8FCD85AF-BACF-48E0-B59B-84D88BD9A7C1}"/>
                </a:ext>
              </a:extLst>
            </p:cNvPr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>
              <a:extLst>
                <a:ext uri="{FF2B5EF4-FFF2-40B4-BE49-F238E27FC236}">
                  <a16:creationId xmlns:a16="http://schemas.microsoft.com/office/drawing/2014/main" id="{9025ED15-8034-4F22-8E5E-BA830DC45C12}"/>
                </a:ext>
              </a:extLst>
            </p:cNvPr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>
              <a:extLst>
                <a:ext uri="{FF2B5EF4-FFF2-40B4-BE49-F238E27FC236}">
                  <a16:creationId xmlns:a16="http://schemas.microsoft.com/office/drawing/2014/main" id="{7180BD05-5D28-45C9-853B-03EC6C8B81BD}"/>
                </a:ext>
              </a:extLst>
            </p:cNvPr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Shape 113">
            <a:extLst>
              <a:ext uri="{FF2B5EF4-FFF2-40B4-BE49-F238E27FC236}">
                <a16:creationId xmlns:a16="http://schemas.microsoft.com/office/drawing/2014/main" id="{99384AF0-5104-466A-9A8F-7BAB1DD226D5}"/>
              </a:ext>
            </a:extLst>
          </p:cNvPr>
          <p:cNvSpPr/>
          <p:nvPr/>
        </p:nvSpPr>
        <p:spPr>
          <a:xfrm flipH="1" flipV="1">
            <a:off x="5262273" y="4829400"/>
            <a:ext cx="160132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13">
            <a:extLst>
              <a:ext uri="{FF2B5EF4-FFF2-40B4-BE49-F238E27FC236}">
                <a16:creationId xmlns:a16="http://schemas.microsoft.com/office/drawing/2014/main" id="{94E44212-1369-46C7-B986-136784FC5950}"/>
              </a:ext>
            </a:extLst>
          </p:cNvPr>
          <p:cNvSpPr/>
          <p:nvPr/>
        </p:nvSpPr>
        <p:spPr>
          <a:xfrm>
            <a:off x="4434853" y="5748528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3">
            <a:extLst>
              <a:ext uri="{FF2B5EF4-FFF2-40B4-BE49-F238E27FC236}">
                <a16:creationId xmlns:a16="http://schemas.microsoft.com/office/drawing/2014/main" id="{C6279FF8-A817-4C22-B0A8-018FFCD397A4}"/>
              </a:ext>
            </a:extLst>
          </p:cNvPr>
          <p:cNvSpPr/>
          <p:nvPr/>
        </p:nvSpPr>
        <p:spPr>
          <a:xfrm>
            <a:off x="5422405" y="388010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13">
            <a:extLst>
              <a:ext uri="{FF2B5EF4-FFF2-40B4-BE49-F238E27FC236}">
                <a16:creationId xmlns:a16="http://schemas.microsoft.com/office/drawing/2014/main" id="{FF26BF26-19F8-45A3-A5C4-7A8CE7187096}"/>
              </a:ext>
            </a:extLst>
          </p:cNvPr>
          <p:cNvSpPr/>
          <p:nvPr/>
        </p:nvSpPr>
        <p:spPr>
          <a:xfrm>
            <a:off x="5908538" y="520598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13">
            <a:extLst>
              <a:ext uri="{FF2B5EF4-FFF2-40B4-BE49-F238E27FC236}">
                <a16:creationId xmlns:a16="http://schemas.microsoft.com/office/drawing/2014/main" id="{4B19427B-A8FF-492A-905A-18E2191FF363}"/>
              </a:ext>
            </a:extLst>
          </p:cNvPr>
          <p:cNvSpPr/>
          <p:nvPr/>
        </p:nvSpPr>
        <p:spPr>
          <a:xfrm>
            <a:off x="6610443" y="5451102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3">
            <a:extLst>
              <a:ext uri="{FF2B5EF4-FFF2-40B4-BE49-F238E27FC236}">
                <a16:creationId xmlns:a16="http://schemas.microsoft.com/office/drawing/2014/main" id="{3AD2A4AE-C724-446A-B332-AC8E51280A71}"/>
              </a:ext>
            </a:extLst>
          </p:cNvPr>
          <p:cNvSpPr/>
          <p:nvPr/>
        </p:nvSpPr>
        <p:spPr>
          <a:xfrm>
            <a:off x="6610443" y="4085755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1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ym typeface="Calibri"/>
              </a:rPr>
              <a:t>Generating “pseudo-absences”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77815" y="13974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methods to generate “pseudo-absences”</a:t>
            </a:r>
          </a:p>
          <a:p>
            <a:pPr lvl="1"/>
            <a:r>
              <a:rPr lang="en-US" dirty="0"/>
              <a:t>Entire range/study area</a:t>
            </a:r>
          </a:p>
          <a:p>
            <a:pPr lvl="1"/>
            <a:r>
              <a:rPr lang="en-US" dirty="0"/>
              <a:t>Within some specified distance of each observation</a:t>
            </a:r>
          </a:p>
          <a:p>
            <a:pPr lvl="1"/>
            <a:r>
              <a:rPr lang="en-US" dirty="0"/>
              <a:t>Constrained by environmental variables</a:t>
            </a:r>
          </a:p>
          <a:p>
            <a:r>
              <a:rPr lang="en-US" dirty="0"/>
              <a:t>Place random points from the background around your observations</a:t>
            </a:r>
          </a:p>
          <a:p>
            <a:pPr lvl="1"/>
            <a:r>
              <a:rPr lang="en-US" dirty="0"/>
              <a:t>Points similar based on the climatic/biological datasets, but where no observation occurred</a:t>
            </a:r>
          </a:p>
          <a:p>
            <a:r>
              <a:rPr lang="en-US" dirty="0"/>
              <a:t>Different methods of generating background points or pseudo-absences have different assumptions</a:t>
            </a:r>
          </a:p>
          <a:p>
            <a:endParaRPr lang="en-US" dirty="0"/>
          </a:p>
          <a:p>
            <a:r>
              <a:rPr lang="en-US" dirty="0"/>
              <a:t>Generates a dataset of 0s and 1s – use logistic regression to estimate effects of environmental covariates</a:t>
            </a:r>
          </a:p>
          <a:p>
            <a:pPr lvl="1"/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41991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/>
              <a:t>A type of </a:t>
            </a:r>
            <a:r>
              <a:rPr lang="en-US" b="1" dirty="0"/>
              <a:t>generalized linear model </a:t>
            </a:r>
            <a:r>
              <a:rPr lang="en-US" dirty="0"/>
              <a:t>where the </a:t>
            </a:r>
            <a:r>
              <a:rPr lang="en-US" i="1" dirty="0"/>
              <a:t>y</a:t>
            </a:r>
            <a:r>
              <a:rPr lang="en-US" dirty="0"/>
              <a:t> variable is drawn from the Binomial distribution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Response variable consists of 1s and 0s (“successes” and “failures”)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Forms the basis for many more complex models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Occupancy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Survival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Resource selection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933" b="1" dirty="0">
                <a:solidFill>
                  <a:schemeClr val="dk1"/>
                </a:solidFill>
                <a:sym typeface="Calibri"/>
              </a:rPr>
              <a:t>Assumes perfect detection of the species where it occurs</a:t>
            </a: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8D714-D398-465E-B613-657A3BD2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52" y="1371600"/>
            <a:ext cx="7461730" cy="47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models*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Be careful with extrapolation (both spatial and temporal)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  <a:endParaRPr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6D985-8AA5-4EA3-AAB9-CE9A9772FE68}"/>
              </a:ext>
            </a:extLst>
          </p:cNvPr>
          <p:cNvSpPr txBox="1"/>
          <p:nvPr/>
        </p:nvSpPr>
        <p:spPr>
          <a:xfrm>
            <a:off x="609600" y="5798403"/>
            <a:ext cx="84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*and modeling in general</a:t>
            </a:r>
          </a:p>
        </p:txBody>
      </p:sp>
    </p:spTree>
    <p:extLst>
      <p:ext uri="{BB962C8B-B14F-4D97-AF65-F5344CB8AC3E}">
        <p14:creationId xmlns:p14="http://schemas.microsoft.com/office/powerpoint/2010/main" val="389792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The number of terms in the model should not exceed the number of observations 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705600" y="2252870"/>
            <a:ext cx="4978400" cy="2796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7493001" y="2278269"/>
            <a:ext cx="3467100" cy="2616200"/>
          </a:xfrm>
          <a:custGeom>
            <a:avLst/>
            <a:gdLst>
              <a:gd name="connsiteX0" fmla="*/ 0 w 2600325"/>
              <a:gd name="connsiteY0" fmla="*/ 1457325 h 1962150"/>
              <a:gd name="connsiteX1" fmla="*/ 47625 w 2600325"/>
              <a:gd name="connsiteY1" fmla="*/ 1485900 h 1962150"/>
              <a:gd name="connsiteX2" fmla="*/ 57150 w 2600325"/>
              <a:gd name="connsiteY2" fmla="*/ 1514475 h 1962150"/>
              <a:gd name="connsiteX3" fmla="*/ 76200 w 2600325"/>
              <a:gd name="connsiteY3" fmla="*/ 1543050 h 1962150"/>
              <a:gd name="connsiteX4" fmla="*/ 95250 w 2600325"/>
              <a:gd name="connsiteY4" fmla="*/ 1600200 h 1962150"/>
              <a:gd name="connsiteX5" fmla="*/ 104775 w 2600325"/>
              <a:gd name="connsiteY5" fmla="*/ 1628775 h 1962150"/>
              <a:gd name="connsiteX6" fmla="*/ 180975 w 2600325"/>
              <a:gd name="connsiteY6" fmla="*/ 1743075 h 1962150"/>
              <a:gd name="connsiteX7" fmla="*/ 200025 w 2600325"/>
              <a:gd name="connsiteY7" fmla="*/ 1771650 h 1962150"/>
              <a:gd name="connsiteX8" fmla="*/ 228600 w 2600325"/>
              <a:gd name="connsiteY8" fmla="*/ 1790700 h 1962150"/>
              <a:gd name="connsiteX9" fmla="*/ 266700 w 2600325"/>
              <a:gd name="connsiteY9" fmla="*/ 1838325 h 1962150"/>
              <a:gd name="connsiteX10" fmla="*/ 276225 w 2600325"/>
              <a:gd name="connsiteY10" fmla="*/ 1866900 h 1962150"/>
              <a:gd name="connsiteX11" fmla="*/ 304800 w 2600325"/>
              <a:gd name="connsiteY11" fmla="*/ 1895475 h 1962150"/>
              <a:gd name="connsiteX12" fmla="*/ 323850 w 2600325"/>
              <a:gd name="connsiteY12" fmla="*/ 1924050 h 1962150"/>
              <a:gd name="connsiteX13" fmla="*/ 381000 w 2600325"/>
              <a:gd name="connsiteY13" fmla="*/ 1962150 h 1962150"/>
              <a:gd name="connsiteX14" fmla="*/ 438150 w 2600325"/>
              <a:gd name="connsiteY14" fmla="*/ 1952625 h 1962150"/>
              <a:gd name="connsiteX15" fmla="*/ 476250 w 2600325"/>
              <a:gd name="connsiteY15" fmla="*/ 1905000 h 1962150"/>
              <a:gd name="connsiteX16" fmla="*/ 495300 w 2600325"/>
              <a:gd name="connsiteY16" fmla="*/ 1876425 h 1962150"/>
              <a:gd name="connsiteX17" fmla="*/ 504825 w 2600325"/>
              <a:gd name="connsiteY17" fmla="*/ 1552575 h 1962150"/>
              <a:gd name="connsiteX18" fmla="*/ 542925 w 2600325"/>
              <a:gd name="connsiteY18" fmla="*/ 1466850 h 1962150"/>
              <a:gd name="connsiteX19" fmla="*/ 571500 w 2600325"/>
              <a:gd name="connsiteY19" fmla="*/ 1476375 h 1962150"/>
              <a:gd name="connsiteX20" fmla="*/ 628650 w 2600325"/>
              <a:gd name="connsiteY20" fmla="*/ 1514475 h 1962150"/>
              <a:gd name="connsiteX21" fmla="*/ 657225 w 2600325"/>
              <a:gd name="connsiteY21" fmla="*/ 1524000 h 1962150"/>
              <a:gd name="connsiteX22" fmla="*/ 714375 w 2600325"/>
              <a:gd name="connsiteY22" fmla="*/ 1562100 h 1962150"/>
              <a:gd name="connsiteX23" fmla="*/ 809625 w 2600325"/>
              <a:gd name="connsiteY23" fmla="*/ 1590675 h 1962150"/>
              <a:gd name="connsiteX24" fmla="*/ 838200 w 2600325"/>
              <a:gd name="connsiteY24" fmla="*/ 1600200 h 1962150"/>
              <a:gd name="connsiteX25" fmla="*/ 866775 w 2600325"/>
              <a:gd name="connsiteY25" fmla="*/ 1619250 h 1962150"/>
              <a:gd name="connsiteX26" fmla="*/ 923925 w 2600325"/>
              <a:gd name="connsiteY26" fmla="*/ 1638300 h 1962150"/>
              <a:gd name="connsiteX27" fmla="*/ 981075 w 2600325"/>
              <a:gd name="connsiteY27" fmla="*/ 1657350 h 1962150"/>
              <a:gd name="connsiteX28" fmla="*/ 1009650 w 2600325"/>
              <a:gd name="connsiteY28" fmla="*/ 1666875 h 1962150"/>
              <a:gd name="connsiteX29" fmla="*/ 1085850 w 2600325"/>
              <a:gd name="connsiteY29" fmla="*/ 1685925 h 1962150"/>
              <a:gd name="connsiteX30" fmla="*/ 1152525 w 2600325"/>
              <a:gd name="connsiteY30" fmla="*/ 1676400 h 1962150"/>
              <a:gd name="connsiteX31" fmla="*/ 1181100 w 2600325"/>
              <a:gd name="connsiteY31" fmla="*/ 1666875 h 1962150"/>
              <a:gd name="connsiteX32" fmla="*/ 1219200 w 2600325"/>
              <a:gd name="connsiteY32" fmla="*/ 1609725 h 1962150"/>
              <a:gd name="connsiteX33" fmla="*/ 1238250 w 2600325"/>
              <a:gd name="connsiteY33" fmla="*/ 1581150 h 1962150"/>
              <a:gd name="connsiteX34" fmla="*/ 1257300 w 2600325"/>
              <a:gd name="connsiteY34" fmla="*/ 1495425 h 1962150"/>
              <a:gd name="connsiteX35" fmla="*/ 1266825 w 2600325"/>
              <a:gd name="connsiteY35" fmla="*/ 1400175 h 1962150"/>
              <a:gd name="connsiteX36" fmla="*/ 1276350 w 2600325"/>
              <a:gd name="connsiteY36" fmla="*/ 1371600 h 1962150"/>
              <a:gd name="connsiteX37" fmla="*/ 1295400 w 2600325"/>
              <a:gd name="connsiteY37" fmla="*/ 1295400 h 1962150"/>
              <a:gd name="connsiteX38" fmla="*/ 1304925 w 2600325"/>
              <a:gd name="connsiteY38" fmla="*/ 1266825 h 1962150"/>
              <a:gd name="connsiteX39" fmla="*/ 1333500 w 2600325"/>
              <a:gd name="connsiteY39" fmla="*/ 1257300 h 1962150"/>
              <a:gd name="connsiteX40" fmla="*/ 1362075 w 2600325"/>
              <a:gd name="connsiteY40" fmla="*/ 1276350 h 1962150"/>
              <a:gd name="connsiteX41" fmla="*/ 1390650 w 2600325"/>
              <a:gd name="connsiteY41" fmla="*/ 1333500 h 1962150"/>
              <a:gd name="connsiteX42" fmla="*/ 1409700 w 2600325"/>
              <a:gd name="connsiteY42" fmla="*/ 1362075 h 1962150"/>
              <a:gd name="connsiteX43" fmla="*/ 1447800 w 2600325"/>
              <a:gd name="connsiteY43" fmla="*/ 1447800 h 1962150"/>
              <a:gd name="connsiteX44" fmla="*/ 1476375 w 2600325"/>
              <a:gd name="connsiteY44" fmla="*/ 1466850 h 1962150"/>
              <a:gd name="connsiteX45" fmla="*/ 1504950 w 2600325"/>
              <a:gd name="connsiteY45" fmla="*/ 1524000 h 1962150"/>
              <a:gd name="connsiteX46" fmla="*/ 1533525 w 2600325"/>
              <a:gd name="connsiteY46" fmla="*/ 1543050 h 1962150"/>
              <a:gd name="connsiteX47" fmla="*/ 1581150 w 2600325"/>
              <a:gd name="connsiteY47" fmla="*/ 1533525 h 1962150"/>
              <a:gd name="connsiteX48" fmla="*/ 1609725 w 2600325"/>
              <a:gd name="connsiteY48" fmla="*/ 1524000 h 1962150"/>
              <a:gd name="connsiteX49" fmla="*/ 1619250 w 2600325"/>
              <a:gd name="connsiteY49" fmla="*/ 1495425 h 1962150"/>
              <a:gd name="connsiteX50" fmla="*/ 1638300 w 2600325"/>
              <a:gd name="connsiteY50" fmla="*/ 1466850 h 1962150"/>
              <a:gd name="connsiteX51" fmla="*/ 1647825 w 2600325"/>
              <a:gd name="connsiteY51" fmla="*/ 1438275 h 1962150"/>
              <a:gd name="connsiteX52" fmla="*/ 1676400 w 2600325"/>
              <a:gd name="connsiteY52" fmla="*/ 1381125 h 1962150"/>
              <a:gd name="connsiteX53" fmla="*/ 1695450 w 2600325"/>
              <a:gd name="connsiteY53" fmla="*/ 1247775 h 1962150"/>
              <a:gd name="connsiteX54" fmla="*/ 1704975 w 2600325"/>
              <a:gd name="connsiteY54" fmla="*/ 1209675 h 1962150"/>
              <a:gd name="connsiteX55" fmla="*/ 1724025 w 2600325"/>
              <a:gd name="connsiteY55" fmla="*/ 1104900 h 1962150"/>
              <a:gd name="connsiteX56" fmla="*/ 1752600 w 2600325"/>
              <a:gd name="connsiteY56" fmla="*/ 1114425 h 1962150"/>
              <a:gd name="connsiteX57" fmla="*/ 1838325 w 2600325"/>
              <a:gd name="connsiteY57" fmla="*/ 1171575 h 1962150"/>
              <a:gd name="connsiteX58" fmla="*/ 1866900 w 2600325"/>
              <a:gd name="connsiteY58" fmla="*/ 1190625 h 1962150"/>
              <a:gd name="connsiteX59" fmla="*/ 1895475 w 2600325"/>
              <a:gd name="connsiteY59" fmla="*/ 1209675 h 1962150"/>
              <a:gd name="connsiteX60" fmla="*/ 1924050 w 2600325"/>
              <a:gd name="connsiteY60" fmla="*/ 1219200 h 1962150"/>
              <a:gd name="connsiteX61" fmla="*/ 1981200 w 2600325"/>
              <a:gd name="connsiteY61" fmla="*/ 1266825 h 1962150"/>
              <a:gd name="connsiteX62" fmla="*/ 2038350 w 2600325"/>
              <a:gd name="connsiteY62" fmla="*/ 1285875 h 1962150"/>
              <a:gd name="connsiteX63" fmla="*/ 2095500 w 2600325"/>
              <a:gd name="connsiteY63" fmla="*/ 1266825 h 1962150"/>
              <a:gd name="connsiteX64" fmla="*/ 2114550 w 2600325"/>
              <a:gd name="connsiteY64" fmla="*/ 1209675 h 1962150"/>
              <a:gd name="connsiteX65" fmla="*/ 2124075 w 2600325"/>
              <a:gd name="connsiteY65" fmla="*/ 1181100 h 1962150"/>
              <a:gd name="connsiteX66" fmla="*/ 2124075 w 2600325"/>
              <a:gd name="connsiteY66" fmla="*/ 885825 h 1962150"/>
              <a:gd name="connsiteX67" fmla="*/ 2114550 w 2600325"/>
              <a:gd name="connsiteY67" fmla="*/ 838200 h 1962150"/>
              <a:gd name="connsiteX68" fmla="*/ 2076450 w 2600325"/>
              <a:gd name="connsiteY68" fmla="*/ 752475 h 1962150"/>
              <a:gd name="connsiteX69" fmla="*/ 2047875 w 2600325"/>
              <a:gd name="connsiteY69" fmla="*/ 733425 h 1962150"/>
              <a:gd name="connsiteX70" fmla="*/ 2009775 w 2600325"/>
              <a:gd name="connsiteY70" fmla="*/ 685800 h 1962150"/>
              <a:gd name="connsiteX71" fmla="*/ 2000250 w 2600325"/>
              <a:gd name="connsiteY71" fmla="*/ 657225 h 1962150"/>
              <a:gd name="connsiteX72" fmla="*/ 1981200 w 2600325"/>
              <a:gd name="connsiteY72" fmla="*/ 628650 h 1962150"/>
              <a:gd name="connsiteX73" fmla="*/ 1971675 w 2600325"/>
              <a:gd name="connsiteY73" fmla="*/ 600075 h 1962150"/>
              <a:gd name="connsiteX74" fmla="*/ 2105025 w 2600325"/>
              <a:gd name="connsiteY74" fmla="*/ 609600 h 1962150"/>
              <a:gd name="connsiteX75" fmla="*/ 2162175 w 2600325"/>
              <a:gd name="connsiteY75" fmla="*/ 628650 h 1962150"/>
              <a:gd name="connsiteX76" fmla="*/ 2190750 w 2600325"/>
              <a:gd name="connsiteY76" fmla="*/ 638175 h 1962150"/>
              <a:gd name="connsiteX77" fmla="*/ 2219325 w 2600325"/>
              <a:gd name="connsiteY77" fmla="*/ 657225 h 1962150"/>
              <a:gd name="connsiteX78" fmla="*/ 2276475 w 2600325"/>
              <a:gd name="connsiteY78" fmla="*/ 676275 h 1962150"/>
              <a:gd name="connsiteX79" fmla="*/ 2305050 w 2600325"/>
              <a:gd name="connsiteY79" fmla="*/ 695325 h 1962150"/>
              <a:gd name="connsiteX80" fmla="*/ 2371725 w 2600325"/>
              <a:gd name="connsiteY80" fmla="*/ 704850 h 1962150"/>
              <a:gd name="connsiteX81" fmla="*/ 2438400 w 2600325"/>
              <a:gd name="connsiteY81" fmla="*/ 723900 h 1962150"/>
              <a:gd name="connsiteX82" fmla="*/ 2476500 w 2600325"/>
              <a:gd name="connsiteY82" fmla="*/ 733425 h 1962150"/>
              <a:gd name="connsiteX83" fmla="*/ 2552700 w 2600325"/>
              <a:gd name="connsiteY83" fmla="*/ 704850 h 1962150"/>
              <a:gd name="connsiteX84" fmla="*/ 2571750 w 2600325"/>
              <a:gd name="connsiteY84" fmla="*/ 647700 h 1962150"/>
              <a:gd name="connsiteX85" fmla="*/ 2600325 w 2600325"/>
              <a:gd name="connsiteY85" fmla="*/ 590550 h 1962150"/>
              <a:gd name="connsiteX86" fmla="*/ 2590800 w 2600325"/>
              <a:gd name="connsiteY86" fmla="*/ 400050 h 1962150"/>
              <a:gd name="connsiteX87" fmla="*/ 2581275 w 2600325"/>
              <a:gd name="connsiteY87" fmla="*/ 342900 h 1962150"/>
              <a:gd name="connsiteX88" fmla="*/ 2562225 w 2600325"/>
              <a:gd name="connsiteY88" fmla="*/ 228600 h 1962150"/>
              <a:gd name="connsiteX89" fmla="*/ 2543175 w 2600325"/>
              <a:gd name="connsiteY89" fmla="*/ 171450 h 1962150"/>
              <a:gd name="connsiteX90" fmla="*/ 2514600 w 2600325"/>
              <a:gd name="connsiteY90" fmla="*/ 76200 h 1962150"/>
              <a:gd name="connsiteX91" fmla="*/ 2505075 w 2600325"/>
              <a:gd name="connsiteY91" fmla="*/ 47625 h 1962150"/>
              <a:gd name="connsiteX92" fmla="*/ 2495550 w 2600325"/>
              <a:gd name="connsiteY92" fmla="*/ 19050 h 1962150"/>
              <a:gd name="connsiteX93" fmla="*/ 2486025 w 2600325"/>
              <a:gd name="connsiteY93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0325" h="1962150">
                <a:moveTo>
                  <a:pt x="0" y="1457325"/>
                </a:moveTo>
                <a:cubicBezTo>
                  <a:pt x="15875" y="1466850"/>
                  <a:pt x="34534" y="1472809"/>
                  <a:pt x="47625" y="1485900"/>
                </a:cubicBezTo>
                <a:cubicBezTo>
                  <a:pt x="54725" y="1493000"/>
                  <a:pt x="52660" y="1505495"/>
                  <a:pt x="57150" y="1514475"/>
                </a:cubicBezTo>
                <a:cubicBezTo>
                  <a:pt x="62270" y="1524714"/>
                  <a:pt x="71551" y="1532589"/>
                  <a:pt x="76200" y="1543050"/>
                </a:cubicBezTo>
                <a:cubicBezTo>
                  <a:pt x="84355" y="1561400"/>
                  <a:pt x="88900" y="1581150"/>
                  <a:pt x="95250" y="1600200"/>
                </a:cubicBezTo>
                <a:cubicBezTo>
                  <a:pt x="98425" y="1609725"/>
                  <a:pt x="99206" y="1620421"/>
                  <a:pt x="104775" y="1628775"/>
                </a:cubicBezTo>
                <a:lnTo>
                  <a:pt x="180975" y="1743075"/>
                </a:lnTo>
                <a:cubicBezTo>
                  <a:pt x="187325" y="1752600"/>
                  <a:pt x="190500" y="1765300"/>
                  <a:pt x="200025" y="1771650"/>
                </a:cubicBezTo>
                <a:lnTo>
                  <a:pt x="228600" y="1790700"/>
                </a:lnTo>
                <a:cubicBezTo>
                  <a:pt x="252541" y="1862524"/>
                  <a:pt x="217461" y="1776777"/>
                  <a:pt x="266700" y="1838325"/>
                </a:cubicBezTo>
                <a:cubicBezTo>
                  <a:pt x="272972" y="1846165"/>
                  <a:pt x="270656" y="1858546"/>
                  <a:pt x="276225" y="1866900"/>
                </a:cubicBezTo>
                <a:cubicBezTo>
                  <a:pt x="283697" y="1878108"/>
                  <a:pt x="296176" y="1885127"/>
                  <a:pt x="304800" y="1895475"/>
                </a:cubicBezTo>
                <a:cubicBezTo>
                  <a:pt x="312129" y="1904269"/>
                  <a:pt x="315235" y="1916512"/>
                  <a:pt x="323850" y="1924050"/>
                </a:cubicBezTo>
                <a:cubicBezTo>
                  <a:pt x="341080" y="1939127"/>
                  <a:pt x="381000" y="1962150"/>
                  <a:pt x="381000" y="1962150"/>
                </a:cubicBezTo>
                <a:cubicBezTo>
                  <a:pt x="400050" y="1958975"/>
                  <a:pt x="419828" y="1958732"/>
                  <a:pt x="438150" y="1952625"/>
                </a:cubicBezTo>
                <a:cubicBezTo>
                  <a:pt x="476686" y="1939780"/>
                  <a:pt x="461696" y="1934109"/>
                  <a:pt x="476250" y="1905000"/>
                </a:cubicBezTo>
                <a:cubicBezTo>
                  <a:pt x="481370" y="1894761"/>
                  <a:pt x="488950" y="1885950"/>
                  <a:pt x="495300" y="1876425"/>
                </a:cubicBezTo>
                <a:cubicBezTo>
                  <a:pt x="498475" y="1768475"/>
                  <a:pt x="499688" y="1660449"/>
                  <a:pt x="504825" y="1552575"/>
                </a:cubicBezTo>
                <a:cubicBezTo>
                  <a:pt x="508820" y="1468671"/>
                  <a:pt x="492723" y="1483584"/>
                  <a:pt x="542925" y="1466850"/>
                </a:cubicBezTo>
                <a:cubicBezTo>
                  <a:pt x="552450" y="1470025"/>
                  <a:pt x="562723" y="1471499"/>
                  <a:pt x="571500" y="1476375"/>
                </a:cubicBezTo>
                <a:cubicBezTo>
                  <a:pt x="591514" y="1487494"/>
                  <a:pt x="606930" y="1507235"/>
                  <a:pt x="628650" y="1514475"/>
                </a:cubicBezTo>
                <a:cubicBezTo>
                  <a:pt x="638175" y="1517650"/>
                  <a:pt x="648448" y="1519124"/>
                  <a:pt x="657225" y="1524000"/>
                </a:cubicBezTo>
                <a:cubicBezTo>
                  <a:pt x="677239" y="1535119"/>
                  <a:pt x="692163" y="1556547"/>
                  <a:pt x="714375" y="1562100"/>
                </a:cubicBezTo>
                <a:cubicBezTo>
                  <a:pt x="771956" y="1576495"/>
                  <a:pt x="740056" y="1567485"/>
                  <a:pt x="809625" y="1590675"/>
                </a:cubicBezTo>
                <a:cubicBezTo>
                  <a:pt x="819150" y="1593850"/>
                  <a:pt x="829846" y="1594631"/>
                  <a:pt x="838200" y="1600200"/>
                </a:cubicBezTo>
                <a:cubicBezTo>
                  <a:pt x="847725" y="1606550"/>
                  <a:pt x="856314" y="1614601"/>
                  <a:pt x="866775" y="1619250"/>
                </a:cubicBezTo>
                <a:cubicBezTo>
                  <a:pt x="885125" y="1627405"/>
                  <a:pt x="904875" y="1631950"/>
                  <a:pt x="923925" y="1638300"/>
                </a:cubicBezTo>
                <a:lnTo>
                  <a:pt x="981075" y="1657350"/>
                </a:lnTo>
                <a:cubicBezTo>
                  <a:pt x="990600" y="1660525"/>
                  <a:pt x="999805" y="1664906"/>
                  <a:pt x="1009650" y="1666875"/>
                </a:cubicBezTo>
                <a:cubicBezTo>
                  <a:pt x="1067120" y="1678369"/>
                  <a:pt x="1041916" y="1671280"/>
                  <a:pt x="1085850" y="1685925"/>
                </a:cubicBezTo>
                <a:cubicBezTo>
                  <a:pt x="1108075" y="1682750"/>
                  <a:pt x="1130510" y="1680803"/>
                  <a:pt x="1152525" y="1676400"/>
                </a:cubicBezTo>
                <a:cubicBezTo>
                  <a:pt x="1162370" y="1674431"/>
                  <a:pt x="1174000" y="1673975"/>
                  <a:pt x="1181100" y="1666875"/>
                </a:cubicBezTo>
                <a:cubicBezTo>
                  <a:pt x="1197289" y="1650686"/>
                  <a:pt x="1206500" y="1628775"/>
                  <a:pt x="1219200" y="1609725"/>
                </a:cubicBezTo>
                <a:lnTo>
                  <a:pt x="1238250" y="1581150"/>
                </a:lnTo>
                <a:cubicBezTo>
                  <a:pt x="1244717" y="1555281"/>
                  <a:pt x="1253845" y="1521337"/>
                  <a:pt x="1257300" y="1495425"/>
                </a:cubicBezTo>
                <a:cubicBezTo>
                  <a:pt x="1261517" y="1463797"/>
                  <a:pt x="1261973" y="1431712"/>
                  <a:pt x="1266825" y="1400175"/>
                </a:cubicBezTo>
                <a:cubicBezTo>
                  <a:pt x="1268352" y="1390252"/>
                  <a:pt x="1273708" y="1381286"/>
                  <a:pt x="1276350" y="1371600"/>
                </a:cubicBezTo>
                <a:cubicBezTo>
                  <a:pt x="1283239" y="1346341"/>
                  <a:pt x="1287121" y="1320238"/>
                  <a:pt x="1295400" y="1295400"/>
                </a:cubicBezTo>
                <a:cubicBezTo>
                  <a:pt x="1298575" y="1285875"/>
                  <a:pt x="1297825" y="1273925"/>
                  <a:pt x="1304925" y="1266825"/>
                </a:cubicBezTo>
                <a:cubicBezTo>
                  <a:pt x="1312025" y="1259725"/>
                  <a:pt x="1323975" y="1260475"/>
                  <a:pt x="1333500" y="1257300"/>
                </a:cubicBezTo>
                <a:cubicBezTo>
                  <a:pt x="1343025" y="1263650"/>
                  <a:pt x="1353980" y="1268255"/>
                  <a:pt x="1362075" y="1276350"/>
                </a:cubicBezTo>
                <a:cubicBezTo>
                  <a:pt x="1389372" y="1303647"/>
                  <a:pt x="1375156" y="1302512"/>
                  <a:pt x="1390650" y="1333500"/>
                </a:cubicBezTo>
                <a:cubicBezTo>
                  <a:pt x="1395770" y="1343739"/>
                  <a:pt x="1405051" y="1351614"/>
                  <a:pt x="1409700" y="1362075"/>
                </a:cubicBezTo>
                <a:cubicBezTo>
                  <a:pt x="1424790" y="1396028"/>
                  <a:pt x="1421932" y="1421932"/>
                  <a:pt x="1447800" y="1447800"/>
                </a:cubicBezTo>
                <a:cubicBezTo>
                  <a:pt x="1455895" y="1455895"/>
                  <a:pt x="1466850" y="1460500"/>
                  <a:pt x="1476375" y="1466850"/>
                </a:cubicBezTo>
                <a:cubicBezTo>
                  <a:pt x="1484122" y="1490091"/>
                  <a:pt x="1486486" y="1505536"/>
                  <a:pt x="1504950" y="1524000"/>
                </a:cubicBezTo>
                <a:cubicBezTo>
                  <a:pt x="1513045" y="1532095"/>
                  <a:pt x="1524000" y="1536700"/>
                  <a:pt x="1533525" y="1543050"/>
                </a:cubicBezTo>
                <a:cubicBezTo>
                  <a:pt x="1549400" y="1539875"/>
                  <a:pt x="1565444" y="1537452"/>
                  <a:pt x="1581150" y="1533525"/>
                </a:cubicBezTo>
                <a:cubicBezTo>
                  <a:pt x="1590890" y="1531090"/>
                  <a:pt x="1602625" y="1531100"/>
                  <a:pt x="1609725" y="1524000"/>
                </a:cubicBezTo>
                <a:cubicBezTo>
                  <a:pt x="1616825" y="1516900"/>
                  <a:pt x="1614760" y="1504405"/>
                  <a:pt x="1619250" y="1495425"/>
                </a:cubicBezTo>
                <a:cubicBezTo>
                  <a:pt x="1624370" y="1485186"/>
                  <a:pt x="1633180" y="1477089"/>
                  <a:pt x="1638300" y="1466850"/>
                </a:cubicBezTo>
                <a:cubicBezTo>
                  <a:pt x="1642790" y="1457870"/>
                  <a:pt x="1643335" y="1447255"/>
                  <a:pt x="1647825" y="1438275"/>
                </a:cubicBezTo>
                <a:cubicBezTo>
                  <a:pt x="1684754" y="1364417"/>
                  <a:pt x="1652459" y="1452949"/>
                  <a:pt x="1676400" y="1381125"/>
                </a:cubicBezTo>
                <a:cubicBezTo>
                  <a:pt x="1682750" y="1336675"/>
                  <a:pt x="1684560" y="1291336"/>
                  <a:pt x="1695450" y="1247775"/>
                </a:cubicBezTo>
                <a:cubicBezTo>
                  <a:pt x="1698625" y="1235075"/>
                  <a:pt x="1702823" y="1222588"/>
                  <a:pt x="1704975" y="1209675"/>
                </a:cubicBezTo>
                <a:cubicBezTo>
                  <a:pt x="1722926" y="1101972"/>
                  <a:pt x="1703589" y="1166208"/>
                  <a:pt x="1724025" y="1104900"/>
                </a:cubicBezTo>
                <a:cubicBezTo>
                  <a:pt x="1733550" y="1108075"/>
                  <a:pt x="1743823" y="1109549"/>
                  <a:pt x="1752600" y="1114425"/>
                </a:cubicBezTo>
                <a:lnTo>
                  <a:pt x="1838325" y="1171575"/>
                </a:lnTo>
                <a:lnTo>
                  <a:pt x="1866900" y="1190625"/>
                </a:lnTo>
                <a:cubicBezTo>
                  <a:pt x="1876425" y="1196975"/>
                  <a:pt x="1884615" y="1206055"/>
                  <a:pt x="1895475" y="1209675"/>
                </a:cubicBezTo>
                <a:lnTo>
                  <a:pt x="1924050" y="1219200"/>
                </a:lnTo>
                <a:cubicBezTo>
                  <a:pt x="1941995" y="1237145"/>
                  <a:pt x="1957330" y="1256216"/>
                  <a:pt x="1981200" y="1266825"/>
                </a:cubicBezTo>
                <a:cubicBezTo>
                  <a:pt x="1999550" y="1274980"/>
                  <a:pt x="2038350" y="1285875"/>
                  <a:pt x="2038350" y="1285875"/>
                </a:cubicBezTo>
                <a:cubicBezTo>
                  <a:pt x="2057400" y="1279525"/>
                  <a:pt x="2089150" y="1285875"/>
                  <a:pt x="2095500" y="1266825"/>
                </a:cubicBezTo>
                <a:lnTo>
                  <a:pt x="2114550" y="1209675"/>
                </a:lnTo>
                <a:lnTo>
                  <a:pt x="2124075" y="1181100"/>
                </a:lnTo>
                <a:cubicBezTo>
                  <a:pt x="2141142" y="1044562"/>
                  <a:pt x="2139063" y="1095662"/>
                  <a:pt x="2124075" y="885825"/>
                </a:cubicBezTo>
                <a:cubicBezTo>
                  <a:pt x="2122922" y="869677"/>
                  <a:pt x="2118810" y="853819"/>
                  <a:pt x="2114550" y="838200"/>
                </a:cubicBezTo>
                <a:cubicBezTo>
                  <a:pt x="2107476" y="812263"/>
                  <a:pt x="2097747" y="773772"/>
                  <a:pt x="2076450" y="752475"/>
                </a:cubicBezTo>
                <a:cubicBezTo>
                  <a:pt x="2068355" y="744380"/>
                  <a:pt x="2057400" y="739775"/>
                  <a:pt x="2047875" y="733425"/>
                </a:cubicBezTo>
                <a:cubicBezTo>
                  <a:pt x="2023934" y="661601"/>
                  <a:pt x="2059014" y="747348"/>
                  <a:pt x="2009775" y="685800"/>
                </a:cubicBezTo>
                <a:cubicBezTo>
                  <a:pt x="2003503" y="677960"/>
                  <a:pt x="2004740" y="666205"/>
                  <a:pt x="2000250" y="657225"/>
                </a:cubicBezTo>
                <a:cubicBezTo>
                  <a:pt x="1995130" y="646986"/>
                  <a:pt x="1986320" y="638889"/>
                  <a:pt x="1981200" y="628650"/>
                </a:cubicBezTo>
                <a:cubicBezTo>
                  <a:pt x="1976710" y="619670"/>
                  <a:pt x="1961752" y="601602"/>
                  <a:pt x="1971675" y="600075"/>
                </a:cubicBezTo>
                <a:cubicBezTo>
                  <a:pt x="2015720" y="593299"/>
                  <a:pt x="2060575" y="606425"/>
                  <a:pt x="2105025" y="609600"/>
                </a:cubicBezTo>
                <a:lnTo>
                  <a:pt x="2162175" y="628650"/>
                </a:lnTo>
                <a:cubicBezTo>
                  <a:pt x="2171700" y="631825"/>
                  <a:pt x="2182396" y="632606"/>
                  <a:pt x="2190750" y="638175"/>
                </a:cubicBezTo>
                <a:cubicBezTo>
                  <a:pt x="2200275" y="644525"/>
                  <a:pt x="2208864" y="652576"/>
                  <a:pt x="2219325" y="657225"/>
                </a:cubicBezTo>
                <a:cubicBezTo>
                  <a:pt x="2237675" y="665380"/>
                  <a:pt x="2259767" y="665136"/>
                  <a:pt x="2276475" y="676275"/>
                </a:cubicBezTo>
                <a:cubicBezTo>
                  <a:pt x="2286000" y="682625"/>
                  <a:pt x="2294085" y="692036"/>
                  <a:pt x="2305050" y="695325"/>
                </a:cubicBezTo>
                <a:cubicBezTo>
                  <a:pt x="2326554" y="701776"/>
                  <a:pt x="2349636" y="700834"/>
                  <a:pt x="2371725" y="704850"/>
                </a:cubicBezTo>
                <a:cubicBezTo>
                  <a:pt x="2412668" y="712294"/>
                  <a:pt x="2402696" y="713699"/>
                  <a:pt x="2438400" y="723900"/>
                </a:cubicBezTo>
                <a:cubicBezTo>
                  <a:pt x="2450987" y="727496"/>
                  <a:pt x="2463800" y="730250"/>
                  <a:pt x="2476500" y="733425"/>
                </a:cubicBezTo>
                <a:cubicBezTo>
                  <a:pt x="2495710" y="729583"/>
                  <a:pt x="2538685" y="727274"/>
                  <a:pt x="2552700" y="704850"/>
                </a:cubicBezTo>
                <a:cubicBezTo>
                  <a:pt x="2563343" y="687822"/>
                  <a:pt x="2560611" y="664408"/>
                  <a:pt x="2571750" y="647700"/>
                </a:cubicBezTo>
                <a:cubicBezTo>
                  <a:pt x="2596369" y="610771"/>
                  <a:pt x="2587180" y="629985"/>
                  <a:pt x="2600325" y="590550"/>
                </a:cubicBezTo>
                <a:cubicBezTo>
                  <a:pt x="2597150" y="527050"/>
                  <a:pt x="2595676" y="463442"/>
                  <a:pt x="2590800" y="400050"/>
                </a:cubicBezTo>
                <a:cubicBezTo>
                  <a:pt x="2589319" y="380794"/>
                  <a:pt x="2584212" y="361988"/>
                  <a:pt x="2581275" y="342900"/>
                </a:cubicBezTo>
                <a:cubicBezTo>
                  <a:pt x="2576465" y="311633"/>
                  <a:pt x="2571102" y="261149"/>
                  <a:pt x="2562225" y="228600"/>
                </a:cubicBezTo>
                <a:cubicBezTo>
                  <a:pt x="2556941" y="209227"/>
                  <a:pt x="2548045" y="190931"/>
                  <a:pt x="2543175" y="171450"/>
                </a:cubicBezTo>
                <a:cubicBezTo>
                  <a:pt x="2528780" y="113869"/>
                  <a:pt x="2537790" y="145769"/>
                  <a:pt x="2514600" y="76200"/>
                </a:cubicBezTo>
                <a:lnTo>
                  <a:pt x="2505075" y="47625"/>
                </a:lnTo>
                <a:cubicBezTo>
                  <a:pt x="2501900" y="38100"/>
                  <a:pt x="2500040" y="28030"/>
                  <a:pt x="2495550" y="19050"/>
                </a:cubicBezTo>
                <a:lnTo>
                  <a:pt x="2486025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Overfitting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1236869"/>
            <a:ext cx="0" cy="447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99201" y="5504069"/>
            <a:ext cx="547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769601" y="225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756901" y="3167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10045701" y="30656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10160001" y="3980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740901" y="3675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9436101" y="4284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144001" y="38784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8940801" y="4488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81153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7924801" y="479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/>
          <p:cNvSpPr/>
          <p:nvPr/>
        </p:nvSpPr>
        <p:spPr>
          <a:xfrm>
            <a:off x="74168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6400" y="2311400"/>
            <a:ext cx="101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6400" y="3225800"/>
            <a:ext cx="1016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400" y="4038600"/>
            <a:ext cx="1016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5101" y="159821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Simpler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5101" y="4290616"/>
            <a:ext cx="15748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complex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9901" y="159821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Worse fit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9901" y="439999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Best fit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701" y="1614834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useful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6600" y="439999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Less useful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2032001" y="2209801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Down Arrow 40"/>
          <p:cNvSpPr/>
          <p:nvPr/>
        </p:nvSpPr>
        <p:spPr>
          <a:xfrm>
            <a:off x="3586875" y="2209799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Down Arrow 41"/>
          <p:cNvSpPr/>
          <p:nvPr/>
        </p:nvSpPr>
        <p:spPr>
          <a:xfrm>
            <a:off x="5123574" y="2254250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c 20"/>
          <p:cNvSpPr/>
          <p:nvPr/>
        </p:nvSpPr>
        <p:spPr>
          <a:xfrm rot="5122064">
            <a:off x="4468879" y="-1892617"/>
            <a:ext cx="4771655" cy="8445935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23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5" y="411920"/>
            <a:ext cx="8332730" cy="55774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vs. Presence-absence 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609600" y="1397001"/>
            <a:ext cx="9144000" cy="467359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2133" dirty="0"/>
              <a:t>A National Park office often gets reports from people who have seen wolverines in the park. They keep track of the locations and dates of these sightings.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2: </a:t>
            </a:r>
            <a:r>
              <a:rPr lang="en-US" sz="2133" dirty="0"/>
              <a:t>A researcher conducts point counts for birds in the same forest plot every month from May </a:t>
            </a:r>
            <a:r>
              <a:rPr lang="mr-IN" sz="2133" dirty="0"/>
              <a:t>–</a:t>
            </a:r>
            <a:r>
              <a:rPr lang="en-US" sz="2133" dirty="0"/>
              <a:t> July each year. During point counts they make an effort to detect and record every species within the survey window.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2133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collection.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lang="en-US" sz="2133" dirty="0"/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2133" dirty="0" err="1"/>
              <a:t>iNaturalist</a:t>
            </a:r>
            <a:r>
              <a:rPr lang="en-US" sz="2133" dirty="0"/>
              <a:t> has over 29,000 recorded observations of Monarch butterflies from across their range dating back to 2009.</a:t>
            </a:r>
            <a:endParaRPr lang="en-US" sz="2133" b="1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8400" y="149860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0" y="3927902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4971198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400" y="271325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Presence-absence</a:t>
            </a:r>
          </a:p>
        </p:txBody>
      </p:sp>
    </p:spTree>
    <p:extLst>
      <p:ext uri="{BB962C8B-B14F-4D97-AF65-F5344CB8AC3E}">
        <p14:creationId xmlns:p14="http://schemas.microsoft.com/office/powerpoint/2010/main" val="15766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85" y="1207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Observation bias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2"/>
          <a:stretch/>
        </p:blipFill>
        <p:spPr>
          <a:xfrm>
            <a:off x="38101" y="1101200"/>
            <a:ext cx="5854700" cy="479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413352"/>
            <a:ext cx="6069160" cy="384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601" y="5262854"/>
            <a:ext cx="444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Human population density, 2010 US Census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44" y="4314598"/>
            <a:ext cx="2257113" cy="11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Qualify any extrapolation you make</a:t>
            </a:r>
          </a:p>
          <a:p>
            <a:pPr marL="990598" lvl="1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translocation site, historic records from that area, etc.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94369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1417142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652000" y="3835401"/>
            <a:ext cx="1422400" cy="160259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229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4" y="1098087"/>
            <a:ext cx="7554052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bg2">
                  <a:lumMod val="75000"/>
                </a:schemeClr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Qualify extrapolation 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1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030856" y="2032002"/>
            <a:ext cx="8001000" cy="4572000"/>
            <a:chOff x="585" y="1284"/>
            <a:chExt cx="4085" cy="2439"/>
          </a:xfrm>
        </p:grpSpPr>
        <p:sp>
          <p:nvSpPr>
            <p:cNvPr id="73740" name="Freeform 4"/>
            <p:cNvSpPr>
              <a:spLocks/>
            </p:cNvSpPr>
            <p:nvPr/>
          </p:nvSpPr>
          <p:spPr bwMode="auto">
            <a:xfrm>
              <a:off x="585" y="1284"/>
              <a:ext cx="4085" cy="2439"/>
            </a:xfrm>
            <a:custGeom>
              <a:avLst/>
              <a:gdLst>
                <a:gd name="T0" fmla="*/ 243 w 4085"/>
                <a:gd name="T1" fmla="*/ 624 h 2439"/>
                <a:gd name="T2" fmla="*/ 327 w 4085"/>
                <a:gd name="T3" fmla="*/ 624 h 2439"/>
                <a:gd name="T4" fmla="*/ 1371 w 4085"/>
                <a:gd name="T5" fmla="*/ 240 h 2439"/>
                <a:gd name="T6" fmla="*/ 1719 w 4085"/>
                <a:gd name="T7" fmla="*/ 228 h 2439"/>
                <a:gd name="T8" fmla="*/ 1767 w 4085"/>
                <a:gd name="T9" fmla="*/ 192 h 2439"/>
                <a:gd name="T10" fmla="*/ 1983 w 4085"/>
                <a:gd name="T11" fmla="*/ 84 h 2439"/>
                <a:gd name="T12" fmla="*/ 2235 w 4085"/>
                <a:gd name="T13" fmla="*/ 36 h 2439"/>
                <a:gd name="T14" fmla="*/ 2835 w 4085"/>
                <a:gd name="T15" fmla="*/ 192 h 2439"/>
                <a:gd name="T16" fmla="*/ 2907 w 4085"/>
                <a:gd name="T17" fmla="*/ 348 h 2439"/>
                <a:gd name="T18" fmla="*/ 2919 w 4085"/>
                <a:gd name="T19" fmla="*/ 408 h 2439"/>
                <a:gd name="T20" fmla="*/ 3099 w 4085"/>
                <a:gd name="T21" fmla="*/ 456 h 2439"/>
                <a:gd name="T22" fmla="*/ 3315 w 4085"/>
                <a:gd name="T23" fmla="*/ 480 h 2439"/>
                <a:gd name="T24" fmla="*/ 3483 w 4085"/>
                <a:gd name="T25" fmla="*/ 516 h 2439"/>
                <a:gd name="T26" fmla="*/ 3759 w 4085"/>
                <a:gd name="T27" fmla="*/ 660 h 2439"/>
                <a:gd name="T28" fmla="*/ 4047 w 4085"/>
                <a:gd name="T29" fmla="*/ 816 h 2439"/>
                <a:gd name="T30" fmla="*/ 4083 w 4085"/>
                <a:gd name="T31" fmla="*/ 1116 h 2439"/>
                <a:gd name="T32" fmla="*/ 4035 w 4085"/>
                <a:gd name="T33" fmla="*/ 1656 h 2439"/>
                <a:gd name="T34" fmla="*/ 3903 w 4085"/>
                <a:gd name="T35" fmla="*/ 1776 h 2439"/>
                <a:gd name="T36" fmla="*/ 3123 w 4085"/>
                <a:gd name="T37" fmla="*/ 1932 h 2439"/>
                <a:gd name="T38" fmla="*/ 867 w 4085"/>
                <a:gd name="T39" fmla="*/ 1476 h 2439"/>
                <a:gd name="T40" fmla="*/ 855 w 4085"/>
                <a:gd name="T41" fmla="*/ 1308 h 2439"/>
                <a:gd name="T42" fmla="*/ 771 w 4085"/>
                <a:gd name="T43" fmla="*/ 1296 h 2439"/>
                <a:gd name="T44" fmla="*/ 363 w 4085"/>
                <a:gd name="T45" fmla="*/ 1224 h 2439"/>
                <a:gd name="T46" fmla="*/ 255 w 4085"/>
                <a:gd name="T47" fmla="*/ 1200 h 2439"/>
                <a:gd name="T48" fmla="*/ 87 w 4085"/>
                <a:gd name="T49" fmla="*/ 1128 h 2439"/>
                <a:gd name="T50" fmla="*/ 3 w 4085"/>
                <a:gd name="T51" fmla="*/ 924 h 2439"/>
                <a:gd name="T52" fmla="*/ 75 w 4085"/>
                <a:gd name="T53" fmla="*/ 696 h 2439"/>
                <a:gd name="T54" fmla="*/ 183 w 4085"/>
                <a:gd name="T55" fmla="*/ 684 h 2439"/>
                <a:gd name="T56" fmla="*/ 243 w 4085"/>
                <a:gd name="T57" fmla="*/ 624 h 24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085"/>
                <a:gd name="T88" fmla="*/ 0 h 2439"/>
                <a:gd name="T89" fmla="*/ 4085 w 4085"/>
                <a:gd name="T90" fmla="*/ 2439 h 24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085" h="2439">
                  <a:moveTo>
                    <a:pt x="243" y="624"/>
                  </a:moveTo>
                  <a:cubicBezTo>
                    <a:pt x="271" y="624"/>
                    <a:pt x="299" y="624"/>
                    <a:pt x="327" y="624"/>
                  </a:cubicBezTo>
                  <a:cubicBezTo>
                    <a:pt x="1562" y="24"/>
                    <a:pt x="835" y="195"/>
                    <a:pt x="1371" y="240"/>
                  </a:cubicBezTo>
                  <a:cubicBezTo>
                    <a:pt x="1509" y="268"/>
                    <a:pt x="1488" y="269"/>
                    <a:pt x="1719" y="228"/>
                  </a:cubicBezTo>
                  <a:cubicBezTo>
                    <a:pt x="1739" y="224"/>
                    <a:pt x="1750" y="202"/>
                    <a:pt x="1767" y="192"/>
                  </a:cubicBezTo>
                  <a:cubicBezTo>
                    <a:pt x="1819" y="162"/>
                    <a:pt x="1920" y="105"/>
                    <a:pt x="1983" y="84"/>
                  </a:cubicBezTo>
                  <a:cubicBezTo>
                    <a:pt x="2064" y="57"/>
                    <a:pt x="2151" y="53"/>
                    <a:pt x="2235" y="36"/>
                  </a:cubicBezTo>
                  <a:cubicBezTo>
                    <a:pt x="2519" y="65"/>
                    <a:pt x="2681" y="0"/>
                    <a:pt x="2835" y="192"/>
                  </a:cubicBezTo>
                  <a:cubicBezTo>
                    <a:pt x="2853" y="246"/>
                    <a:pt x="2907" y="348"/>
                    <a:pt x="2907" y="348"/>
                  </a:cubicBezTo>
                  <a:cubicBezTo>
                    <a:pt x="2911" y="368"/>
                    <a:pt x="2909" y="390"/>
                    <a:pt x="2919" y="408"/>
                  </a:cubicBezTo>
                  <a:cubicBezTo>
                    <a:pt x="2945" y="454"/>
                    <a:pt x="3074" y="453"/>
                    <a:pt x="3099" y="456"/>
                  </a:cubicBezTo>
                  <a:cubicBezTo>
                    <a:pt x="3294" y="480"/>
                    <a:pt x="3050" y="456"/>
                    <a:pt x="3315" y="480"/>
                  </a:cubicBezTo>
                  <a:cubicBezTo>
                    <a:pt x="3316" y="480"/>
                    <a:pt x="3450" y="505"/>
                    <a:pt x="3483" y="516"/>
                  </a:cubicBezTo>
                  <a:cubicBezTo>
                    <a:pt x="3584" y="550"/>
                    <a:pt x="3670" y="606"/>
                    <a:pt x="3759" y="660"/>
                  </a:cubicBezTo>
                  <a:cubicBezTo>
                    <a:pt x="3856" y="718"/>
                    <a:pt x="3966" y="735"/>
                    <a:pt x="4047" y="816"/>
                  </a:cubicBezTo>
                  <a:cubicBezTo>
                    <a:pt x="4062" y="908"/>
                    <a:pt x="4085" y="1038"/>
                    <a:pt x="4083" y="1116"/>
                  </a:cubicBezTo>
                  <a:cubicBezTo>
                    <a:pt x="4077" y="1297"/>
                    <a:pt x="4057" y="1477"/>
                    <a:pt x="4035" y="1656"/>
                  </a:cubicBezTo>
                  <a:cubicBezTo>
                    <a:pt x="4028" y="1715"/>
                    <a:pt x="3953" y="1744"/>
                    <a:pt x="3903" y="1776"/>
                  </a:cubicBezTo>
                  <a:cubicBezTo>
                    <a:pt x="3592" y="1972"/>
                    <a:pt x="3548" y="1921"/>
                    <a:pt x="3123" y="1932"/>
                  </a:cubicBezTo>
                  <a:cubicBezTo>
                    <a:pt x="2507" y="1928"/>
                    <a:pt x="1060" y="2439"/>
                    <a:pt x="867" y="1476"/>
                  </a:cubicBezTo>
                  <a:cubicBezTo>
                    <a:pt x="863" y="1420"/>
                    <a:pt x="881" y="1358"/>
                    <a:pt x="855" y="1308"/>
                  </a:cubicBezTo>
                  <a:cubicBezTo>
                    <a:pt x="842" y="1283"/>
                    <a:pt x="799" y="1302"/>
                    <a:pt x="771" y="1296"/>
                  </a:cubicBezTo>
                  <a:cubicBezTo>
                    <a:pt x="422" y="1219"/>
                    <a:pt x="650" y="1245"/>
                    <a:pt x="363" y="1224"/>
                  </a:cubicBezTo>
                  <a:cubicBezTo>
                    <a:pt x="328" y="1218"/>
                    <a:pt x="288" y="1215"/>
                    <a:pt x="255" y="1200"/>
                  </a:cubicBezTo>
                  <a:cubicBezTo>
                    <a:pt x="96" y="1126"/>
                    <a:pt x="187" y="1153"/>
                    <a:pt x="87" y="1128"/>
                  </a:cubicBezTo>
                  <a:cubicBezTo>
                    <a:pt x="25" y="1066"/>
                    <a:pt x="24" y="1006"/>
                    <a:pt x="3" y="924"/>
                  </a:cubicBezTo>
                  <a:cubicBezTo>
                    <a:pt x="7" y="881"/>
                    <a:pt x="0" y="715"/>
                    <a:pt x="75" y="696"/>
                  </a:cubicBezTo>
                  <a:cubicBezTo>
                    <a:pt x="110" y="687"/>
                    <a:pt x="147" y="688"/>
                    <a:pt x="183" y="684"/>
                  </a:cubicBezTo>
                  <a:cubicBezTo>
                    <a:pt x="201" y="631"/>
                    <a:pt x="184" y="654"/>
                    <a:pt x="243" y="62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741" name="Freeform 5"/>
            <p:cNvSpPr>
              <a:spLocks/>
            </p:cNvSpPr>
            <p:nvPr/>
          </p:nvSpPr>
          <p:spPr bwMode="auto">
            <a:xfrm>
              <a:off x="794" y="1341"/>
              <a:ext cx="3735" cy="2318"/>
            </a:xfrm>
            <a:custGeom>
              <a:avLst/>
              <a:gdLst>
                <a:gd name="T0" fmla="*/ 181 w 3734"/>
                <a:gd name="T1" fmla="*/ 905 h 1929"/>
                <a:gd name="T2" fmla="*/ 193 w 3734"/>
                <a:gd name="T3" fmla="*/ 1109 h 1929"/>
                <a:gd name="T4" fmla="*/ 313 w 3734"/>
                <a:gd name="T5" fmla="*/ 1241 h 1929"/>
                <a:gd name="T6" fmla="*/ 373 w 3734"/>
                <a:gd name="T7" fmla="*/ 1361 h 1929"/>
                <a:gd name="T8" fmla="*/ 529 w 3734"/>
                <a:gd name="T9" fmla="*/ 1373 h 1929"/>
                <a:gd name="T10" fmla="*/ 757 w 3734"/>
                <a:gd name="T11" fmla="*/ 1421 h 1929"/>
                <a:gd name="T12" fmla="*/ 901 w 3734"/>
                <a:gd name="T13" fmla="*/ 1505 h 1929"/>
                <a:gd name="T14" fmla="*/ 1033 w 3734"/>
                <a:gd name="T15" fmla="*/ 1601 h 1929"/>
                <a:gd name="T16" fmla="*/ 1621 w 3734"/>
                <a:gd name="T17" fmla="*/ 1649 h 1929"/>
                <a:gd name="T18" fmla="*/ 1837 w 3734"/>
                <a:gd name="T19" fmla="*/ 1745 h 1929"/>
                <a:gd name="T20" fmla="*/ 1921 w 3734"/>
                <a:gd name="T21" fmla="*/ 1793 h 1929"/>
                <a:gd name="T22" fmla="*/ 2101 w 3734"/>
                <a:gd name="T23" fmla="*/ 1829 h 1929"/>
                <a:gd name="T24" fmla="*/ 2797 w 3734"/>
                <a:gd name="T25" fmla="*/ 1841 h 1929"/>
                <a:gd name="T26" fmla="*/ 2845 w 3734"/>
                <a:gd name="T27" fmla="*/ 1805 h 1929"/>
                <a:gd name="T28" fmla="*/ 2917 w 3734"/>
                <a:gd name="T29" fmla="*/ 1781 h 1929"/>
                <a:gd name="T30" fmla="*/ 3181 w 3734"/>
                <a:gd name="T31" fmla="*/ 1637 h 1929"/>
                <a:gd name="T32" fmla="*/ 3253 w 3734"/>
                <a:gd name="T33" fmla="*/ 1577 h 1929"/>
                <a:gd name="T34" fmla="*/ 3337 w 3734"/>
                <a:gd name="T35" fmla="*/ 1421 h 1929"/>
                <a:gd name="T36" fmla="*/ 3433 w 3734"/>
                <a:gd name="T37" fmla="*/ 1241 h 1929"/>
                <a:gd name="T38" fmla="*/ 3577 w 3734"/>
                <a:gd name="T39" fmla="*/ 785 h 1929"/>
                <a:gd name="T40" fmla="*/ 3301 w 3734"/>
                <a:gd name="T41" fmla="*/ 137 h 1929"/>
                <a:gd name="T42" fmla="*/ 3169 w 3734"/>
                <a:gd name="T43" fmla="*/ 101 h 1929"/>
                <a:gd name="T44" fmla="*/ 3121 w 3734"/>
                <a:gd name="T45" fmla="*/ 77 h 1929"/>
                <a:gd name="T46" fmla="*/ 3013 w 3734"/>
                <a:gd name="T47" fmla="*/ 65 h 1929"/>
                <a:gd name="T48" fmla="*/ 2593 w 3734"/>
                <a:gd name="T49" fmla="*/ 17 h 1929"/>
                <a:gd name="T50" fmla="*/ 2041 w 3734"/>
                <a:gd name="T51" fmla="*/ 53 h 1929"/>
                <a:gd name="T52" fmla="*/ 1993 w 3734"/>
                <a:gd name="T53" fmla="*/ 113 h 1929"/>
                <a:gd name="T54" fmla="*/ 1849 w 3734"/>
                <a:gd name="T55" fmla="*/ 161 h 1929"/>
                <a:gd name="T56" fmla="*/ 817 w 3734"/>
                <a:gd name="T57" fmla="*/ 173 h 1929"/>
                <a:gd name="T58" fmla="*/ 685 w 3734"/>
                <a:gd name="T59" fmla="*/ 221 h 1929"/>
                <a:gd name="T60" fmla="*/ 649 w 3734"/>
                <a:gd name="T61" fmla="*/ 269 h 1929"/>
                <a:gd name="T62" fmla="*/ 565 w 3734"/>
                <a:gd name="T63" fmla="*/ 317 h 1929"/>
                <a:gd name="T64" fmla="*/ 517 w 3734"/>
                <a:gd name="T65" fmla="*/ 353 h 1929"/>
                <a:gd name="T66" fmla="*/ 445 w 3734"/>
                <a:gd name="T67" fmla="*/ 377 h 1929"/>
                <a:gd name="T68" fmla="*/ 241 w 3734"/>
                <a:gd name="T69" fmla="*/ 461 h 1929"/>
                <a:gd name="T70" fmla="*/ 229 w 3734"/>
                <a:gd name="T71" fmla="*/ 509 h 1929"/>
                <a:gd name="T72" fmla="*/ 13 w 3734"/>
                <a:gd name="T73" fmla="*/ 605 h 1929"/>
                <a:gd name="T74" fmla="*/ 25 w 3734"/>
                <a:gd name="T75" fmla="*/ 821 h 1929"/>
                <a:gd name="T76" fmla="*/ 97 w 3734"/>
                <a:gd name="T77" fmla="*/ 833 h 1929"/>
                <a:gd name="T78" fmla="*/ 181 w 3734"/>
                <a:gd name="T79" fmla="*/ 905 h 19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4"/>
                <a:gd name="T121" fmla="*/ 0 h 1929"/>
                <a:gd name="T122" fmla="*/ 3734 w 3734"/>
                <a:gd name="T123" fmla="*/ 1929 h 19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4" h="1929">
                  <a:moveTo>
                    <a:pt x="181" y="905"/>
                  </a:moveTo>
                  <a:cubicBezTo>
                    <a:pt x="185" y="973"/>
                    <a:pt x="179" y="1042"/>
                    <a:pt x="193" y="1109"/>
                  </a:cubicBezTo>
                  <a:cubicBezTo>
                    <a:pt x="209" y="1184"/>
                    <a:pt x="275" y="1188"/>
                    <a:pt x="313" y="1241"/>
                  </a:cubicBezTo>
                  <a:cubicBezTo>
                    <a:pt x="325" y="1258"/>
                    <a:pt x="349" y="1355"/>
                    <a:pt x="373" y="1361"/>
                  </a:cubicBezTo>
                  <a:cubicBezTo>
                    <a:pt x="423" y="1374"/>
                    <a:pt x="477" y="1369"/>
                    <a:pt x="529" y="1373"/>
                  </a:cubicBezTo>
                  <a:cubicBezTo>
                    <a:pt x="602" y="1397"/>
                    <a:pt x="681" y="1410"/>
                    <a:pt x="757" y="1421"/>
                  </a:cubicBezTo>
                  <a:cubicBezTo>
                    <a:pt x="805" y="1450"/>
                    <a:pt x="856" y="1473"/>
                    <a:pt x="901" y="1505"/>
                  </a:cubicBezTo>
                  <a:cubicBezTo>
                    <a:pt x="941" y="1534"/>
                    <a:pt x="989" y="1579"/>
                    <a:pt x="1033" y="1601"/>
                  </a:cubicBezTo>
                  <a:cubicBezTo>
                    <a:pt x="1155" y="1662"/>
                    <a:pt x="1597" y="1648"/>
                    <a:pt x="1621" y="1649"/>
                  </a:cubicBezTo>
                  <a:cubicBezTo>
                    <a:pt x="1696" y="1668"/>
                    <a:pt x="1768" y="1711"/>
                    <a:pt x="1837" y="1745"/>
                  </a:cubicBezTo>
                  <a:cubicBezTo>
                    <a:pt x="1890" y="1771"/>
                    <a:pt x="1858" y="1772"/>
                    <a:pt x="1921" y="1793"/>
                  </a:cubicBezTo>
                  <a:cubicBezTo>
                    <a:pt x="1976" y="1811"/>
                    <a:pt x="2044" y="1821"/>
                    <a:pt x="2101" y="1829"/>
                  </a:cubicBezTo>
                  <a:cubicBezTo>
                    <a:pt x="2351" y="1929"/>
                    <a:pt x="2211" y="1882"/>
                    <a:pt x="2797" y="1841"/>
                  </a:cubicBezTo>
                  <a:cubicBezTo>
                    <a:pt x="2817" y="1840"/>
                    <a:pt x="2827" y="1814"/>
                    <a:pt x="2845" y="1805"/>
                  </a:cubicBezTo>
                  <a:cubicBezTo>
                    <a:pt x="2868" y="1794"/>
                    <a:pt x="2893" y="1789"/>
                    <a:pt x="2917" y="1781"/>
                  </a:cubicBezTo>
                  <a:cubicBezTo>
                    <a:pt x="2988" y="1710"/>
                    <a:pt x="3083" y="1661"/>
                    <a:pt x="3181" y="1637"/>
                  </a:cubicBezTo>
                  <a:cubicBezTo>
                    <a:pt x="3203" y="1615"/>
                    <a:pt x="3231" y="1599"/>
                    <a:pt x="3253" y="1577"/>
                  </a:cubicBezTo>
                  <a:cubicBezTo>
                    <a:pt x="3300" y="1530"/>
                    <a:pt x="3306" y="1483"/>
                    <a:pt x="3337" y="1421"/>
                  </a:cubicBezTo>
                  <a:cubicBezTo>
                    <a:pt x="3367" y="1360"/>
                    <a:pt x="3411" y="1306"/>
                    <a:pt x="3433" y="1241"/>
                  </a:cubicBezTo>
                  <a:cubicBezTo>
                    <a:pt x="3483" y="1091"/>
                    <a:pt x="3539" y="938"/>
                    <a:pt x="3577" y="785"/>
                  </a:cubicBezTo>
                  <a:cubicBezTo>
                    <a:pt x="3565" y="179"/>
                    <a:pt x="3734" y="162"/>
                    <a:pt x="3301" y="137"/>
                  </a:cubicBezTo>
                  <a:cubicBezTo>
                    <a:pt x="3259" y="126"/>
                    <a:pt x="3210" y="116"/>
                    <a:pt x="3169" y="101"/>
                  </a:cubicBezTo>
                  <a:cubicBezTo>
                    <a:pt x="3152" y="95"/>
                    <a:pt x="3138" y="81"/>
                    <a:pt x="3121" y="77"/>
                  </a:cubicBezTo>
                  <a:cubicBezTo>
                    <a:pt x="3086" y="69"/>
                    <a:pt x="3049" y="69"/>
                    <a:pt x="3013" y="65"/>
                  </a:cubicBezTo>
                  <a:cubicBezTo>
                    <a:pt x="2819" y="0"/>
                    <a:pt x="3064" y="33"/>
                    <a:pt x="2593" y="17"/>
                  </a:cubicBezTo>
                  <a:cubicBezTo>
                    <a:pt x="2409" y="29"/>
                    <a:pt x="2225" y="38"/>
                    <a:pt x="2041" y="53"/>
                  </a:cubicBezTo>
                  <a:cubicBezTo>
                    <a:pt x="1955" y="60"/>
                    <a:pt x="2053" y="66"/>
                    <a:pt x="1993" y="113"/>
                  </a:cubicBezTo>
                  <a:cubicBezTo>
                    <a:pt x="1967" y="134"/>
                    <a:pt x="1889" y="151"/>
                    <a:pt x="1849" y="161"/>
                  </a:cubicBezTo>
                  <a:cubicBezTo>
                    <a:pt x="1462" y="141"/>
                    <a:pt x="1274" y="150"/>
                    <a:pt x="817" y="173"/>
                  </a:cubicBezTo>
                  <a:cubicBezTo>
                    <a:pt x="791" y="180"/>
                    <a:pt x="713" y="197"/>
                    <a:pt x="685" y="221"/>
                  </a:cubicBezTo>
                  <a:cubicBezTo>
                    <a:pt x="670" y="234"/>
                    <a:pt x="665" y="257"/>
                    <a:pt x="649" y="269"/>
                  </a:cubicBezTo>
                  <a:cubicBezTo>
                    <a:pt x="624" y="289"/>
                    <a:pt x="592" y="300"/>
                    <a:pt x="565" y="317"/>
                  </a:cubicBezTo>
                  <a:cubicBezTo>
                    <a:pt x="548" y="328"/>
                    <a:pt x="535" y="344"/>
                    <a:pt x="517" y="353"/>
                  </a:cubicBezTo>
                  <a:cubicBezTo>
                    <a:pt x="494" y="364"/>
                    <a:pt x="469" y="369"/>
                    <a:pt x="445" y="377"/>
                  </a:cubicBezTo>
                  <a:cubicBezTo>
                    <a:pt x="375" y="400"/>
                    <a:pt x="311" y="438"/>
                    <a:pt x="241" y="461"/>
                  </a:cubicBezTo>
                  <a:cubicBezTo>
                    <a:pt x="237" y="477"/>
                    <a:pt x="241" y="497"/>
                    <a:pt x="229" y="509"/>
                  </a:cubicBezTo>
                  <a:cubicBezTo>
                    <a:pt x="171" y="567"/>
                    <a:pt x="89" y="586"/>
                    <a:pt x="13" y="605"/>
                  </a:cubicBezTo>
                  <a:cubicBezTo>
                    <a:pt x="17" y="677"/>
                    <a:pt x="0" y="753"/>
                    <a:pt x="25" y="821"/>
                  </a:cubicBezTo>
                  <a:cubicBezTo>
                    <a:pt x="33" y="844"/>
                    <a:pt x="76" y="821"/>
                    <a:pt x="97" y="833"/>
                  </a:cubicBezTo>
                  <a:cubicBezTo>
                    <a:pt x="225" y="908"/>
                    <a:pt x="129" y="905"/>
                    <a:pt x="181" y="905"/>
                  </a:cubicBez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6318980" y="1281070"/>
            <a:ext cx="421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Actual geographic distribution</a:t>
            </a: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74964" y="1472566"/>
            <a:ext cx="4604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Predicted geographic distribution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H="1">
            <a:off x="6166580" y="1504112"/>
            <a:ext cx="152400" cy="6096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3429000" y="2057400"/>
            <a:ext cx="339436" cy="79663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355464" y="5419004"/>
            <a:ext cx="2457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Overprediction,</a:t>
            </a:r>
          </a:p>
          <a:p>
            <a:r>
              <a:rPr lang="en-US" sz="2400" b="1" dirty="0"/>
              <a:t>or Commission</a:t>
            </a:r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 flipV="1">
            <a:off x="1618962" y="4980491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9434713" y="4991525"/>
            <a:ext cx="2645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Underprediction,</a:t>
            </a:r>
          </a:p>
          <a:p>
            <a:r>
              <a:rPr lang="en-US" sz="2400" b="1" dirty="0"/>
              <a:t>or Omission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 flipH="1" flipV="1">
            <a:off x="8962682" y="4912025"/>
            <a:ext cx="472029" cy="4616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tx1"/>
                </a:solidFill>
              </a:rPr>
              <a:t>Omission and commission errors</a:t>
            </a:r>
            <a:endParaRPr lang="en-US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23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5" y="300950"/>
            <a:ext cx="10515600" cy="995423"/>
          </a:xfrm>
        </p:spPr>
        <p:txBody>
          <a:bodyPr>
            <a:normAutofit/>
          </a:bodyPr>
          <a:lstStyle/>
          <a:p>
            <a:r>
              <a:rPr lang="en-US" sz="3600" dirty="0"/>
              <a:t>Assessing SDM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8" y="1179432"/>
            <a:ext cx="5222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Withhold a subset of occurrence records from modeling and use them to test model performance (cross-validation)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Fit model with training points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Test model with test/validation points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Calculate performance metrics: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negative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negative rate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i="1" dirty="0"/>
              <a:t>Depend on user-defined thresholds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51" y="81023"/>
            <a:ext cx="3400425" cy="5943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87250" y="6018307"/>
            <a:ext cx="45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Beechy’s</a:t>
            </a:r>
            <a:r>
              <a:rPr lang="en-US" i="1" dirty="0"/>
              <a:t> ground squirrel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32159" y="825489"/>
            <a:ext cx="29110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 = training points</a:t>
            </a:r>
          </a:p>
          <a:p>
            <a:r>
              <a:rPr lang="en-US" sz="2000" dirty="0"/>
              <a:t>White = testing points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3024" y="4342001"/>
            <a:ext cx="20448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predicted probability of occurrence</a:t>
            </a:r>
          </a:p>
        </p:txBody>
      </p:sp>
      <p:cxnSp>
        <p:nvCxnSpPr>
          <p:cNvPr id="43" name="Straight Arrow Connector 42"/>
          <p:cNvCxnSpPr>
            <a:stCxn id="40" idx="3"/>
          </p:cNvCxnSpPr>
          <p:nvPr/>
        </p:nvCxnSpPr>
        <p:spPr>
          <a:xfrm flipV="1">
            <a:off x="6697884" y="4531620"/>
            <a:ext cx="374248" cy="318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15724" y="1997799"/>
            <a:ext cx="0" cy="333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5724" y="5333237"/>
            <a:ext cx="4396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3962531" y="3557096"/>
            <a:ext cx="28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positive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724" y="5342275"/>
            <a:ext cx="439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False positive rate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724" y="2182994"/>
            <a:ext cx="4085839" cy="31483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373952">
            <a:off x="7562416" y="2261656"/>
            <a:ext cx="313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random guess (AUC = 0.5)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68054" y="3757151"/>
            <a:ext cx="335666" cy="461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0292" y="4556146"/>
            <a:ext cx="356886" cy="439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0332" y="3464498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7178" y="4741682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worse</a:t>
            </a:r>
          </a:p>
        </p:txBody>
      </p:sp>
      <p:sp>
        <p:nvSpPr>
          <p:cNvPr id="13" name="Freeform 12"/>
          <p:cNvSpPr/>
          <p:nvPr/>
        </p:nvSpPr>
        <p:spPr>
          <a:xfrm rot="20408020">
            <a:off x="5302836" y="2305041"/>
            <a:ext cx="4163024" cy="2165811"/>
          </a:xfrm>
          <a:custGeom>
            <a:avLst/>
            <a:gdLst>
              <a:gd name="connsiteX0" fmla="*/ 0 w 4525701"/>
              <a:gd name="connsiteY0" fmla="*/ 1673215 h 1673215"/>
              <a:gd name="connsiteX1" fmla="*/ 2002420 w 4525701"/>
              <a:gd name="connsiteY1" fmla="*/ 99058 h 1673215"/>
              <a:gd name="connsiteX2" fmla="*/ 4525701 w 4525701"/>
              <a:gd name="connsiteY2" fmla="*/ 295828 h 16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5701" h="1673215">
                <a:moveTo>
                  <a:pt x="0" y="1673215"/>
                </a:moveTo>
                <a:cubicBezTo>
                  <a:pt x="624068" y="1000918"/>
                  <a:pt x="1248137" y="328622"/>
                  <a:pt x="2002420" y="99058"/>
                </a:cubicBezTo>
                <a:cubicBezTo>
                  <a:pt x="2756703" y="-130506"/>
                  <a:pt x="3641202" y="82661"/>
                  <a:pt x="4525701" y="29582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2713" y="1997799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9588" y="497294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5116" y="5322984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9163" y="537305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5625116" y="2090661"/>
            <a:ext cx="231505" cy="184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613" y="1403918"/>
            <a:ext cx="36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prediction (AUC = 1)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5822718" y="1804028"/>
            <a:ext cx="265409" cy="313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83068" y="277243"/>
            <a:ext cx="10515600" cy="99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Assessing SDM performance – AUC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9239F-A7C3-456C-B0CC-B4334BFB887A}"/>
              </a:ext>
            </a:extLst>
          </p:cNvPr>
          <p:cNvSpPr txBox="1"/>
          <p:nvPr/>
        </p:nvSpPr>
        <p:spPr>
          <a:xfrm>
            <a:off x="293860" y="2073502"/>
            <a:ext cx="4685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receiver operator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AUC = Area Under the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994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5" y="30970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838200" y="1728640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Information about where/when a species was detected AND where/when it was looked for but not found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Transect surveys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Point counts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Any other systematic survey effort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Complete </a:t>
            </a:r>
            <a:r>
              <a:rPr lang="en-US" dirty="0" err="1"/>
              <a:t>eBird</a:t>
            </a:r>
            <a:r>
              <a:rPr lang="en-US" dirty="0"/>
              <a:t> checklists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Others?</a:t>
            </a:r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3412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978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Example research questions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68586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640"/>
              </a:spcBef>
            </a:pPr>
            <a:r>
              <a:rPr lang="en-US" sz="2667" dirty="0"/>
              <a:t>What habitat characteristics are associated with species presence and absence? </a:t>
            </a:r>
            <a:r>
              <a:rPr lang="en-US" sz="2667" i="1" dirty="0">
                <a:solidFill>
                  <a:schemeClr val="accent1"/>
                </a:solidFill>
              </a:rPr>
              <a:t>(ecological needs, stressors)</a:t>
            </a:r>
            <a:endParaRPr lang="en-US" sz="2667" dirty="0"/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distribution of a species in a given area? </a:t>
            </a:r>
            <a:r>
              <a:rPr lang="en-US" sz="2667" i="1" dirty="0">
                <a:solidFill>
                  <a:schemeClr val="accent1"/>
                </a:solidFill>
              </a:rPr>
              <a:t>(Representation, Redundancy)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How has that distribution shifted over time? (e.g. due to habitat loss, invasive species, etc.) 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extent of the species range?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To what extent does this species co-occur with other species?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Species interactions, exclusion, etc.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How many species are found in this area?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b="1" dirty="0">
                <a:solidFill>
                  <a:schemeClr val="dk1"/>
                </a:solidFill>
                <a:sym typeface="Calibri"/>
              </a:rPr>
              <a:t>Assumes perfect detection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58DB5-8BC1-47F4-A9A3-C8AE9D1C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2544559"/>
            <a:ext cx="5912670" cy="38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609600" y="1498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sites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effects of ecological covariates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detection probability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interest</a:t>
            </a:r>
            <a:endParaRPr lang="en-US" dirty="0"/>
          </a:p>
          <a:p>
            <a:pPr marL="990575" lvl="1" indent="-38099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133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3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Sampling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71120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Replication is key</a:t>
            </a:r>
          </a:p>
          <a:p>
            <a:pPr lvl="1" indent="-380990"/>
            <a:r>
              <a:rPr lang="en-US" b="1" dirty="0"/>
              <a:t>Spatial</a:t>
            </a:r>
            <a:r>
              <a:rPr lang="en-US" dirty="0"/>
              <a:t> – multiple, randomly selected sites or sampling units within the area of interest</a:t>
            </a:r>
          </a:p>
          <a:p>
            <a:pPr lvl="1" indent="-380990"/>
            <a:r>
              <a:rPr lang="en-US" b="1" dirty="0"/>
              <a:t>Temporal</a:t>
            </a:r>
            <a:r>
              <a:rPr lang="en-US" dirty="0"/>
              <a:t> – repeated visits to each site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295400"/>
            <a:ext cx="3657600" cy="3048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7179" y="4635388"/>
            <a:ext cx="1650380" cy="129540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9355" y="4639960"/>
            <a:ext cx="1650380" cy="129540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96819" y="4625863"/>
            <a:ext cx="1650380" cy="129540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38867" y="592126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51247" y="594062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608" y="5921264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3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occupancy data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295400"/>
          <a:ext cx="4522382" cy="5303517"/>
        </p:xfrm>
        <a:graphic>
          <a:graphicData uri="http://schemas.openxmlformats.org/drawingml/2006/table">
            <a:tbl>
              <a:tblPr firstRow="1" bandRow="1"/>
              <a:tblGrid>
                <a:gridCol w="107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Species</a:t>
                      </a:r>
                      <a:r>
                        <a:rPr lang="en-US" sz="2400" b="1" baseline="0" dirty="0"/>
                        <a:t> detected?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6/27/2006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6/28/2006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7/11/2006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22400" y="190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019" y="342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2019" y="4953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010401" y="1906078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08223" y="2496288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7842" y="3937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7842" y="546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22400" y="292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2019" y="444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2019" y="596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637617" y="2405470"/>
            <a:ext cx="1892548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present</a:t>
            </a:r>
          </a:p>
        </p:txBody>
      </p:sp>
      <p:sp>
        <p:nvSpPr>
          <p:cNvPr id="173" name="Shape 173"/>
          <p:cNvSpPr/>
          <p:nvPr/>
        </p:nvSpPr>
        <p:spPr>
          <a:xfrm>
            <a:off x="7366998" y="2405470"/>
            <a:ext cx="190848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not present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74326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5" name="Shape 175"/>
          <p:cNvSpPr/>
          <p:nvPr/>
        </p:nvSpPr>
        <p:spPr>
          <a:xfrm>
            <a:off x="1757076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sp>
        <p:nvSpPr>
          <p:cNvPr id="176" name="Shape 176"/>
          <p:cNvSpPr/>
          <p:nvPr/>
        </p:nvSpPr>
        <p:spPr>
          <a:xfrm>
            <a:off x="857824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6506388" y="4417503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cxnSp>
        <p:nvCxnSpPr>
          <p:cNvPr id="178" name="Shape 178"/>
          <p:cNvCxnSpPr>
            <a:stCxn id="172" idx="2"/>
            <a:endCxn id="175" idx="0"/>
          </p:cNvCxnSpPr>
          <p:nvPr/>
        </p:nvCxnSpPr>
        <p:spPr>
          <a:xfrm flipH="1">
            <a:off x="2543978" y="3107704"/>
            <a:ext cx="1039913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stCxn id="172" idx="2"/>
            <a:endCxn id="174" idx="0"/>
          </p:cNvCxnSpPr>
          <p:nvPr/>
        </p:nvCxnSpPr>
        <p:spPr>
          <a:xfrm>
            <a:off x="3583891" y="3107704"/>
            <a:ext cx="946274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73" idx="2"/>
            <a:endCxn id="177" idx="0"/>
          </p:cNvCxnSpPr>
          <p:nvPr/>
        </p:nvCxnSpPr>
        <p:spPr>
          <a:xfrm flipH="1">
            <a:off x="7293290" y="3107704"/>
            <a:ext cx="1027950" cy="1309799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73" idx="2"/>
            <a:endCxn id="176" idx="0"/>
          </p:cNvCxnSpPr>
          <p:nvPr/>
        </p:nvCxnSpPr>
        <p:spPr>
          <a:xfrm>
            <a:off x="8321240" y="3107704"/>
            <a:ext cx="1043905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Shape 182"/>
          <p:cNvSpPr/>
          <p:nvPr/>
        </p:nvSpPr>
        <p:spPr>
          <a:xfrm>
            <a:off x="5773264" y="3700149"/>
            <a:ext cx="3069929" cy="228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386151" y="4020004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89200" y="2079752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435475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321238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6B0C7-C9A1-4617-B3E9-9EB78D7858BB}"/>
              </a:ext>
            </a:extLst>
          </p:cNvPr>
          <p:cNvSpPr/>
          <p:nvPr/>
        </p:nvSpPr>
        <p:spPr>
          <a:xfrm>
            <a:off x="4986528" y="195764"/>
            <a:ext cx="2036064" cy="135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a site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6C8B-8543-43B7-895F-786E81F206D9}"/>
              </a:ext>
            </a:extLst>
          </p:cNvPr>
          <p:cNvCxnSpPr>
            <a:cxnSpLocks/>
            <a:stCxn id="3" idx="3"/>
            <a:endCxn id="172" idx="0"/>
          </p:cNvCxnSpPr>
          <p:nvPr/>
        </p:nvCxnSpPr>
        <p:spPr>
          <a:xfrm flipH="1">
            <a:off x="3583891" y="1349916"/>
            <a:ext cx="1700812" cy="105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B93F0-A7F6-49AB-8425-25E062F7B140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680820" y="1209894"/>
            <a:ext cx="1640420" cy="11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8206"/>
              </p:ext>
            </p:extLst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024B4-2687-4F65-813F-E7C2112835A6}"/>
              </a:ext>
            </a:extLst>
          </p:cNvPr>
          <p:cNvSpPr txBox="1"/>
          <p:nvPr/>
        </p:nvSpPr>
        <p:spPr>
          <a:xfrm>
            <a:off x="90482" y="826745"/>
            <a:ext cx="88148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Site is </a:t>
            </a:r>
            <a:r>
              <a:rPr lang="en-US" sz="2800" b="1" dirty="0"/>
              <a:t>closed</a:t>
            </a:r>
            <a:r>
              <a:rPr lang="en-US" sz="2800" dirty="0"/>
              <a:t> during this time</a:t>
            </a:r>
          </a:p>
          <a:p>
            <a:pPr algn="ctr"/>
            <a:r>
              <a:rPr lang="en-US" sz="2800" i="1" dirty="0"/>
              <a:t>True presence/absence of the species does not change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81854E-BE78-4AB2-B86E-8F0EDCCA2B1F}"/>
              </a:ext>
            </a:extLst>
          </p:cNvPr>
          <p:cNvSpPr/>
          <p:nvPr/>
        </p:nvSpPr>
        <p:spPr>
          <a:xfrm rot="16200000">
            <a:off x="3556732" y="327275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2DBBA-2D18-453B-B1B5-56E5019FA4F0}"/>
              </a:ext>
            </a:extLst>
          </p:cNvPr>
          <p:cNvSpPr txBox="1"/>
          <p:nvPr/>
        </p:nvSpPr>
        <p:spPr>
          <a:xfrm>
            <a:off x="7193280" y="2708550"/>
            <a:ext cx="1901952" cy="95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Confirmed present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42F48-A1A5-4AC2-9384-24CFA274321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99423" y="3185603"/>
            <a:ext cx="1193857" cy="606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02EED1-7CA5-48DA-B9F5-6AF5988825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99423" y="3415505"/>
            <a:ext cx="1193856" cy="988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E21FB-E284-4590-ADFE-0F9E3CDDFB31}"/>
              </a:ext>
            </a:extLst>
          </p:cNvPr>
          <p:cNvCxnSpPr>
            <a:cxnSpLocks/>
          </p:cNvCxnSpPr>
          <p:nvPr/>
        </p:nvCxnSpPr>
        <p:spPr>
          <a:xfrm flipV="1">
            <a:off x="5999422" y="3674905"/>
            <a:ext cx="1315778" cy="1392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B7C7FD-03CB-4986-9F07-4689A30A5EE7}"/>
              </a:ext>
            </a:extLst>
          </p:cNvPr>
          <p:cNvSpPr txBox="1"/>
          <p:nvPr/>
        </p:nvSpPr>
        <p:spPr>
          <a:xfrm>
            <a:off x="7193279" y="4719410"/>
            <a:ext cx="19019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Likely absent?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EADFE-45E1-4B46-ACB8-6F64C817F75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99421" y="5196464"/>
            <a:ext cx="1193858" cy="477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1C097-56FB-4D4B-9AD6-2780956E5A81}"/>
              </a:ext>
            </a:extLst>
          </p:cNvPr>
          <p:cNvSpPr/>
          <p:nvPr/>
        </p:nvSpPr>
        <p:spPr>
          <a:xfrm>
            <a:off x="1482852" y="388251"/>
            <a:ext cx="4694879" cy="14996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Each site visited three times,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species detected twice at each site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F5A232C-D3E0-4A0D-A87D-9958C7DA7DC9}"/>
              </a:ext>
            </a:extLst>
          </p:cNvPr>
          <p:cNvSpPr/>
          <p:nvPr/>
        </p:nvSpPr>
        <p:spPr>
          <a:xfrm rot="16200000">
            <a:off x="3556734" y="31328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/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DCE6E-603A-4DF8-8397-4BE2C7604B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177731" y="1138059"/>
            <a:ext cx="15331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/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1−0.67=0.33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34B34C-FBC9-43E5-938C-35731AF3C730}"/>
              </a:ext>
            </a:extLst>
          </p:cNvPr>
          <p:cNvSpPr txBox="1"/>
          <p:nvPr/>
        </p:nvSpPr>
        <p:spPr>
          <a:xfrm>
            <a:off x="6291072" y="2178793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if present: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6BF50-2053-4847-9FF5-5FCF75364236}"/>
              </a:ext>
            </a:extLst>
          </p:cNvPr>
          <p:cNvSpPr txBox="1"/>
          <p:nvPr/>
        </p:nvSpPr>
        <p:spPr>
          <a:xfrm>
            <a:off x="6291072" y="3804871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</a:t>
            </a:r>
            <a:r>
              <a:rPr lang="en-US" sz="2800" b="1" dirty="0"/>
              <a:t>three times </a:t>
            </a:r>
            <a:r>
              <a:rPr lang="en-US" sz="2800" dirty="0"/>
              <a:t>if present: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/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0.33∗0.33∗0.33=0.04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347-8473-4D94-8875-77208B31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133E-E95B-4000-B7EA-773A8E48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considered a “nuisance parameter”, not of ecological interest</a:t>
            </a:r>
          </a:p>
          <a:p>
            <a:r>
              <a:rPr lang="en-US" dirty="0"/>
              <a:t>Analyses that also estimate detection probability produce estimates of the ecologically-interesting parameter (e.g. occupancy) that are adjusted for detection</a:t>
            </a:r>
          </a:p>
          <a:p>
            <a:r>
              <a:rPr lang="en-US" dirty="0"/>
              <a:t>Detection process and covariates that could influence detection (e.g. weather, visibility) important to consider in designing an analysis</a:t>
            </a:r>
          </a:p>
        </p:txBody>
      </p:sp>
    </p:spTree>
    <p:extLst>
      <p:ext uri="{BB962C8B-B14F-4D97-AF65-F5344CB8AC3E}">
        <p14:creationId xmlns:p14="http://schemas.microsoft.com/office/powerpoint/2010/main" val="14051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2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Assumptions of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covariates</a:t>
            </a:r>
          </a:p>
          <a:p>
            <a:pPr marL="952485" lvl="2" indent="-342900"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if we think rainfall influences our ability to detect the species, then rainfall should be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xfrm>
            <a:off x="838200" y="15598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present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6187" lvl="1" indent="0">
              <a:buNone/>
            </a:pPr>
            <a:r>
              <a:rPr lang="en-US" sz="2800" b="1" dirty="0">
                <a:ea typeface="Cambria Math"/>
              </a:rPr>
              <a:t>β</a:t>
            </a:r>
            <a:r>
              <a:rPr lang="en-US" sz="2800" b="1" baseline="-25000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= effect of covariate </a:t>
            </a:r>
            <a:r>
              <a:rPr lang="en-US" sz="2800" i="1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on occupancy (or detection) probability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Positive or negative?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“significant” effect? – does the confidence interval contain 0?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Importance of covariates often assessed by comparing models using AIC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672" y="5780268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4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 not always consistent!</a:t>
            </a:r>
          </a:p>
        </p:txBody>
      </p:sp>
    </p:spTree>
    <p:extLst>
      <p:ext uri="{BB962C8B-B14F-4D97-AF65-F5344CB8AC3E}">
        <p14:creationId xmlns:p14="http://schemas.microsoft.com/office/powerpoint/2010/main" val="280161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06400" y="198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What influences occupancy probability?</a:t>
            </a: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40825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>
              <a:spcBef>
                <a:spcPts val="0"/>
              </a:spcBef>
            </a:pPr>
            <a:r>
              <a:rPr lang="en-US" sz="2800" dirty="0">
                <a:latin typeface="+mn-lt"/>
              </a:rPr>
              <a:t>Potential stressors and threats included as </a:t>
            </a:r>
            <a:r>
              <a:rPr lang="en-US" sz="2800" b="1" dirty="0">
                <a:latin typeface="+mn-lt"/>
              </a:rPr>
              <a:t>covariates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Site characteristics (e.g. land cover, vegetation)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Weather (rainfall, temperature)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Distance to other occupied sites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+mn-lt"/>
              </a:rPr>
              <a:t>… etc. … 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166F4-B098-492A-8AF2-AC98FB7700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5697" y="2450068"/>
          <a:ext cx="6839692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2457">
                  <a:extLst>
                    <a:ext uri="{9D8B030D-6E8A-4147-A177-3AD203B41FA5}">
                      <a16:colId xmlns:a16="http://schemas.microsoft.com/office/drawing/2014/main" val="1994016553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52906356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1410759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374785829"/>
                    </a:ext>
                  </a:extLst>
                </a:gridCol>
                <a:gridCol w="1339361">
                  <a:extLst>
                    <a:ext uri="{9D8B030D-6E8A-4147-A177-3AD203B41FA5}">
                      <a16:colId xmlns:a16="http://schemas.microsoft.com/office/drawing/2014/main" val="35011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/>
                        <a:t>Δ</a:t>
                      </a:r>
                      <a:r>
                        <a:rPr lang="en-US" sz="2000" dirty="0"/>
                        <a:t>AIC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Np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/>
                        <a:t>w</a:t>
                      </a:r>
                      <a:r>
                        <a:rPr lang="en-US" sz="2000" baseline="-25000" dirty="0" err="1"/>
                        <a:t>i</a:t>
                      </a:r>
                      <a:endParaRPr lang="en-US" sz="20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S(.)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4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 + sex)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830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6836E4-3FC0-4CC2-90FD-2A06DD4133F5}"/>
              </a:ext>
            </a:extLst>
          </p:cNvPr>
          <p:cNvSpPr txBox="1"/>
          <p:nvPr/>
        </p:nvSpPr>
        <p:spPr>
          <a:xfrm>
            <a:off x="239832" y="588518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Parameter(predictor variables)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B64C0-AC3E-4DD7-866D-B0857E8AAED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916232" y="957850"/>
            <a:ext cx="1268529" cy="1479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EE18F-39B4-4628-B948-4AF5DA1CB1C4}"/>
              </a:ext>
            </a:extLst>
          </p:cNvPr>
          <p:cNvSpPr txBox="1"/>
          <p:nvPr/>
        </p:nvSpPr>
        <p:spPr>
          <a:xfrm>
            <a:off x="2572524" y="4958584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Usually</a:t>
            </a:r>
            <a:r>
              <a:rPr lang="en-US" dirty="0"/>
              <a:t> listed in decreasing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EF595-00AF-4C16-95C3-1F6371A8D4F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48924" y="4431268"/>
            <a:ext cx="1164324" cy="52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D857F7-BE27-4BDA-90E8-E32F4011B381}"/>
              </a:ext>
            </a:extLst>
          </p:cNvPr>
          <p:cNvSpPr txBox="1"/>
          <p:nvPr/>
        </p:nvSpPr>
        <p:spPr>
          <a:xfrm>
            <a:off x="3908662" y="758949"/>
            <a:ext cx="4054238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support for each model (Relative to the model with the lowest AIC)</a:t>
            </a:r>
          </a:p>
          <a:p>
            <a:pPr algn="ctr"/>
            <a:r>
              <a:rPr lang="en-US" dirty="0"/>
              <a:t>If ΔAIC &gt; 2 then top model has the most support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09424-EC2F-4031-9335-20F71E26AB7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35781" y="1959278"/>
            <a:ext cx="788482" cy="478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EBC30D-84E8-4385-9585-ABBBE6596CD1}"/>
              </a:ext>
            </a:extLst>
          </p:cNvPr>
          <p:cNvSpPr txBox="1"/>
          <p:nvPr/>
        </p:nvSpPr>
        <p:spPr>
          <a:xfrm>
            <a:off x="7858119" y="5041021"/>
            <a:ext cx="232410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parameters</a:t>
            </a:r>
          </a:p>
          <a:p>
            <a:pPr algn="ctr"/>
            <a:r>
              <a:rPr lang="en-US" dirty="0"/>
              <a:t>(sometimes called </a:t>
            </a:r>
            <a:r>
              <a:rPr lang="en-US" i="1" dirty="0"/>
              <a:t>k</a:t>
            </a:r>
            <a:r>
              <a:rPr lang="en-US" dirty="0"/>
              <a:t>)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392A4-CA7D-4277-A852-3A1A8C5782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01724" y="4431268"/>
            <a:ext cx="1418445" cy="609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3DBFFA-9E3A-46E5-96D4-723312C49A9B}"/>
              </a:ext>
            </a:extLst>
          </p:cNvPr>
          <p:cNvSpPr txBox="1"/>
          <p:nvPr/>
        </p:nvSpPr>
        <p:spPr>
          <a:xfrm>
            <a:off x="8283339" y="773184"/>
            <a:ext cx="2324100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weight – another way to assess relative support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14DB84-ACD4-46B9-9667-4CCADF6A0428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86801" y="1696514"/>
            <a:ext cx="758589" cy="74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05DC4-CD87-44F1-82C6-5847F1DB6737}"/>
              </a:ext>
            </a:extLst>
          </p:cNvPr>
          <p:cNvSpPr txBox="1"/>
          <p:nvPr/>
        </p:nvSpPr>
        <p:spPr>
          <a:xfrm>
            <a:off x="381000" y="5596116"/>
            <a:ext cx="853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AIC is a </a:t>
            </a:r>
            <a:r>
              <a:rPr lang="en-US" sz="2800" b="1" i="1" dirty="0">
                <a:solidFill>
                  <a:srgbClr val="FF0000"/>
                </a:solidFill>
              </a:rPr>
              <a:t>relative</a:t>
            </a:r>
            <a:r>
              <a:rPr lang="en-US" sz="2800" b="1" dirty="0">
                <a:solidFill>
                  <a:srgbClr val="FF0000"/>
                </a:solidFill>
              </a:rPr>
              <a:t> measure of support only!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One model will always have the lowest AIC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Doesn’t necessarily mean it is a good model!</a:t>
            </a:r>
          </a:p>
        </p:txBody>
      </p:sp>
    </p:spTree>
    <p:extLst>
      <p:ext uri="{BB962C8B-B14F-4D97-AF65-F5344CB8AC3E}">
        <p14:creationId xmlns:p14="http://schemas.microsoft.com/office/powerpoint/2010/main" val="31730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33" grpId="0" animBg="1"/>
      <p:bldP spid="38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DD9F60-AC89-479E-BA3C-FA9516486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18325"/>
            <a:ext cx="2384881" cy="2978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42" y="6178010"/>
            <a:ext cx="912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Wiens et al 2011. Barred Owl Occupancy Surveys Within the Range of the Northern Spotted Owl. Journal of Wildlife Management</a:t>
            </a:r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7" y="2460244"/>
            <a:ext cx="10173163" cy="3309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62968"/>
            <a:ext cx="5921248" cy="19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i="1" dirty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Dynamic occupancy models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10972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D2ED25-6C07-47A7-9C90-E309A372056B}"/>
              </a:ext>
            </a:extLst>
          </p:cNvPr>
          <p:cNvGrpSpPr/>
          <p:nvPr/>
        </p:nvGrpSpPr>
        <p:grpSpPr>
          <a:xfrm>
            <a:off x="2052782" y="2315369"/>
            <a:ext cx="6927273" cy="4255499"/>
            <a:chOff x="2870200" y="2479965"/>
            <a:chExt cx="6927273" cy="4255499"/>
          </a:xfrm>
        </p:grpSpPr>
        <p:sp>
          <p:nvSpPr>
            <p:cNvPr id="7" name="Rounded Rectangle 6"/>
            <p:cNvSpPr/>
            <p:nvPr/>
          </p:nvSpPr>
          <p:spPr>
            <a:xfrm>
              <a:off x="3251200" y="4049496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0200" y="6257634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1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42000" y="3530600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42000" y="4546600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7" idx="1"/>
            </p:cNvCxnSpPr>
            <p:nvPr/>
          </p:nvCxnSpPr>
          <p:spPr>
            <a:xfrm flipV="1">
              <a:off x="3708400" y="3784600"/>
              <a:ext cx="2133600" cy="518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8" idx="1"/>
            </p:cNvCxnSpPr>
            <p:nvPr/>
          </p:nvCxnSpPr>
          <p:spPr>
            <a:xfrm>
              <a:off x="3708400" y="4303496"/>
              <a:ext cx="2133600" cy="49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61000" y="6273799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4309" y="363912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11255" y="4541332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40800" y="2479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40800" y="3495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8273" y="6239163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3</a:t>
              </a:r>
            </a:p>
          </p:txBody>
        </p:sp>
        <p:cxnSp>
          <p:nvCxnSpPr>
            <p:cNvPr id="33" name="Straight Arrow Connector 32"/>
            <p:cNvCxnSpPr>
              <a:stCxn id="17" idx="3"/>
              <a:endCxn id="30" idx="1"/>
            </p:cNvCxnSpPr>
            <p:nvPr/>
          </p:nvCxnSpPr>
          <p:spPr>
            <a:xfrm flipV="1">
              <a:off x="6299200" y="2733965"/>
              <a:ext cx="2641600" cy="1050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3"/>
              <a:endCxn id="31" idx="1"/>
            </p:cNvCxnSpPr>
            <p:nvPr/>
          </p:nvCxnSpPr>
          <p:spPr>
            <a:xfrm flipV="1">
              <a:off x="6299200" y="3749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8940800" y="4511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940800" y="5527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Arrow Connector 43"/>
            <p:cNvCxnSpPr>
              <a:stCxn id="18" idx="3"/>
              <a:endCxn id="42" idx="1"/>
            </p:cNvCxnSpPr>
            <p:nvPr/>
          </p:nvCxnSpPr>
          <p:spPr>
            <a:xfrm flipV="1">
              <a:off x="6299200" y="4765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3"/>
              <a:endCxn id="43" idx="1"/>
            </p:cNvCxnSpPr>
            <p:nvPr/>
          </p:nvCxnSpPr>
          <p:spPr>
            <a:xfrm>
              <a:off x="6299200" y="4800600"/>
              <a:ext cx="2641600" cy="9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416800" y="2740967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66892" y="3778001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54455" y="4372418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15201" y="5371597"/>
              <a:ext cx="89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1 -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94AAA97-DD2E-4257-8BD9-21F9AC87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566"/>
              </p:ext>
            </p:extLst>
          </p:nvPr>
        </p:nvGraphicFramePr>
        <p:xfrm>
          <a:off x="573024" y="2192867"/>
          <a:ext cx="10726662" cy="2966718"/>
        </p:xfrm>
        <a:graphic>
          <a:graphicData uri="http://schemas.openxmlformats.org/drawingml/2006/table">
            <a:tbl>
              <a:tblPr firstRow="1" bandRow="1"/>
              <a:tblGrid>
                <a:gridCol w="88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3523552247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75371268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1257465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696462394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1620424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82409945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1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2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3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451277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843A962-3601-45C7-8F0D-5F8D098D9013}"/>
              </a:ext>
            </a:extLst>
          </p:cNvPr>
          <p:cNvSpPr/>
          <p:nvPr/>
        </p:nvSpPr>
        <p:spPr>
          <a:xfrm>
            <a:off x="1962912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E00377-9A07-47D3-9547-15717DC23831}"/>
              </a:ext>
            </a:extLst>
          </p:cNvPr>
          <p:cNvSpPr/>
          <p:nvPr/>
        </p:nvSpPr>
        <p:spPr>
          <a:xfrm>
            <a:off x="5248656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0A23A-D75F-4562-8EF6-55CAF8E66BE8}"/>
              </a:ext>
            </a:extLst>
          </p:cNvPr>
          <p:cNvSpPr/>
          <p:nvPr/>
        </p:nvSpPr>
        <p:spPr>
          <a:xfrm>
            <a:off x="8442960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9834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667" i="1" dirty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667" i="1" dirty="0"/>
              <a:t>single year,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Dynamic occupancy models – </a:t>
            </a:r>
            <a:r>
              <a:rPr lang="en-US" sz="2667" i="1" dirty="0"/>
              <a:t>several years,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697414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Assume detection is perfect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3429001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Account for imperfect detection</a:t>
            </a:r>
          </a:p>
        </p:txBody>
      </p:sp>
      <p:sp>
        <p:nvSpPr>
          <p:cNvPr id="26" name="Right Bracket 25"/>
          <p:cNvSpPr/>
          <p:nvPr/>
        </p:nvSpPr>
        <p:spPr>
          <a:xfrm flipH="1">
            <a:off x="406400" y="1397000"/>
            <a:ext cx="304800" cy="508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Bracket 33"/>
          <p:cNvSpPr/>
          <p:nvPr/>
        </p:nvSpPr>
        <p:spPr>
          <a:xfrm flipH="1">
            <a:off x="406400" y="1905000"/>
            <a:ext cx="304800" cy="1016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406400" y="1651000"/>
            <a:ext cx="1422400" cy="36465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406400" y="2413001"/>
            <a:ext cx="4572000" cy="1631553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12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733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585" indent="-609585">
              <a:spcBef>
                <a:spcPts val="0"/>
              </a:spcBef>
            </a:pPr>
            <a:r>
              <a:rPr lang="en-US" sz="2667" dirty="0"/>
              <a:t>Information about where/when a species was detected but NOT where/when it was looked for but not found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Opportunistic reporting by the public 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err="1"/>
              <a:t>eBird</a:t>
            </a:r>
            <a:r>
              <a:rPr lang="en-US" dirty="0"/>
              <a:t> checklists (*</a:t>
            </a:r>
            <a:r>
              <a:rPr lang="en-US" i="1" dirty="0"/>
              <a:t>complete checklists = presence-absence data</a:t>
            </a:r>
            <a:r>
              <a:rPr lang="en-US" dirty="0"/>
              <a:t>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Historical records (e.g. museum specimens, field notes)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  <a:p>
            <a:pPr marL="609585" indent="-609585">
              <a:spcBef>
                <a:spcPts val="0"/>
              </a:spcBef>
            </a:pPr>
            <a:endParaRPr lang="en-US" sz="2667" dirty="0"/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733" dirty="0"/>
              <a:t>Example questions</a:t>
            </a:r>
            <a:endParaRPr lang="en-US"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87423"/>
            <a:ext cx="11379200" cy="441027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Where is this species found?  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(</a:t>
            </a:r>
            <a:r>
              <a:rPr lang="en-US" sz="2667" i="1" dirty="0">
                <a:solidFill>
                  <a:schemeClr val="accent1"/>
                </a:solidFill>
                <a:sym typeface="Calibri"/>
              </a:rPr>
              <a:t>historic and current condition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)</a:t>
            </a:r>
            <a:endParaRPr lang="en-US" sz="2667" i="1" dirty="0">
              <a:solidFill>
                <a:schemeClr val="accent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What ecological factors best predict its occurrence? </a:t>
            </a:r>
            <a:r>
              <a:rPr lang="en-US" sz="2667" i="1" dirty="0">
                <a:solidFill>
                  <a:schemeClr val="accent1"/>
                </a:solidFill>
              </a:rPr>
              <a:t>(ecological needs)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Species distribution modeling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Habitat suitability models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When your data covers a broad spatial scale/most of known range</a:t>
            </a: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" y="2315162"/>
            <a:ext cx="9232247" cy="3767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0" y="600950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8960" y="59838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01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91" indent="-139697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1"/>
          <p:cNvGraphicFramePr/>
          <p:nvPr>
            <p:extLst>
              <p:ext uri="{D42A27DB-BD31-4B8C-83A1-F6EECF244321}">
                <p14:modId xmlns:p14="http://schemas.microsoft.com/office/powerpoint/2010/main" val="3393986850"/>
              </p:ext>
            </p:extLst>
          </p:nvPr>
        </p:nvGraphicFramePr>
        <p:xfrm>
          <a:off x="914400" y="913686"/>
          <a:ext cx="8229600" cy="5639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Method(s)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Model/software name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Data type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Climatic envelope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BIOCLIM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Gower Metric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DOMAIN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Ecological Niche Factor Analysis (ENFA)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BIOMAPPER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Maximum Entropy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MAXENT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Genetic algorithm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GARP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Presence/pseudo-absence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Regression: Generalized linear model (GLM) and Generalized additive model (GAM)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GRASP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Artificial Neural Network (ANN)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SPECIES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Classification and regression trees (CART), GLM, GAM and ANN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BIOMOD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Boosted decision trees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(</a:t>
                      </a:r>
                      <a:r>
                        <a:rPr lang="en-US" sz="1600" i="1" u="none" strike="noStrike" cap="none"/>
                        <a:t>implemented in R)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Multivariate adaptive regression splines (MARS)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i="1" u="none" strike="noStrike" cap="none" dirty="0"/>
                        <a:t>implemented in R)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Presence/absence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hape 100"/>
          <p:cNvSpPr txBox="1">
            <a:spLocks noGrp="1"/>
          </p:cNvSpPr>
          <p:nvPr>
            <p:ph type="title"/>
          </p:nvPr>
        </p:nvSpPr>
        <p:spPr>
          <a:xfrm>
            <a:off x="304800" y="-6747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Presence data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647</TotalTime>
  <Words>2504</Words>
  <Application>Microsoft Macintosh PowerPoint</Application>
  <PresentationFormat>Widescreen</PresentationFormat>
  <Paragraphs>589</Paragraphs>
  <Slides>49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Analysis of presence-type data</vt:lpstr>
      <vt:lpstr>Presence only vs. Presence-absence data</vt:lpstr>
      <vt:lpstr>PowerPoint Presentation</vt:lpstr>
      <vt:lpstr>Presence only data</vt:lpstr>
      <vt:lpstr>Example data sources</vt:lpstr>
      <vt:lpstr>Example questions</vt:lpstr>
      <vt:lpstr>Common analysis approaches</vt:lpstr>
      <vt:lpstr>Species distribution modeling</vt:lpstr>
      <vt:lpstr>Presence data models</vt:lpstr>
      <vt:lpstr>PowerPoint Presentation</vt:lpstr>
      <vt:lpstr>Common analysis approaches</vt:lpstr>
      <vt:lpstr>Generating “pseudo-absences”</vt:lpstr>
      <vt:lpstr>Logistic regression</vt:lpstr>
      <vt:lpstr>Logistic regression</vt:lpstr>
      <vt:lpstr>Some caveats about presence-only models*</vt:lpstr>
      <vt:lpstr>Some caveats about presence-only models</vt:lpstr>
      <vt:lpstr>Overfitting</vt:lpstr>
      <vt:lpstr>PowerPoint Presentation</vt:lpstr>
      <vt:lpstr>Some caveats about presence-only models</vt:lpstr>
      <vt:lpstr>Observation bias</vt:lpstr>
      <vt:lpstr>Some caveats about presence-only models</vt:lpstr>
      <vt:lpstr>Extrapolation</vt:lpstr>
      <vt:lpstr>PowerPoint Presentation</vt:lpstr>
      <vt:lpstr>Some caveats about presence-only models</vt:lpstr>
      <vt:lpstr>PowerPoint Presentation</vt:lpstr>
      <vt:lpstr>Assessing SDM performance</vt:lpstr>
      <vt:lpstr>PowerPoint Presentation</vt:lpstr>
      <vt:lpstr>Presence-absence data</vt:lpstr>
      <vt:lpstr>Example data sources</vt:lpstr>
      <vt:lpstr>Example research questions</vt:lpstr>
      <vt:lpstr>Common analysis approaches</vt:lpstr>
      <vt:lpstr>Common analysis approaches</vt:lpstr>
      <vt:lpstr>When is occupancy analysis appropriate?</vt:lpstr>
      <vt:lpstr>Sampling</vt:lpstr>
      <vt:lpstr>Example occupancy data set</vt:lpstr>
      <vt:lpstr>PowerPoint Presentation</vt:lpstr>
      <vt:lpstr>PowerPoint Presentation</vt:lpstr>
      <vt:lpstr>PowerPoint Presentation</vt:lpstr>
      <vt:lpstr>Detection probability</vt:lpstr>
      <vt:lpstr>Assumptions of occupancy models</vt:lpstr>
      <vt:lpstr>Model parameters</vt:lpstr>
      <vt:lpstr>What influences occupancy probability?</vt:lpstr>
      <vt:lpstr>PowerPoint Presentation</vt:lpstr>
      <vt:lpstr>PowerPoint Presentation</vt:lpstr>
      <vt:lpstr>Common analysis approaches</vt:lpstr>
      <vt:lpstr>Dynamic occupancy models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presence-type data</dc:title>
  <dc:creator>Kylee Dunham</dc:creator>
  <cp:lastModifiedBy>Brian Folt</cp:lastModifiedBy>
  <cp:revision>44</cp:revision>
  <dcterms:created xsi:type="dcterms:W3CDTF">2018-10-18T23:51:06Z</dcterms:created>
  <dcterms:modified xsi:type="dcterms:W3CDTF">2019-11-21T20:06:10Z</dcterms:modified>
</cp:coreProperties>
</file>