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07" autoAdjust="0"/>
    <p:restoredTop sz="89358" autoAdjust="0"/>
  </p:normalViewPr>
  <p:slideViewPr>
    <p:cSldViewPr showGuides="1">
      <p:cViewPr varScale="1">
        <p:scale>
          <a:sx n="131" d="100"/>
          <a:sy n="131" d="100"/>
        </p:scale>
        <p:origin x="600" y="168"/>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11/25/19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11/25/19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11/25/19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r>
              <a:rPr lang="en-US" sz="2000" dirty="0"/>
              <a:t>Look similar to matrix models, but individuals can move back and forth between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441327" y="1212598"/>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441327" y="1212598"/>
                <a:ext cx="935897"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406682" y="164952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406682" y="1649528"/>
                <a:ext cx="905120" cy="369332"/>
              </a:xfrm>
              <a:prstGeom prst="rect">
                <a:avLst/>
              </a:prstGeom>
              <a:blipFill rotWithShape="1">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638800" y="2376663"/>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638800" y="2376663"/>
                <a:ext cx="948145"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smtClean="0">
                                  <a:latin typeface="Cambria Math" panose="02040503050406030204" pitchFamily="18" charset="0"/>
                                </a:rPr>
                              </m:ctrlPr>
                            </m:mPr>
                            <m:mr>
                              <m:e>
                                <m:r>
                                  <m:rPr>
                                    <m:brk m:alnAt="7"/>
                                  </m:rPr>
                                  <a:rPr lang="en-US" sz="2000" b="0" i="1" smtClean="0">
                                    <a:latin typeface="Cambria Math"/>
                                  </a:rPr>
                                  <m:t>0</m:t>
                                </m:r>
                              </m:e>
                              <m:e>
                                <m:sSup>
                                  <m:sSupPr>
                                    <m:ctrlPr>
                                      <a:rPr lang="en-US" sz="2000" b="0" i="1" smtClean="0">
                                        <a:latin typeface="Cambria Math" panose="02040503050406030204" pitchFamily="18" charset="0"/>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panose="02040503050406030204" pitchFamily="18" charset="0"/>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IPM</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636072"/>
            </a:xfrm>
            <a:prstGeom prst="rect">
              <a:avLst/>
            </a:prstGeom>
            <a:noFill/>
          </p:spPr>
          <p:txBody>
            <a:bodyPr wrap="square" rtlCol="0">
              <a:spAutoFit/>
            </a:bodyPr>
            <a:lstStyle/>
            <a:p>
              <a:pPr algn="ctr"/>
              <a:r>
                <a:rPr lang="en-US" sz="2500" b="1" dirty="0">
                  <a:solidFill>
                    <a:srgbClr val="9C0E63"/>
                  </a:solidFill>
                </a:rPr>
                <a:t>births</a:t>
              </a:r>
            </a:p>
          </p:txBody>
        </p:sp>
        <p:sp>
          <p:nvSpPr>
            <p:cNvPr id="7" name="TextBox 6"/>
            <p:cNvSpPr txBox="1"/>
            <p:nvPr/>
          </p:nvSpPr>
          <p:spPr>
            <a:xfrm>
              <a:off x="5730840" y="2090299"/>
              <a:ext cx="1676400" cy="636072"/>
            </a:xfrm>
            <a:prstGeom prst="rect">
              <a:avLst/>
            </a:prstGeom>
            <a:noFill/>
          </p:spPr>
          <p:txBody>
            <a:bodyPr wrap="square" rtlCol="0">
              <a:spAutoFit/>
            </a:bodyPr>
            <a:lstStyle/>
            <a:p>
              <a:pPr algn="ctr"/>
              <a:r>
                <a:rPr lang="en-US" sz="2500" b="1" dirty="0">
                  <a:solidFill>
                    <a:srgbClr val="00B0F0"/>
                  </a:solidFill>
                </a:rPr>
                <a:t>deaths</a:t>
              </a:r>
            </a:p>
          </p:txBody>
        </p:sp>
        <p:sp>
          <p:nvSpPr>
            <p:cNvPr id="8" name="TextBox 7"/>
            <p:cNvSpPr txBox="1"/>
            <p:nvPr/>
          </p:nvSpPr>
          <p:spPr>
            <a:xfrm>
              <a:off x="3778316" y="2090299"/>
              <a:ext cx="1892166" cy="636072"/>
            </a:xfrm>
            <a:prstGeom prst="rect">
              <a:avLst/>
            </a:prstGeom>
            <a:noFill/>
          </p:spPr>
          <p:txBody>
            <a:bodyPr wrap="square" rtlCol="0">
              <a:spAutoFit/>
            </a:bodyPr>
            <a:lstStyle/>
            <a:p>
              <a:pPr algn="ctr"/>
              <a:r>
                <a:rPr lang="en-US" sz="2500" b="1" dirty="0">
                  <a:solidFill>
                    <a:srgbClr val="F2700E"/>
                  </a:solidFill>
                </a:rPr>
                <a:t>immigration</a:t>
              </a:r>
            </a:p>
          </p:txBody>
        </p:sp>
        <p:sp>
          <p:nvSpPr>
            <p:cNvPr id="9" name="TextBox 8"/>
            <p:cNvSpPr txBox="1"/>
            <p:nvPr/>
          </p:nvSpPr>
          <p:spPr>
            <a:xfrm>
              <a:off x="7467600" y="2090299"/>
              <a:ext cx="1676400" cy="636072"/>
            </a:xfrm>
            <a:prstGeom prst="rect">
              <a:avLst/>
            </a:prstGeom>
            <a:noFill/>
          </p:spPr>
          <p:txBody>
            <a:bodyPr wrap="square" rtlCol="0">
              <a:spAutoFit/>
            </a:bodyPr>
            <a:lstStyle/>
            <a:p>
              <a:pPr algn="ctr"/>
              <a:r>
                <a:rPr lang="en-US" sz="25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1628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mc:Choice xmlns:a14="http://schemas.microsoft.com/office/drawing/2010/main" Requires="a14">
          <p:sp>
            <p:nvSpPr>
              <p:cNvPr id="15" name="TextBox 14"/>
              <p:cNvSpPr txBox="1"/>
              <p:nvPr/>
            </p:nvSpPr>
            <p:spPr>
              <a:xfrm>
                <a:off x="1242131" y="2209621"/>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242131" y="2209621"/>
                <a:ext cx="1880387" cy="1200329"/>
              </a:xfrm>
              <a:prstGeom prst="rect">
                <a:avLst/>
              </a:prstGeom>
              <a:blipFill>
                <a:blip r:embed="rId2"/>
                <a:stretch>
                  <a:fillRect l="-5369" b="-3125"/>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063171"/>
            <a:ext cx="4013121" cy="40231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DA5B1F-4D9E-0545-AABB-E4329ABCAE17}"/>
                  </a:ext>
                </a:extLst>
              </p:cNvPr>
              <p:cNvSpPr txBox="1"/>
              <p:nvPr/>
            </p:nvSpPr>
            <p:spPr>
              <a:xfrm>
                <a:off x="791678" y="991469"/>
                <a:ext cx="428964"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a:ea typeface="Cambria Math"/>
                        </a:rPr>
                        <m:t>𝜆</m:t>
                      </m:r>
                    </m:oMath>
                  </m:oMathPara>
                </a14:m>
                <a:endParaRPr lang="en-US" sz="2500" dirty="0"/>
              </a:p>
            </p:txBody>
          </p:sp>
        </mc:Choice>
        <mc:Fallback>
          <p:sp>
            <p:nvSpPr>
              <p:cNvPr id="14" name="TextBox 13">
                <a:extLst>
                  <a:ext uri="{FF2B5EF4-FFF2-40B4-BE49-F238E27FC236}">
                    <a16:creationId xmlns:a16="http://schemas.microsoft.com/office/drawing/2014/main" id="{04DA5B1F-4D9E-0545-AABB-E4329ABCAE17}"/>
                  </a:ext>
                </a:extLst>
              </p:cNvPr>
              <p:cNvSpPr txBox="1">
                <a:spLocks noRot="1" noChangeAspect="1" noMove="1" noResize="1" noEditPoints="1" noAdjustHandles="1" noChangeArrowheads="1" noChangeShapeType="1" noTextEdit="1"/>
              </p:cNvSpPr>
              <p:nvPr/>
            </p:nvSpPr>
            <p:spPr>
              <a:xfrm>
                <a:off x="791678" y="991469"/>
                <a:ext cx="428964" cy="47705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6999328" y="2247124"/>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248400" y="2576666"/>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636072"/>
            </a:xfrm>
            <a:prstGeom prst="rect">
              <a:avLst/>
            </a:prstGeom>
            <a:noFill/>
          </p:spPr>
          <p:txBody>
            <a:bodyPr wrap="square" rtlCol="0">
              <a:spAutoFit/>
            </a:bodyPr>
            <a:lstStyle/>
            <a:p>
              <a:pPr algn="ctr"/>
              <a:r>
                <a:rPr lang="en-US" sz="2500" b="1" dirty="0">
                  <a:solidFill>
                    <a:schemeClr val="accent3">
                      <a:lumMod val="50000"/>
                    </a:schemeClr>
                  </a:solidFill>
                </a:rPr>
                <a:t>births</a:t>
              </a:r>
            </a:p>
          </p:txBody>
        </p:sp>
        <p:sp>
          <p:nvSpPr>
            <p:cNvPr id="6" name="TextBox 5"/>
            <p:cNvSpPr txBox="1"/>
            <p:nvPr/>
          </p:nvSpPr>
          <p:spPr>
            <a:xfrm>
              <a:off x="5730840" y="2090299"/>
              <a:ext cx="1676400" cy="636072"/>
            </a:xfrm>
            <a:prstGeom prst="rect">
              <a:avLst/>
            </a:prstGeom>
            <a:noFill/>
          </p:spPr>
          <p:txBody>
            <a:bodyPr wrap="square" rtlCol="0">
              <a:spAutoFit/>
            </a:bodyPr>
            <a:lstStyle/>
            <a:p>
              <a:pPr algn="ctr"/>
              <a:r>
                <a:rPr lang="en-US" sz="2500" b="1" dirty="0">
                  <a:solidFill>
                    <a:schemeClr val="accent2">
                      <a:lumMod val="75000"/>
                    </a:schemeClr>
                  </a:solidFill>
                </a:rPr>
                <a:t>deaths</a:t>
              </a:r>
            </a:p>
          </p:txBody>
        </p:sp>
        <p:sp>
          <p:nvSpPr>
            <p:cNvPr id="7" name="TextBox 6"/>
            <p:cNvSpPr txBox="1"/>
            <p:nvPr/>
          </p:nvSpPr>
          <p:spPr>
            <a:xfrm>
              <a:off x="3778316" y="2090299"/>
              <a:ext cx="1892166" cy="636072"/>
            </a:xfrm>
            <a:prstGeom prst="rect">
              <a:avLst/>
            </a:prstGeom>
            <a:noFill/>
          </p:spPr>
          <p:txBody>
            <a:bodyPr wrap="square" rtlCol="0">
              <a:spAutoFit/>
            </a:bodyPr>
            <a:lstStyle/>
            <a:p>
              <a:pPr algn="ctr"/>
              <a:r>
                <a:rPr lang="en-US" sz="2500" b="1" dirty="0">
                  <a:solidFill>
                    <a:schemeClr val="accent3">
                      <a:lumMod val="50000"/>
                    </a:schemeClr>
                  </a:solidFill>
                </a:rPr>
                <a:t>immigration</a:t>
              </a:r>
            </a:p>
          </p:txBody>
        </p:sp>
        <p:sp>
          <p:nvSpPr>
            <p:cNvPr id="8" name="TextBox 7"/>
            <p:cNvSpPr txBox="1"/>
            <p:nvPr/>
          </p:nvSpPr>
          <p:spPr>
            <a:xfrm>
              <a:off x="7467600" y="2090299"/>
              <a:ext cx="1676400" cy="636072"/>
            </a:xfrm>
            <a:prstGeom prst="rect">
              <a:avLst/>
            </a:prstGeom>
            <a:noFill/>
          </p:spPr>
          <p:txBody>
            <a:bodyPr wrap="square" rtlCol="0">
              <a:spAutoFit/>
            </a:bodyPr>
            <a:lstStyle/>
            <a:p>
              <a:pPr algn="ctr"/>
              <a:r>
                <a:rPr lang="en-US" sz="25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4290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1628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952909"/>
            <a:ext cx="669957" cy="855412"/>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952909"/>
            <a:ext cx="395842" cy="855412"/>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952909"/>
            <a:ext cx="1066800" cy="855412"/>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796150" y="438150"/>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07242" y="438150"/>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C950D6-327B-814E-BFA3-60E2892712DE}"/>
                  </a:ext>
                </a:extLst>
              </p:cNvPr>
              <p:cNvSpPr txBox="1"/>
              <p:nvPr/>
            </p:nvSpPr>
            <p:spPr>
              <a:xfrm>
                <a:off x="791678" y="991469"/>
                <a:ext cx="428964"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a:ea typeface="Cambria Math"/>
                        </a:rPr>
                        <m:t>𝜆</m:t>
                      </m:r>
                    </m:oMath>
                  </m:oMathPara>
                </a14:m>
                <a:endParaRPr lang="en-US" sz="2500" dirty="0"/>
              </a:p>
            </p:txBody>
          </p:sp>
        </mc:Choice>
        <mc:Fallback>
          <p:sp>
            <p:nvSpPr>
              <p:cNvPr id="21" name="TextBox 20">
                <a:extLst>
                  <a:ext uri="{FF2B5EF4-FFF2-40B4-BE49-F238E27FC236}">
                    <a16:creationId xmlns:a16="http://schemas.microsoft.com/office/drawing/2014/main" id="{0EC950D6-327B-814E-BFA3-60E2892712DE}"/>
                  </a:ext>
                </a:extLst>
              </p:cNvPr>
              <p:cNvSpPr txBox="1">
                <a:spLocks noRot="1" noChangeAspect="1" noMove="1" noResize="1" noEditPoints="1" noAdjustHandles="1" noChangeArrowheads="1" noChangeShapeType="1" noTextEdit="1"/>
              </p:cNvSpPr>
              <p:nvPr/>
            </p:nvSpPr>
            <p:spPr>
              <a:xfrm>
                <a:off x="791678" y="991469"/>
                <a:ext cx="428964" cy="47705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00-3022-4111-825D-C54283E27CDD}"/>
              </a:ext>
            </a:extLst>
          </p:cNvPr>
          <p:cNvSpPr>
            <a:spLocks noGrp="1"/>
          </p:cNvSpPr>
          <p:nvPr>
            <p:ph type="title"/>
          </p:nvPr>
        </p:nvSpPr>
        <p:spPr>
          <a:xfrm>
            <a:off x="304800" y="129778"/>
            <a:ext cx="7886700" cy="994172"/>
          </a:xfrm>
        </p:spPr>
        <p:txBody>
          <a:bodyPr>
            <a:noAutofit/>
          </a:bodyPr>
          <a:lstStyle/>
          <a:p>
            <a:pPr algn="l"/>
            <a:r>
              <a:rPr lang="en-US" sz="2400" dirty="0"/>
              <a:t>Linking survival probability to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BD5672-C4AA-4742-AA32-4657D8A92FCB}"/>
                  </a:ext>
                </a:extLst>
              </p:cNvPr>
              <p:cNvSpPr>
                <a:spLocks noGrp="1"/>
              </p:cNvSpPr>
              <p:nvPr>
                <p:ph idx="1"/>
              </p:nvPr>
            </p:nvSpPr>
            <p:spPr>
              <a:xfrm>
                <a:off x="190500" y="1006078"/>
                <a:ext cx="7886700" cy="3394472"/>
              </a:xfrm>
            </p:spPr>
            <p:txBody>
              <a:bodyPr>
                <a:normAutofit/>
              </a:bodyPr>
              <a:lstStyle/>
              <a:p>
                <a:r>
                  <a:rPr lang="en-US" sz="1800" b="1" dirty="0"/>
                  <a:t>Logistic regression </a:t>
                </a:r>
                <a:r>
                  <a:rPr lang="en-US" sz="1800" dirty="0"/>
                  <a:t>is at the heart of survival estimation</a:t>
                </a:r>
              </a:p>
              <a:p>
                <a:endParaRPr lang="en-US" sz="1800" dirty="0"/>
              </a:p>
              <a:p>
                <a:pPr marL="0" indent="0">
                  <a:buNone/>
                </a:pPr>
                <a:endParaRPr lang="en-US" sz="1800" dirty="0"/>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&gt; 0, then pirate rate abundance has a </a:t>
                </a:r>
                <a:r>
                  <a:rPr lang="en-US" sz="1800" b="1" dirty="0"/>
                  <a:t>positive</a:t>
                </a:r>
                <a:r>
                  <a:rPr lang="en-US" sz="1800" dirty="0"/>
                  <a:t> effect on survival</a:t>
                </a:r>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abundance has a </a:t>
                </a:r>
                <a:r>
                  <a:rPr lang="en-US" sz="1800" b="1" dirty="0"/>
                  <a:t>negative </a:t>
                </a:r>
                <a:r>
                  <a:rPr lang="en-US" sz="1800" dirty="0"/>
                  <a:t>effect on survival</a:t>
                </a:r>
              </a:p>
              <a:p>
                <a:endParaRPr lang="en-US" sz="1800" b="1" dirty="0"/>
              </a:p>
              <a:p>
                <a:endParaRPr lang="en-US" sz="1800" dirty="0"/>
              </a:p>
            </p:txBody>
          </p:sp>
        </mc:Choice>
        <mc:Fallback xmlns="">
          <p:sp>
            <p:nvSpPr>
              <p:cNvPr id="3" name="Content Placeholder 2">
                <a:extLst>
                  <a:ext uri="{FF2B5EF4-FFF2-40B4-BE49-F238E27FC236}">
                    <a16:creationId xmlns:a16="http://schemas.microsoft.com/office/drawing/2014/main" id="{98BD5672-C4AA-4742-AA32-4657D8A92FCB}"/>
                  </a:ext>
                </a:extLst>
              </p:cNvPr>
              <p:cNvSpPr>
                <a:spLocks noGrp="1" noRot="1" noChangeAspect="1" noMove="1" noResize="1" noEditPoints="1" noAdjustHandles="1" noChangeArrowheads="1" noChangeShapeType="1" noTextEdit="1"/>
              </p:cNvSpPr>
              <p:nvPr>
                <p:ph idx="1"/>
              </p:nvPr>
            </p:nvSpPr>
            <p:spPr>
              <a:xfrm>
                <a:off x="190500" y="1006078"/>
                <a:ext cx="7886700" cy="3394472"/>
              </a:xfrm>
              <a:blipFill>
                <a:blip r:embed="rId2"/>
                <a:stretch>
                  <a:fillRect l="-773" t="-1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EE364F-D349-40F4-A1CD-84C489AA837F}"/>
                  </a:ext>
                </a:extLst>
              </p:cNvPr>
              <p:cNvSpPr txBox="1"/>
              <p:nvPr/>
            </p:nvSpPr>
            <p:spPr>
              <a:xfrm>
                <a:off x="1066800" y="1504950"/>
                <a:ext cx="5093767"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panose="02040503050406030204" pitchFamily="18" charset="0"/>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𝑎𝑏𝑢𝑛𝑑𝑎𝑛𝑐𝑒</m:t>
                      </m:r>
                    </m:oMath>
                  </m:oMathPara>
                </a14:m>
                <a:endParaRPr lang="en-US" sz="2100" dirty="0"/>
              </a:p>
            </p:txBody>
          </p:sp>
        </mc:Choice>
        <mc:Fallback xmlns="">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504950"/>
                <a:ext cx="5093767" cy="323165"/>
              </a:xfrm>
              <a:prstGeom prst="rect">
                <a:avLst/>
              </a:prstGeom>
              <a:blipFill>
                <a:blip r:embed="rId3"/>
                <a:stretch>
                  <a:fillRect l="-1316" t="-1887" r="-837" b="-320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pic>
        <p:nvPicPr>
          <p:cNvPr id="4" name="Picture 3">
            <a:extLst>
              <a:ext uri="{FF2B5EF4-FFF2-40B4-BE49-F238E27FC236}">
                <a16:creationId xmlns:a16="http://schemas.microsoft.com/office/drawing/2014/main" id="{D261BC87-B511-4A60-BEC1-CF0DF88EB5EF}"/>
              </a:ext>
            </a:extLst>
          </p:cNvPr>
          <p:cNvPicPr>
            <a:picLocks noChangeAspect="1"/>
          </p:cNvPicPr>
          <p:nvPr/>
        </p:nvPicPr>
        <p:blipFill>
          <a:blip r:embed="rId6"/>
          <a:stretch>
            <a:fillRect/>
          </a:stretch>
        </p:blipFill>
        <p:spPr>
          <a:xfrm>
            <a:off x="1828800" y="2800350"/>
            <a:ext cx="3807678" cy="2244798"/>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806</TotalTime>
  <Words>1110</Words>
  <Application>Microsoft Macintosh PowerPoint</Application>
  <PresentationFormat>On-screen Show (16:9)</PresentationFormat>
  <Paragraphs>236</Paragraphs>
  <Slides>23</Slides>
  <Notes>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Brian Folt</cp:lastModifiedBy>
  <cp:revision>88</cp:revision>
  <dcterms:created xsi:type="dcterms:W3CDTF">2017-07-31T18:19:55Z</dcterms:created>
  <dcterms:modified xsi:type="dcterms:W3CDTF">2019-11-25T15:53:23Z</dcterms:modified>
</cp:coreProperties>
</file>