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702" r:id="rId2"/>
  </p:sldMasterIdLst>
  <p:notesMasterIdLst>
    <p:notesMasterId r:id="rId26"/>
  </p:notesMasterIdLst>
  <p:sldIdLst>
    <p:sldId id="256" r:id="rId3"/>
    <p:sldId id="260" r:id="rId4"/>
    <p:sldId id="259" r:id="rId5"/>
    <p:sldId id="272" r:id="rId6"/>
    <p:sldId id="271" r:id="rId7"/>
    <p:sldId id="298" r:id="rId8"/>
    <p:sldId id="263" r:id="rId9"/>
    <p:sldId id="264" r:id="rId10"/>
    <p:sldId id="288" r:id="rId11"/>
    <p:sldId id="289" r:id="rId12"/>
    <p:sldId id="292" r:id="rId13"/>
    <p:sldId id="290" r:id="rId14"/>
    <p:sldId id="291" r:id="rId15"/>
    <p:sldId id="299" r:id="rId16"/>
    <p:sldId id="300" r:id="rId17"/>
    <p:sldId id="281" r:id="rId18"/>
    <p:sldId id="270" r:id="rId19"/>
    <p:sldId id="277" r:id="rId20"/>
    <p:sldId id="293" r:id="rId21"/>
    <p:sldId id="296" r:id="rId22"/>
    <p:sldId id="297" r:id="rId23"/>
    <p:sldId id="295" r:id="rId24"/>
    <p:sldId id="294"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700E"/>
    <a:srgbClr val="9C0E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autoAdjust="0"/>
    <p:restoredTop sz="89349" autoAdjust="0"/>
  </p:normalViewPr>
  <p:slideViewPr>
    <p:cSldViewPr showGuides="1">
      <p:cViewPr varScale="1">
        <p:scale>
          <a:sx n="129" d="100"/>
          <a:sy n="129" d="100"/>
        </p:scale>
        <p:origin x="-300" y="-84"/>
      </p:cViewPr>
      <p:guideLst>
        <p:guide orient="horz" pos="1620"/>
        <p:guide pos="2880"/>
      </p:guideLst>
    </p:cSldViewPr>
  </p:slideViewPr>
  <p:outlineViewPr>
    <p:cViewPr>
      <p:scale>
        <a:sx n="33" d="100"/>
        <a:sy n="33" d="100"/>
      </p:scale>
      <p:origin x="48" y="100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B76329-9BDE-43DA-A433-FD89407A2D9A}" type="datetimeFigureOut">
              <a:rPr lang="en-US" smtClean="0"/>
              <a:t>11/18/2018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98C6FC-3E98-44B4-909C-A72537908990}" type="slidenum">
              <a:rPr lang="en-US" smtClean="0"/>
              <a:t>‹#›</a:t>
            </a:fld>
            <a:endParaRPr lang="en-US"/>
          </a:p>
        </p:txBody>
      </p:sp>
    </p:spTree>
    <p:extLst>
      <p:ext uri="{BB962C8B-B14F-4D97-AF65-F5344CB8AC3E}">
        <p14:creationId xmlns:p14="http://schemas.microsoft.com/office/powerpoint/2010/main" val="421154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Immigration and especially emigration</a:t>
            </a:r>
            <a:r>
              <a:rPr lang="en-US" baseline="0" dirty="0"/>
              <a:t> are often very difficult to estimate. Therefore estimation of survival probability typically cannot distinguish true mortality from permanent emigration, or individuals that have permanently left the study area. Therefore what we </a:t>
            </a:r>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3</a:t>
            </a:fld>
            <a:endParaRPr lang="en-US"/>
          </a:p>
        </p:txBody>
      </p:sp>
    </p:spTree>
    <p:extLst>
      <p:ext uri="{BB962C8B-B14F-4D97-AF65-F5344CB8AC3E}">
        <p14:creationId xmlns:p14="http://schemas.microsoft.com/office/powerpoint/2010/main" val="2992504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Note that</a:t>
            </a:r>
            <a:r>
              <a:rPr lang="en-US" baseline="0" dirty="0"/>
              <a:t> receiving demographic data may be unlikely, but published scientific literature can be a good source of estimated survival, fecundity, etc.</a:t>
            </a:r>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4</a:t>
            </a:fld>
            <a:endParaRPr lang="en-US"/>
          </a:p>
        </p:txBody>
      </p:sp>
    </p:spTree>
    <p:extLst>
      <p:ext uri="{BB962C8B-B14F-4D97-AF65-F5344CB8AC3E}">
        <p14:creationId xmlns:p14="http://schemas.microsoft.com/office/powerpoint/2010/main" val="559603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kind of regression is the core of survival analysis?</a:t>
            </a:r>
          </a:p>
        </p:txBody>
      </p:sp>
      <p:sp>
        <p:nvSpPr>
          <p:cNvPr id="4" name="Slide Number Placeholder 3"/>
          <p:cNvSpPr>
            <a:spLocks noGrp="1"/>
          </p:cNvSpPr>
          <p:nvPr>
            <p:ph type="sldNum" sz="quarter" idx="5"/>
          </p:nvPr>
        </p:nvSpPr>
        <p:spPr/>
        <p:txBody>
          <a:bodyPr/>
          <a:lstStyle/>
          <a:p>
            <a:fld id="{F098C6FC-3E98-44B4-909C-A72537908990}" type="slidenum">
              <a:rPr lang="en-US" smtClean="0"/>
              <a:t>7</a:t>
            </a:fld>
            <a:endParaRPr lang="en-US"/>
          </a:p>
        </p:txBody>
      </p:sp>
    </p:spTree>
    <p:extLst>
      <p:ext uri="{BB962C8B-B14F-4D97-AF65-F5344CB8AC3E}">
        <p14:creationId xmlns:p14="http://schemas.microsoft.com/office/powerpoint/2010/main" val="3111862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calculating</a:t>
            </a:r>
            <a:r>
              <a:rPr lang="en-US" baseline="0" dirty="0"/>
              <a:t> the elasticity of each vital </a:t>
            </a:r>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15</a:t>
            </a:fld>
            <a:endParaRPr lang="en-US"/>
          </a:p>
        </p:txBody>
      </p:sp>
    </p:spTree>
    <p:extLst>
      <p:ext uri="{BB962C8B-B14F-4D97-AF65-F5344CB8AC3E}">
        <p14:creationId xmlns:p14="http://schemas.microsoft.com/office/powerpoint/2010/main" val="3181350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16</a:t>
            </a:fld>
            <a:endParaRPr lang="en-US"/>
          </a:p>
        </p:txBody>
      </p:sp>
    </p:spTree>
    <p:extLst>
      <p:ext uri="{BB962C8B-B14F-4D97-AF65-F5344CB8AC3E}">
        <p14:creationId xmlns:p14="http://schemas.microsoft.com/office/powerpoint/2010/main" val="3856002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17</a:t>
            </a:fld>
            <a:endParaRPr lang="en-US"/>
          </a:p>
        </p:txBody>
      </p:sp>
    </p:spTree>
    <p:extLst>
      <p:ext uri="{BB962C8B-B14F-4D97-AF65-F5344CB8AC3E}">
        <p14:creationId xmlns:p14="http://schemas.microsoft.com/office/powerpoint/2010/main" val="3856002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98C6FC-3E98-44B4-909C-A72537908990}" type="slidenum">
              <a:rPr lang="en-US" smtClean="0"/>
              <a:t>19</a:t>
            </a:fld>
            <a:endParaRPr lang="en-US"/>
          </a:p>
        </p:txBody>
      </p:sp>
    </p:spTree>
    <p:extLst>
      <p:ext uri="{BB962C8B-B14F-4D97-AF65-F5344CB8AC3E}">
        <p14:creationId xmlns:p14="http://schemas.microsoft.com/office/powerpoint/2010/main" val="28489014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BEE4D0-2948-4D8B-A6B0-A27F98C5260C}"/>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7F1F3275-E82E-484B-AF27-5650288E8ED2}"/>
              </a:ext>
            </a:extLst>
          </p:cNvPr>
          <p:cNvSpPr>
            <a:spLocks noGrp="1"/>
          </p:cNvSpPr>
          <p:nvPr>
            <p:ph type="subTitle" idx="1"/>
          </p:nvPr>
        </p:nvSpPr>
        <p:spPr>
          <a:xfrm>
            <a:off x="1143000" y="2701528"/>
            <a:ext cx="6858000" cy="1241822"/>
          </a:xfrm>
        </p:spPr>
        <p:txBody>
          <a:bodyPr>
            <a:normAutofit/>
          </a:bodyPr>
          <a:lstStyle>
            <a:lvl1pPr marL="0" indent="0" algn="ctr">
              <a:buNone/>
              <a:defRPr sz="2100" b="1"/>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grpSp>
        <p:nvGrpSpPr>
          <p:cNvPr id="9" name="Group 8">
            <a:extLst>
              <a:ext uri="{FF2B5EF4-FFF2-40B4-BE49-F238E27FC236}">
                <a16:creationId xmlns:a16="http://schemas.microsoft.com/office/drawing/2014/main" xmlns="" id="{D86187BD-A9A7-4B3D-8F2C-B91567B9C326}"/>
              </a:ext>
            </a:extLst>
          </p:cNvPr>
          <p:cNvGrpSpPr/>
          <p:nvPr/>
        </p:nvGrpSpPr>
        <p:grpSpPr>
          <a:xfrm>
            <a:off x="7095131" y="4419104"/>
            <a:ext cx="1955042" cy="696317"/>
            <a:chOff x="0" y="4684383"/>
            <a:chExt cx="1175626" cy="447549"/>
          </a:xfrm>
        </p:grpSpPr>
        <p:pic>
          <p:nvPicPr>
            <p:cNvPr id="7" name="Picture 6">
              <a:extLst>
                <a:ext uri="{FF2B5EF4-FFF2-40B4-BE49-F238E27FC236}">
                  <a16:creationId xmlns:a16="http://schemas.microsoft.com/office/drawing/2014/main" xmlns="" id="{0A3E5B43-8C12-4719-87CA-7E757457C2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8" name="Picture 7">
              <a:extLst>
                <a:ext uri="{FF2B5EF4-FFF2-40B4-BE49-F238E27FC236}">
                  <a16:creationId xmlns:a16="http://schemas.microsoft.com/office/drawing/2014/main" xmlns="" id="{D1FEADCA-1EA9-45D5-8DD0-F4B44D8E115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2646855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4522C5-0666-4DB7-83CE-5B6CB4D1CF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C129D95-7B38-4744-A706-F3D434E89E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DC97E7D-72AD-48B7-ABA5-B20ABBFBD7C7}"/>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11/18/2018</a:t>
            </a:fld>
            <a:endParaRPr lang="en-US"/>
          </a:p>
        </p:txBody>
      </p:sp>
      <p:sp>
        <p:nvSpPr>
          <p:cNvPr id="5" name="Footer Placeholder 4">
            <a:extLst>
              <a:ext uri="{FF2B5EF4-FFF2-40B4-BE49-F238E27FC236}">
                <a16:creationId xmlns:a16="http://schemas.microsoft.com/office/drawing/2014/main" xmlns="" id="{796783C9-D241-4646-AA69-5AFF6519F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ABA8567-0C73-4EE1-85D6-11E997D3CA11}"/>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3184401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034C754-EBB8-4F31-83B1-76F65241CF42}"/>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0C526F1-1446-4F44-BC5F-884564219E21}"/>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DAB0D6A-501E-4400-90AE-40AD173EACB5}"/>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11/18/2018</a:t>
            </a:fld>
            <a:endParaRPr lang="en-US"/>
          </a:p>
        </p:txBody>
      </p:sp>
      <p:sp>
        <p:nvSpPr>
          <p:cNvPr id="5" name="Footer Placeholder 4">
            <a:extLst>
              <a:ext uri="{FF2B5EF4-FFF2-40B4-BE49-F238E27FC236}">
                <a16:creationId xmlns:a16="http://schemas.microsoft.com/office/drawing/2014/main" xmlns="" id="{76F1E445-1BC8-4794-9C96-36BEAF074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28A5DE7-2691-4958-B071-BAF6637CA8BE}"/>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1649279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2"/>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884" indent="0" algn="ctr">
              <a:buNone/>
              <a:defRPr>
                <a:solidFill>
                  <a:schemeClr val="tx1">
                    <a:tint val="75000"/>
                  </a:schemeClr>
                </a:solidFill>
              </a:defRPr>
            </a:lvl2pPr>
            <a:lvl3pPr marL="685766"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5"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89E5873-CF7F-45F3-B283-E59B1D6F242C}"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732807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006852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884" indent="0">
              <a:buNone/>
              <a:defRPr sz="1400">
                <a:solidFill>
                  <a:schemeClr val="tx1">
                    <a:tint val="75000"/>
                  </a:schemeClr>
                </a:solidFill>
              </a:defRPr>
            </a:lvl2pPr>
            <a:lvl3pPr marL="685766" indent="0">
              <a:buNone/>
              <a:defRPr sz="1200">
                <a:solidFill>
                  <a:schemeClr val="tx1">
                    <a:tint val="75000"/>
                  </a:schemeClr>
                </a:solidFill>
              </a:defRPr>
            </a:lvl3pPr>
            <a:lvl4pPr marL="1028649" indent="0">
              <a:buNone/>
              <a:defRPr sz="1100">
                <a:solidFill>
                  <a:schemeClr val="tx1">
                    <a:tint val="75000"/>
                  </a:schemeClr>
                </a:solidFill>
              </a:defRPr>
            </a:lvl4pPr>
            <a:lvl5pPr marL="1371532" indent="0">
              <a:buNone/>
              <a:defRPr sz="1100">
                <a:solidFill>
                  <a:schemeClr val="tx1">
                    <a:tint val="75000"/>
                  </a:schemeClr>
                </a:solidFill>
              </a:defRPr>
            </a:lvl5pPr>
            <a:lvl6pPr marL="1714415" indent="0">
              <a:buNone/>
              <a:defRPr sz="1100">
                <a:solidFill>
                  <a:schemeClr val="tx1">
                    <a:tint val="75000"/>
                  </a:schemeClr>
                </a:solidFill>
              </a:defRPr>
            </a:lvl6pPr>
            <a:lvl7pPr marL="2057297" indent="0">
              <a:buNone/>
              <a:defRPr sz="1100">
                <a:solidFill>
                  <a:schemeClr val="tx1">
                    <a:tint val="75000"/>
                  </a:schemeClr>
                </a:solidFill>
              </a:defRPr>
            </a:lvl7pPr>
            <a:lvl8pPr marL="2400180" indent="0">
              <a:buNone/>
              <a:defRPr sz="1100">
                <a:solidFill>
                  <a:schemeClr val="tx1">
                    <a:tint val="75000"/>
                  </a:schemeClr>
                </a:solidFill>
              </a:defRPr>
            </a:lvl8pPr>
            <a:lvl9pPr marL="2743064" indent="0">
              <a:buNone/>
              <a:defRPr sz="1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E5873-CF7F-45F3-B283-E59B1D6F242C}"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897803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9E5873-CF7F-45F3-B283-E59B1D6F242C}" type="datetimeFigureOut">
              <a:rPr lang="en-US" smtClean="0"/>
              <a:t>11/18/2018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454664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884" indent="0">
              <a:buNone/>
              <a:defRPr sz="1500" b="1"/>
            </a:lvl2pPr>
            <a:lvl3pPr marL="685766" indent="0">
              <a:buNone/>
              <a:defRPr sz="140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1800" b="1"/>
            </a:lvl1pPr>
            <a:lvl2pPr marL="342884" indent="0">
              <a:buNone/>
              <a:defRPr sz="1500" b="1"/>
            </a:lvl2pPr>
            <a:lvl3pPr marL="685766" indent="0">
              <a:buNone/>
              <a:defRPr sz="140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9E5873-CF7F-45F3-B283-E59B1D6F242C}" type="datetimeFigureOut">
              <a:rPr lang="en-US" smtClean="0"/>
              <a:t>11/18/2018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364657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9E5873-CF7F-45F3-B283-E59B1D6F242C}" type="datetimeFigureOut">
              <a:rPr lang="en-US" smtClean="0"/>
              <a:t>11/18/2018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6021302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E5873-CF7F-45F3-B283-E59B1D6F242C}" type="datetimeFigureOut">
              <a:rPr lang="en-US" smtClean="0"/>
              <a:t>11/18/2018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445224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91"/>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100"/>
            </a:lvl1pPr>
            <a:lvl2pPr marL="342884" indent="0">
              <a:buNone/>
              <a:defRPr sz="900"/>
            </a:lvl2pPr>
            <a:lvl3pPr marL="685766" indent="0">
              <a:buNone/>
              <a:defRPr sz="800"/>
            </a:lvl3pPr>
            <a:lvl4pPr marL="1028649" indent="0">
              <a:buNone/>
              <a:defRPr sz="700"/>
            </a:lvl4pPr>
            <a:lvl5pPr marL="1371532" indent="0">
              <a:buNone/>
              <a:defRPr sz="700"/>
            </a:lvl5pPr>
            <a:lvl6pPr marL="1714415" indent="0">
              <a:buNone/>
              <a:defRPr sz="700"/>
            </a:lvl6pPr>
            <a:lvl7pPr marL="2057297" indent="0">
              <a:buNone/>
              <a:defRPr sz="700"/>
            </a:lvl7pPr>
            <a:lvl8pPr marL="2400180" indent="0">
              <a:buNone/>
              <a:defRPr sz="700"/>
            </a:lvl8pPr>
            <a:lvl9pPr marL="2743064"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589E5873-CF7F-45F3-B283-E59B1D6F242C}" type="datetimeFigureOut">
              <a:rPr lang="en-US" smtClean="0"/>
              <a:t>11/18/2018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05883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17425C-18D3-491A-B44C-33310DF0036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690EA820-1375-49CA-A199-58675EA20385}"/>
              </a:ext>
            </a:extLst>
          </p:cNvPr>
          <p:cNvSpPr>
            <a:spLocks noGrp="1"/>
          </p:cNvSpPr>
          <p:nvPr>
            <p:ph idx="1"/>
          </p:nvPr>
        </p:nvSpPr>
        <p:spPr/>
        <p:txBody>
          <a:bodyPr/>
          <a:lstStyle>
            <a:lvl2pPr marL="514350" indent="-171450">
              <a:buFont typeface="Courier New" panose="02070309020205020404" pitchFamily="49" charset="0"/>
              <a:buChar char="o"/>
              <a:defRPr/>
            </a:lvl2pPr>
            <a:lvl3pPr marL="857250" indent="-171450">
              <a:buFont typeface="Wingdings" panose="05000000000000000000" pitchFamily="2" charset="2"/>
              <a:buChar char="§"/>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xmlns="" id="{2E02902E-6772-48E0-9C32-694AC3F38F05}"/>
              </a:ext>
            </a:extLst>
          </p:cNvPr>
          <p:cNvSpPr>
            <a:spLocks noGrp="1"/>
          </p:cNvSpPr>
          <p:nvPr>
            <p:ph type="ftr" sz="quarter" idx="11"/>
          </p:nvPr>
        </p:nvSpPr>
        <p:spPr/>
        <p:txBody>
          <a:bodyPr/>
          <a:lstStyle/>
          <a:p>
            <a:endParaRPr lang="en-US"/>
          </a:p>
        </p:txBody>
      </p:sp>
      <p:grpSp>
        <p:nvGrpSpPr>
          <p:cNvPr id="7" name="Group 6">
            <a:extLst>
              <a:ext uri="{FF2B5EF4-FFF2-40B4-BE49-F238E27FC236}">
                <a16:creationId xmlns:a16="http://schemas.microsoft.com/office/drawing/2014/main" xmlns="" id="{298F834E-EBF3-46CA-A2EC-73D50440B60A}"/>
              </a:ext>
            </a:extLst>
          </p:cNvPr>
          <p:cNvGrpSpPr/>
          <p:nvPr/>
        </p:nvGrpSpPr>
        <p:grpSpPr>
          <a:xfrm>
            <a:off x="7095131" y="4419104"/>
            <a:ext cx="1955042" cy="696317"/>
            <a:chOff x="0" y="4684383"/>
            <a:chExt cx="1175626" cy="447549"/>
          </a:xfrm>
        </p:grpSpPr>
        <p:pic>
          <p:nvPicPr>
            <p:cNvPr id="8" name="Picture 7">
              <a:extLst>
                <a:ext uri="{FF2B5EF4-FFF2-40B4-BE49-F238E27FC236}">
                  <a16:creationId xmlns:a16="http://schemas.microsoft.com/office/drawing/2014/main" xmlns="" id="{EB3E9659-0155-4ABB-9E67-A5BD8C5D39F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9" name="Picture 8">
              <a:extLst>
                <a:ext uri="{FF2B5EF4-FFF2-40B4-BE49-F238E27FC236}">
                  <a16:creationId xmlns:a16="http://schemas.microsoft.com/office/drawing/2014/main" xmlns="" id="{1798BE8B-8B5E-4738-8DF7-8EF166351FD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30309830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884" indent="0">
              <a:buNone/>
              <a:defRPr sz="2100"/>
            </a:lvl2pPr>
            <a:lvl3pPr marL="685766" indent="0">
              <a:buNone/>
              <a:defRPr sz="1800"/>
            </a:lvl3pPr>
            <a:lvl4pPr marL="1028649" indent="0">
              <a:buNone/>
              <a:defRPr sz="1500"/>
            </a:lvl4pPr>
            <a:lvl5pPr marL="1371532" indent="0">
              <a:buNone/>
              <a:defRPr sz="1500"/>
            </a:lvl5pPr>
            <a:lvl6pPr marL="1714415" indent="0">
              <a:buNone/>
              <a:defRPr sz="1500"/>
            </a:lvl6pPr>
            <a:lvl7pPr marL="2057297" indent="0">
              <a:buNone/>
              <a:defRPr sz="1500"/>
            </a:lvl7pPr>
            <a:lvl8pPr marL="2400180" indent="0">
              <a:buNone/>
              <a:defRPr sz="1500"/>
            </a:lvl8pPr>
            <a:lvl9pPr marL="2743064" indent="0">
              <a:buNone/>
              <a:defRPr sz="1500"/>
            </a:lvl9pPr>
          </a:lstStyle>
          <a:p>
            <a:r>
              <a:rPr lang="en-US"/>
              <a:t>Click icon to add picture</a:t>
            </a:r>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100"/>
            </a:lvl1pPr>
            <a:lvl2pPr marL="342884" indent="0">
              <a:buNone/>
              <a:defRPr sz="900"/>
            </a:lvl2pPr>
            <a:lvl3pPr marL="685766" indent="0">
              <a:buNone/>
              <a:defRPr sz="800"/>
            </a:lvl3pPr>
            <a:lvl4pPr marL="1028649" indent="0">
              <a:buNone/>
              <a:defRPr sz="700"/>
            </a:lvl4pPr>
            <a:lvl5pPr marL="1371532" indent="0">
              <a:buNone/>
              <a:defRPr sz="700"/>
            </a:lvl5pPr>
            <a:lvl6pPr marL="1714415" indent="0">
              <a:buNone/>
              <a:defRPr sz="700"/>
            </a:lvl6pPr>
            <a:lvl7pPr marL="2057297" indent="0">
              <a:buNone/>
              <a:defRPr sz="700"/>
            </a:lvl7pPr>
            <a:lvl8pPr marL="2400180" indent="0">
              <a:buNone/>
              <a:defRPr sz="700"/>
            </a:lvl8pPr>
            <a:lvl9pPr marL="2743064"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589E5873-CF7F-45F3-B283-E59B1D6F242C}" type="datetimeFigureOut">
              <a:rPr lang="en-US" smtClean="0"/>
              <a:t>11/18/2018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11321054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17882731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501848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5726EC-5590-4B3F-8B93-87BF6D6E2685}"/>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xmlns="" id="{702BC31A-AFD3-475B-8FD8-2A3385AB9343}"/>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34470BF-A87D-49C2-A87F-81CA950634A0}"/>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11/18/2018</a:t>
            </a:fld>
            <a:endParaRPr lang="en-US"/>
          </a:p>
        </p:txBody>
      </p:sp>
      <p:sp>
        <p:nvSpPr>
          <p:cNvPr id="5" name="Footer Placeholder 4">
            <a:extLst>
              <a:ext uri="{FF2B5EF4-FFF2-40B4-BE49-F238E27FC236}">
                <a16:creationId xmlns:a16="http://schemas.microsoft.com/office/drawing/2014/main" xmlns="" id="{FA92D832-4BA1-436E-9216-19CE6A5C0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05B968E-A11B-4791-A225-DDAB8A994CFA}"/>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17033AE6-5420-42A5-A1BB-851F57D25ED1}" type="slidenum">
              <a:rPr lang="en-US" smtClean="0"/>
              <a:t>‹#›</a:t>
            </a:fld>
            <a:endParaRPr lang="en-US"/>
          </a:p>
        </p:txBody>
      </p:sp>
    </p:spTree>
    <p:extLst>
      <p:ext uri="{BB962C8B-B14F-4D97-AF65-F5344CB8AC3E}">
        <p14:creationId xmlns:p14="http://schemas.microsoft.com/office/powerpoint/2010/main" val="2875018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669A23-3852-415D-8903-B7312F70C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1D49E50-AD63-415E-99DA-84C92E64DE61}"/>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A4420E8-85C5-4B63-9A9C-1CC0FA16D3A1}"/>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2CD305D2-024D-47A9-A566-3657C84A3336}"/>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11/18/2018</a:t>
            </a:fld>
            <a:endParaRPr lang="en-US"/>
          </a:p>
        </p:txBody>
      </p:sp>
      <p:sp>
        <p:nvSpPr>
          <p:cNvPr id="6" name="Footer Placeholder 5">
            <a:extLst>
              <a:ext uri="{FF2B5EF4-FFF2-40B4-BE49-F238E27FC236}">
                <a16:creationId xmlns:a16="http://schemas.microsoft.com/office/drawing/2014/main" xmlns="" id="{73B305F1-7C3A-47AC-B3BA-9C8569C6B7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AB821BD-C529-4F76-B156-490A930D2AFF}"/>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1691889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561881-86DC-4916-AE89-0AF94D9C2977}"/>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B1168BAB-1836-4E96-BAD0-AAFF619D397D}"/>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2FF6108-0262-4DA9-B7C1-67C14C5DD408}"/>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C3435E12-9692-4AB9-8792-8753CF5F331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354201C-5274-4011-A80E-FE3998BCD0BB}"/>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B6D68A9-CDBE-4250-BDC9-E32480670E89}"/>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11/18/2018</a:t>
            </a:fld>
            <a:endParaRPr lang="en-US"/>
          </a:p>
        </p:txBody>
      </p:sp>
      <p:sp>
        <p:nvSpPr>
          <p:cNvPr id="8" name="Footer Placeholder 7">
            <a:extLst>
              <a:ext uri="{FF2B5EF4-FFF2-40B4-BE49-F238E27FC236}">
                <a16:creationId xmlns:a16="http://schemas.microsoft.com/office/drawing/2014/main" xmlns="" id="{9C6A8D0A-7F29-45C6-82F2-06B303437B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81B1795D-5472-415B-BA30-F548D00786DF}"/>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4195727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B3CEBF-9D6F-47EF-9EE3-62C97B8693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C6AE9C0A-FC09-4279-A12C-CF1FC4ACCE9B}"/>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11/18/2018</a:t>
            </a:fld>
            <a:endParaRPr lang="en-US"/>
          </a:p>
        </p:txBody>
      </p:sp>
      <p:sp>
        <p:nvSpPr>
          <p:cNvPr id="4" name="Footer Placeholder 3">
            <a:extLst>
              <a:ext uri="{FF2B5EF4-FFF2-40B4-BE49-F238E27FC236}">
                <a16:creationId xmlns:a16="http://schemas.microsoft.com/office/drawing/2014/main" xmlns="" id="{89A9F02E-BCCD-47A7-916C-5C304CA71A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CCA5EE6-0D3B-4C18-8759-812A322530D2}"/>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321005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92CB08F-9B03-4D60-8EE4-511D62AE0DA2}"/>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11/18/2018</a:t>
            </a:fld>
            <a:endParaRPr lang="en-US"/>
          </a:p>
        </p:txBody>
      </p:sp>
      <p:sp>
        <p:nvSpPr>
          <p:cNvPr id="3" name="Footer Placeholder 2">
            <a:extLst>
              <a:ext uri="{FF2B5EF4-FFF2-40B4-BE49-F238E27FC236}">
                <a16:creationId xmlns:a16="http://schemas.microsoft.com/office/drawing/2014/main" xmlns="" id="{02D76FC5-22C7-4DB5-A361-705C02029D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BDE70A03-9867-43E1-A029-A3BE230783BC}"/>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17033AE6-5420-42A5-A1BB-851F57D25ED1}" type="slidenum">
              <a:rPr lang="en-US" smtClean="0"/>
              <a:t>‹#›</a:t>
            </a:fld>
            <a:endParaRPr lang="en-US"/>
          </a:p>
        </p:txBody>
      </p:sp>
    </p:spTree>
    <p:extLst>
      <p:ext uri="{BB962C8B-B14F-4D97-AF65-F5344CB8AC3E}">
        <p14:creationId xmlns:p14="http://schemas.microsoft.com/office/powerpoint/2010/main" val="3984366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92E7AC-CA20-4FC5-AA54-7B5F06D7E3DF}"/>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xmlns="" id="{C04311B7-6590-4631-B0EA-3CE414A88DA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2F21C70-E3E7-4A52-B9E1-8B7E6EDF4A7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a:extLst>
              <a:ext uri="{FF2B5EF4-FFF2-40B4-BE49-F238E27FC236}">
                <a16:creationId xmlns:a16="http://schemas.microsoft.com/office/drawing/2014/main" xmlns="" id="{C3665185-E7E2-4539-B9D0-02A042196115}"/>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11/18/2018</a:t>
            </a:fld>
            <a:endParaRPr lang="en-US"/>
          </a:p>
        </p:txBody>
      </p:sp>
      <p:sp>
        <p:nvSpPr>
          <p:cNvPr id="6" name="Footer Placeholder 5">
            <a:extLst>
              <a:ext uri="{FF2B5EF4-FFF2-40B4-BE49-F238E27FC236}">
                <a16:creationId xmlns:a16="http://schemas.microsoft.com/office/drawing/2014/main" xmlns="" id="{95F35328-35F6-4E9F-ACEA-7F6EDCE13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D3530D7-713A-4142-865D-69F2CBB2ABC3}"/>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3063822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58AD64-1235-487E-9A09-75012305112A}"/>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xmlns="" id="{05D99B9C-611F-4220-8C96-BA83A97158DA}"/>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xmlns="" id="{4E0AA1A1-26F2-44A0-9322-3322B266687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a:extLst>
              <a:ext uri="{FF2B5EF4-FFF2-40B4-BE49-F238E27FC236}">
                <a16:creationId xmlns:a16="http://schemas.microsoft.com/office/drawing/2014/main" xmlns="" id="{2520F382-0E56-432B-970C-3DABE5CA9ACE}"/>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11/18/2018</a:t>
            </a:fld>
            <a:endParaRPr lang="en-US"/>
          </a:p>
        </p:txBody>
      </p:sp>
      <p:sp>
        <p:nvSpPr>
          <p:cNvPr id="6" name="Footer Placeholder 5">
            <a:extLst>
              <a:ext uri="{FF2B5EF4-FFF2-40B4-BE49-F238E27FC236}">
                <a16:creationId xmlns:a16="http://schemas.microsoft.com/office/drawing/2014/main" xmlns="" id="{E62E010E-DD6F-43A1-82AC-4AAEF7E490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71EA10F-0831-4A28-8DCF-F8218C7F6AF5}"/>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17033AE6-5420-42A5-A1BB-851F57D25ED1}" type="slidenum">
              <a:rPr lang="en-US" smtClean="0"/>
              <a:t>‹#›</a:t>
            </a:fld>
            <a:endParaRPr lang="en-US"/>
          </a:p>
        </p:txBody>
      </p:sp>
    </p:spTree>
    <p:extLst>
      <p:ext uri="{BB962C8B-B14F-4D97-AF65-F5344CB8AC3E}">
        <p14:creationId xmlns:p14="http://schemas.microsoft.com/office/powerpoint/2010/main" val="3023416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97A4B4B-7891-46E8-8E2C-4A43CE28BEDF}"/>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3911003D-388B-489E-B61B-028FD9516650}"/>
              </a:ext>
            </a:extLst>
          </p:cNvPr>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xmlns="" id="{7FF24B16-6409-4A0B-A9E8-7BEDFCD3741B}"/>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en-US"/>
          </a:p>
        </p:txBody>
      </p:sp>
      <p:grpSp>
        <p:nvGrpSpPr>
          <p:cNvPr id="8" name="Group 7">
            <a:extLst>
              <a:ext uri="{FF2B5EF4-FFF2-40B4-BE49-F238E27FC236}">
                <a16:creationId xmlns:a16="http://schemas.microsoft.com/office/drawing/2014/main" xmlns="" id="{8C1E83E0-1C1D-47CB-853B-598DFFEE3018}"/>
              </a:ext>
            </a:extLst>
          </p:cNvPr>
          <p:cNvGrpSpPr/>
          <p:nvPr/>
        </p:nvGrpSpPr>
        <p:grpSpPr>
          <a:xfrm>
            <a:off x="7095131" y="4419104"/>
            <a:ext cx="1955042" cy="696317"/>
            <a:chOff x="0" y="4684383"/>
            <a:chExt cx="1175626" cy="447549"/>
          </a:xfrm>
        </p:grpSpPr>
        <p:pic>
          <p:nvPicPr>
            <p:cNvPr id="9" name="Picture 8">
              <a:extLst>
                <a:ext uri="{FF2B5EF4-FFF2-40B4-BE49-F238E27FC236}">
                  <a16:creationId xmlns:a16="http://schemas.microsoft.com/office/drawing/2014/main" xmlns="" id="{C247AE3A-171B-4E36-8770-E111D72C8D51}"/>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10" name="Picture 9">
              <a:extLst>
                <a:ext uri="{FF2B5EF4-FFF2-40B4-BE49-F238E27FC236}">
                  <a16:creationId xmlns:a16="http://schemas.microsoft.com/office/drawing/2014/main" xmlns="" id="{CB3072C0-B39B-4FDC-B4B6-E51875FEB3AC}"/>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88465678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Courier New" panose="02070309020205020404" pitchFamily="49" charset="0"/>
        <a:buChar char="o"/>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panose="05000000000000000000" pitchFamily="2"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68579" tIns="34289" rIns="68579" bIns="34289"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68579" tIns="34289" rIns="68579" bIns="342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68579" tIns="34289" rIns="68579" bIns="34289" rtlCol="0" anchor="ctr"/>
          <a:lstStyle>
            <a:lvl1pPr algn="l">
              <a:defRPr sz="900">
                <a:solidFill>
                  <a:schemeClr val="tx1">
                    <a:tint val="75000"/>
                  </a:schemeClr>
                </a:solidFill>
              </a:defRPr>
            </a:lvl1pPr>
          </a:lstStyle>
          <a:p>
            <a:fld id="{589E5873-CF7F-45F3-B283-E59B1D6F242C}" type="datetimeFigureOut">
              <a:rPr lang="en-US" smtClean="0"/>
              <a:t>11/18/2018</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68579" tIns="34289" rIns="68579" bIns="34289"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68579" tIns="34289" rIns="68579" bIns="34289" rtlCol="0" anchor="ctr"/>
          <a:lstStyle>
            <a:lvl1pPr algn="r">
              <a:defRPr sz="900">
                <a:solidFill>
                  <a:schemeClr val="tx1">
                    <a:tint val="75000"/>
                  </a:schemeClr>
                </a:solidFill>
              </a:defRPr>
            </a:lvl1pPr>
          </a:lstStyle>
          <a:p>
            <a:fld id="{4EC170A7-7868-4A85-B1AF-80DAB1CAA9AE}" type="slidenum">
              <a:rPr lang="en-US" smtClean="0"/>
              <a:t>‹#›</a:t>
            </a:fld>
            <a:endParaRPr lang="en-US"/>
          </a:p>
        </p:txBody>
      </p:sp>
    </p:spTree>
    <p:extLst>
      <p:ext uri="{BB962C8B-B14F-4D97-AF65-F5344CB8AC3E}">
        <p14:creationId xmlns:p14="http://schemas.microsoft.com/office/powerpoint/2010/main" val="228192499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defTabSz="685783" rtl="0" eaLnBrk="1" latinLnBrk="0" hangingPunct="1">
        <a:spcBef>
          <a:spcPct val="0"/>
        </a:spcBef>
        <a:buNone/>
        <a:defRPr sz="3300" kern="1200">
          <a:solidFill>
            <a:schemeClr val="tx1"/>
          </a:solidFill>
          <a:latin typeface="+mj-lt"/>
          <a:ea typeface="+mj-ea"/>
          <a:cs typeface="+mj-cs"/>
        </a:defRPr>
      </a:lvl1pPr>
    </p:titleStyle>
    <p:bodyStyle>
      <a:lvl1pPr marL="257168" indent="-257168" algn="l" defTabSz="685783"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199" indent="-214308" algn="l" defTabSz="685783"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28" indent="-171446" algn="l" defTabSz="685783"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20"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12"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03"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40.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0.png"/><Relationship Id="rId10" Type="http://schemas.openxmlformats.org/officeDocument/2006/relationships/image" Target="../media/image110.png"/><Relationship Id="rId4" Type="http://schemas.openxmlformats.org/officeDocument/2006/relationships/image" Target="../media/image50.png"/><Relationship Id="rId9"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Analysis of demographic data</a:t>
            </a:r>
          </a:p>
        </p:txBody>
      </p:sp>
      <p:sp>
        <p:nvSpPr>
          <p:cNvPr id="3" name="TextBox 2"/>
          <p:cNvSpPr txBox="1"/>
          <p:nvPr/>
        </p:nvSpPr>
        <p:spPr>
          <a:xfrm>
            <a:off x="3124200" y="2800350"/>
            <a:ext cx="3124200" cy="369332"/>
          </a:xfrm>
          <a:prstGeom prst="rect">
            <a:avLst/>
          </a:prstGeom>
          <a:noFill/>
        </p:spPr>
        <p:txBody>
          <a:bodyPr wrap="square" rtlCol="0">
            <a:spAutoFit/>
          </a:bodyPr>
          <a:lstStyle/>
          <a:p>
            <a:pPr algn="ctr"/>
            <a:r>
              <a:rPr lang="en-US" b="1" dirty="0"/>
              <a:t>SSA 200</a:t>
            </a:r>
          </a:p>
        </p:txBody>
      </p:sp>
    </p:spTree>
    <p:extLst>
      <p:ext uri="{BB962C8B-B14F-4D97-AF65-F5344CB8AC3E}">
        <p14:creationId xmlns:p14="http://schemas.microsoft.com/office/powerpoint/2010/main" val="3098071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Oval 4"/>
          <p:cNvSpPr/>
          <p:nvPr/>
        </p:nvSpPr>
        <p:spPr>
          <a:xfrm>
            <a:off x="1447800" y="318135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Young of the year</a:t>
            </a:r>
          </a:p>
        </p:txBody>
      </p:sp>
      <p:sp>
        <p:nvSpPr>
          <p:cNvPr id="6" name="Oval 5"/>
          <p:cNvSpPr/>
          <p:nvPr/>
        </p:nvSpPr>
        <p:spPr>
          <a:xfrm>
            <a:off x="3810000" y="3181350"/>
            <a:ext cx="14478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Juveniles</a:t>
            </a:r>
          </a:p>
        </p:txBody>
      </p:sp>
      <p:sp>
        <p:nvSpPr>
          <p:cNvPr id="7" name="Oval 6"/>
          <p:cNvSpPr/>
          <p:nvPr/>
        </p:nvSpPr>
        <p:spPr>
          <a:xfrm>
            <a:off x="6438900" y="318135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Adults</a:t>
            </a:r>
          </a:p>
        </p:txBody>
      </p:sp>
      <p:cxnSp>
        <p:nvCxnSpPr>
          <p:cNvPr id="8" name="Straight Arrow Connector 7"/>
          <p:cNvCxnSpPr>
            <a:stCxn id="5" idx="6"/>
            <a:endCxn id="6" idx="2"/>
          </p:cNvCxnSpPr>
          <p:nvPr/>
        </p:nvCxnSpPr>
        <p:spPr>
          <a:xfrm>
            <a:off x="2819400" y="3676650"/>
            <a:ext cx="9906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6"/>
            <a:endCxn id="7" idx="2"/>
          </p:cNvCxnSpPr>
          <p:nvPr/>
        </p:nvCxnSpPr>
        <p:spPr>
          <a:xfrm>
            <a:off x="5257800" y="3676650"/>
            <a:ext cx="11811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7" idx="0"/>
            <a:endCxn id="5" idx="0"/>
          </p:cNvCxnSpPr>
          <p:nvPr/>
        </p:nvCxnSpPr>
        <p:spPr>
          <a:xfrm rot="16200000" flipV="1">
            <a:off x="4629150" y="685800"/>
            <a:ext cx="12700" cy="4991100"/>
          </a:xfrm>
          <a:prstGeom prst="bentConnector3">
            <a:avLst>
              <a:gd name="adj1" fmla="val 1800000"/>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3038475" y="3237469"/>
                <a:ext cx="51193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a:rPr>
                          </m:ctrlPr>
                        </m:sSubPr>
                        <m:e>
                          <m:r>
                            <a:rPr lang="en-US" sz="2000" b="0" i="1" smtClean="0">
                              <a:latin typeface="Cambria Math"/>
                            </a:rPr>
                            <m:t>𝑆</m:t>
                          </m:r>
                        </m:e>
                        <m:sub>
                          <m:r>
                            <a:rPr lang="en-US" sz="2000" b="0" i="1" smtClean="0">
                              <a:latin typeface="Cambria Math"/>
                            </a:rPr>
                            <m:t>𝑌</m:t>
                          </m:r>
                        </m:sub>
                      </m:sSub>
                    </m:oMath>
                  </m:oMathPara>
                </a14:m>
                <a:endParaRPr lang="en-US"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3038475" y="3237469"/>
                <a:ext cx="511935" cy="400110"/>
              </a:xfrm>
              <a:prstGeom prst="rect">
                <a:avLst/>
              </a:prstGeom>
              <a:blipFill rotWithShape="1">
                <a:blip r:embed="rId2"/>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592382" y="3237469"/>
                <a:ext cx="471859" cy="4215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a:rPr>
                          </m:ctrlPr>
                        </m:sSubPr>
                        <m:e>
                          <m:r>
                            <a:rPr lang="en-US" sz="2000" b="0" i="1" smtClean="0">
                              <a:latin typeface="Cambria Math"/>
                            </a:rPr>
                            <m:t>𝑆</m:t>
                          </m:r>
                        </m:e>
                        <m:sub>
                          <m:r>
                            <a:rPr lang="en-US" sz="2000" b="0" i="1" smtClean="0">
                              <a:latin typeface="Cambria Math"/>
                            </a:rPr>
                            <m:t>𝐽</m:t>
                          </m:r>
                        </m:sub>
                      </m:sSub>
                    </m:oMath>
                  </m:oMathPara>
                </a14:m>
                <a:endParaRPr lang="en-US" sz="2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592382" y="3237469"/>
                <a:ext cx="471859" cy="421590"/>
              </a:xfrm>
              <a:prstGeom prst="rect">
                <a:avLst/>
              </a:prstGeom>
              <a:blipFill rotWithShape="1">
                <a:blip r:embed="rId3"/>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316032" y="2542204"/>
                <a:ext cx="59445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a:rPr>
                          </m:ctrlPr>
                        </m:sSubPr>
                        <m:e>
                          <m:r>
                            <a:rPr lang="en-US" sz="2000" b="0" i="1" smtClean="0">
                              <a:latin typeface="Cambria Math"/>
                            </a:rPr>
                            <m:t>𝐹</m:t>
                          </m:r>
                        </m:e>
                        <m:sub/>
                      </m:sSub>
                    </m:oMath>
                  </m:oMathPara>
                </a14:m>
                <a:endParaRPr lang="en-US" sz="2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4316032" y="2542204"/>
                <a:ext cx="594458" cy="40011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618950" y="971550"/>
                <a:ext cx="1906099" cy="12661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a:rPr>
                          </m:ctrlPr>
                        </m:dPr>
                        <m:e>
                          <m:m>
                            <m:mPr>
                              <m:mcs>
                                <m:mc>
                                  <m:mcPr>
                                    <m:count m:val="3"/>
                                    <m:mcJc m:val="center"/>
                                  </m:mcPr>
                                </m:mc>
                              </m:mcs>
                              <m:ctrlPr>
                                <a:rPr lang="en-US" sz="2400" i="1" smtClean="0">
                                  <a:latin typeface="Cambria Math"/>
                                </a:rPr>
                              </m:ctrlPr>
                            </m:mPr>
                            <m:mr>
                              <m:e>
                                <m:r>
                                  <m:rPr>
                                    <m:brk m:alnAt="7"/>
                                  </m:rPr>
                                  <a:rPr lang="en-US" sz="2400" b="0" i="1" smtClean="0">
                                    <a:latin typeface="Cambria Math"/>
                                  </a:rPr>
                                  <m:t>0</m:t>
                                </m:r>
                              </m:e>
                              <m:e>
                                <m:r>
                                  <a:rPr lang="en-US" sz="2400" b="0" i="1" smtClean="0">
                                    <a:latin typeface="Cambria Math"/>
                                  </a:rPr>
                                  <m:t>0</m:t>
                                </m:r>
                              </m:e>
                              <m:e>
                                <m:r>
                                  <a:rPr lang="en-US" sz="2400" b="0" i="1" smtClean="0">
                                    <a:latin typeface="Cambria Math"/>
                                  </a:rPr>
                                  <m:t>𝐹</m:t>
                                </m:r>
                              </m:e>
                            </m:mr>
                            <m:mr>
                              <m:e>
                                <m:sSub>
                                  <m:sSubPr>
                                    <m:ctrlPr>
                                      <a:rPr lang="en-US" sz="2400" i="1">
                                        <a:latin typeface="Cambria Math"/>
                                      </a:rPr>
                                    </m:ctrlPr>
                                  </m:sSubPr>
                                  <m:e>
                                    <m:r>
                                      <a:rPr lang="en-US" sz="2400" i="1">
                                        <a:latin typeface="Cambria Math"/>
                                      </a:rPr>
                                      <m:t>𝑆</m:t>
                                    </m:r>
                                  </m:e>
                                  <m:sub>
                                    <m:r>
                                      <a:rPr lang="en-US" sz="2400" i="1">
                                        <a:latin typeface="Cambria Math"/>
                                      </a:rPr>
                                      <m:t>𝑌</m:t>
                                    </m:r>
                                  </m:sub>
                                </m:sSub>
                              </m:e>
                              <m:e>
                                <m:r>
                                  <a:rPr lang="en-US" sz="2400" b="0" i="1" smtClean="0">
                                    <a:latin typeface="Cambria Math"/>
                                  </a:rPr>
                                  <m:t>0</m:t>
                                </m:r>
                              </m:e>
                              <m:e>
                                <m:r>
                                  <a:rPr lang="en-US" sz="2400" b="0" i="1" smtClean="0">
                                    <a:latin typeface="Cambria Math"/>
                                  </a:rPr>
                                  <m:t>0</m:t>
                                </m:r>
                              </m:e>
                            </m:mr>
                            <m:mr>
                              <m:e>
                                <m:r>
                                  <a:rPr lang="en-US" sz="2400" b="0" i="1" smtClean="0">
                                    <a:latin typeface="Cambria Math"/>
                                  </a:rPr>
                                  <m:t>0</m:t>
                                </m:r>
                              </m:e>
                              <m:e>
                                <m:sSub>
                                  <m:sSubPr>
                                    <m:ctrlPr>
                                      <a:rPr lang="en-US" sz="2400" i="1">
                                        <a:latin typeface="Cambria Math"/>
                                      </a:rPr>
                                    </m:ctrlPr>
                                  </m:sSubPr>
                                  <m:e>
                                    <m:r>
                                      <a:rPr lang="en-US" sz="2400" i="1">
                                        <a:latin typeface="Cambria Math"/>
                                      </a:rPr>
                                      <m:t>𝑆</m:t>
                                    </m:r>
                                  </m:e>
                                  <m:sub>
                                    <m:r>
                                      <a:rPr lang="en-US" sz="2400" b="0" i="1" smtClean="0">
                                        <a:latin typeface="Cambria Math"/>
                                      </a:rPr>
                                      <m:t>𝐽</m:t>
                                    </m:r>
                                  </m:sub>
                                </m:sSub>
                              </m:e>
                              <m:e>
                                <m:r>
                                  <a:rPr lang="en-US" sz="2400" b="0" i="1" smtClean="0">
                                    <a:latin typeface="Cambria Math"/>
                                  </a:rPr>
                                  <m:t>0</m:t>
                                </m:r>
                              </m:e>
                            </m:mr>
                          </m:m>
                        </m:e>
                      </m:d>
                    </m:oMath>
                  </m:oMathPara>
                </a14:m>
                <a:endParaRPr lang="en-US"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3618950" y="971550"/>
                <a:ext cx="1906099" cy="1266180"/>
              </a:xfrm>
              <a:prstGeom prst="rect">
                <a:avLst/>
              </a:prstGeom>
              <a:blipFill rotWithShape="1">
                <a:blip r:embed="rId5"/>
                <a:stretch>
                  <a:fillRect/>
                </a:stretch>
              </a:blipFill>
            </p:spPr>
            <p:txBody>
              <a:bodyPr/>
              <a:lstStyle/>
              <a:p>
                <a:r>
                  <a:rPr lang="en-US">
                    <a:noFill/>
                  </a:rPr>
                  <a:t> </a:t>
                </a:r>
              </a:p>
            </p:txBody>
          </p:sp>
        </mc:Fallback>
      </mc:AlternateContent>
      <p:sp>
        <p:nvSpPr>
          <p:cNvPr id="15" name="TextBox 14"/>
          <p:cNvSpPr txBox="1"/>
          <p:nvPr/>
        </p:nvSpPr>
        <p:spPr>
          <a:xfrm>
            <a:off x="2613011" y="285749"/>
            <a:ext cx="4000500" cy="646331"/>
          </a:xfrm>
          <a:prstGeom prst="rect">
            <a:avLst/>
          </a:prstGeom>
          <a:noFill/>
        </p:spPr>
        <p:txBody>
          <a:bodyPr wrap="square" rtlCol="0">
            <a:spAutoFit/>
          </a:bodyPr>
          <a:lstStyle/>
          <a:p>
            <a:r>
              <a:rPr lang="en-US" dirty="0"/>
              <a:t>In each year, what proportion of the individuals in stage [</a:t>
            </a:r>
            <a:r>
              <a:rPr lang="en-US" i="1" dirty="0"/>
              <a:t>column number</a:t>
            </a:r>
            <a:r>
              <a:rPr lang="en-US" dirty="0"/>
              <a:t>]… </a:t>
            </a:r>
          </a:p>
        </p:txBody>
      </p:sp>
      <p:sp>
        <p:nvSpPr>
          <p:cNvPr id="16" name="TextBox 15"/>
          <p:cNvSpPr txBox="1"/>
          <p:nvPr/>
        </p:nvSpPr>
        <p:spPr>
          <a:xfrm>
            <a:off x="5355241" y="1419974"/>
            <a:ext cx="3551618" cy="369332"/>
          </a:xfrm>
          <a:prstGeom prst="rect">
            <a:avLst/>
          </a:prstGeom>
          <a:noFill/>
        </p:spPr>
        <p:txBody>
          <a:bodyPr wrap="square" rtlCol="0">
            <a:spAutoFit/>
          </a:bodyPr>
          <a:lstStyle/>
          <a:p>
            <a:r>
              <a:rPr lang="en-US" dirty="0"/>
              <a:t>Transition into stage [</a:t>
            </a:r>
            <a:r>
              <a:rPr lang="en-US" i="1" dirty="0"/>
              <a:t>row number</a:t>
            </a:r>
            <a:r>
              <a:rPr lang="en-US" dirty="0"/>
              <a:t>] </a:t>
            </a:r>
          </a:p>
        </p:txBody>
      </p:sp>
      <p:sp>
        <p:nvSpPr>
          <p:cNvPr id="17" name="Rectangle 16"/>
          <p:cNvSpPr/>
          <p:nvPr/>
        </p:nvSpPr>
        <p:spPr>
          <a:xfrm>
            <a:off x="3810000" y="1419974"/>
            <a:ext cx="457200" cy="36933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7" idx="2"/>
            <a:endCxn id="11" idx="0"/>
          </p:cNvCxnSpPr>
          <p:nvPr/>
        </p:nvCxnSpPr>
        <p:spPr>
          <a:xfrm flipH="1">
            <a:off x="3294443" y="1789306"/>
            <a:ext cx="744157" cy="14481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384661" y="1789306"/>
            <a:ext cx="457200" cy="36933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a:stCxn id="21" idx="2"/>
            <a:endCxn id="12" idx="0"/>
          </p:cNvCxnSpPr>
          <p:nvPr/>
        </p:nvCxnSpPr>
        <p:spPr>
          <a:xfrm>
            <a:off x="4613261" y="2158638"/>
            <a:ext cx="1215051" cy="107883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925130" y="1028055"/>
            <a:ext cx="457200" cy="36933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a:endCxn id="13" idx="0"/>
          </p:cNvCxnSpPr>
          <p:nvPr/>
        </p:nvCxnSpPr>
        <p:spPr>
          <a:xfrm flipH="1">
            <a:off x="4613261" y="1419974"/>
            <a:ext cx="540469" cy="112223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8286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animBg="1"/>
      <p:bldP spid="21"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matrix model</a:t>
            </a:r>
          </a:p>
        </p:txBody>
      </p:sp>
      <p:sp>
        <p:nvSpPr>
          <p:cNvPr id="3" name="Content Placeholder 2"/>
          <p:cNvSpPr>
            <a:spLocks noGrp="1"/>
          </p:cNvSpPr>
          <p:nvPr>
            <p:ph idx="1"/>
          </p:nvPr>
        </p:nvSpPr>
        <p:spPr/>
        <p:txBody>
          <a:bodyPr/>
          <a:lstStyle/>
          <a:p>
            <a:r>
              <a:rPr lang="en-US" dirty="0"/>
              <a:t>Can use combination of methods to fill in vital rates</a:t>
            </a:r>
          </a:p>
          <a:p>
            <a:pPr lvl="1"/>
            <a:r>
              <a:rPr lang="en-US" dirty="0"/>
              <a:t>Published in the literature</a:t>
            </a:r>
          </a:p>
          <a:p>
            <a:pPr lvl="1"/>
            <a:r>
              <a:rPr lang="en-US" dirty="0"/>
              <a:t>Primary analysis of data </a:t>
            </a:r>
          </a:p>
          <a:p>
            <a:pPr lvl="1"/>
            <a:r>
              <a:rPr lang="en-US" dirty="0"/>
              <a:t>Expert opinion</a:t>
            </a:r>
          </a:p>
        </p:txBody>
      </p:sp>
    </p:spTree>
    <p:extLst>
      <p:ext uri="{BB962C8B-B14F-4D97-AF65-F5344CB8AC3E}">
        <p14:creationId xmlns:p14="http://schemas.microsoft.com/office/powerpoint/2010/main" val="5960017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matrix models</a:t>
            </a:r>
          </a:p>
        </p:txBody>
      </p:sp>
      <p:sp>
        <p:nvSpPr>
          <p:cNvPr id="3" name="Content Placeholder 2"/>
          <p:cNvSpPr>
            <a:spLocks noGrp="1"/>
          </p:cNvSpPr>
          <p:nvPr>
            <p:ph idx="1"/>
          </p:nvPr>
        </p:nvSpPr>
        <p:spPr/>
        <p:txBody>
          <a:bodyPr/>
          <a:lstStyle/>
          <a:p>
            <a:r>
              <a:rPr lang="en-US" dirty="0"/>
              <a:t>Which vital rate has the strongest effect on changing population growth rate (</a:t>
            </a:r>
            <a:r>
              <a:rPr lang="el-GR" dirty="0">
                <a:latin typeface="Calibri"/>
              </a:rPr>
              <a:t>λ</a:t>
            </a:r>
            <a:r>
              <a:rPr lang="en-US" dirty="0">
                <a:latin typeface="Calibri"/>
              </a:rPr>
              <a:t>)?</a:t>
            </a:r>
          </a:p>
          <a:p>
            <a:pPr lvl="1"/>
            <a:r>
              <a:rPr lang="en-US" dirty="0">
                <a:latin typeface="Calibri"/>
              </a:rPr>
              <a:t>Elasticity/sensitivity analysis</a:t>
            </a:r>
          </a:p>
          <a:p>
            <a:pPr lvl="1"/>
            <a:r>
              <a:rPr lang="en-US" dirty="0">
                <a:latin typeface="Calibri"/>
              </a:rPr>
              <a:t>Implications for choosing conservation actions</a:t>
            </a:r>
          </a:p>
        </p:txBody>
      </p:sp>
    </p:spTree>
    <p:extLst>
      <p:ext uri="{BB962C8B-B14F-4D97-AF65-F5344CB8AC3E}">
        <p14:creationId xmlns:p14="http://schemas.microsoft.com/office/powerpoint/2010/main" val="2701518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Loggerhead sea turtle matrix model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0" y="1504950"/>
            <a:ext cx="3581400" cy="2014538"/>
          </a:xfrm>
          <a:prstGeom prst="rect">
            <a:avLst/>
          </a:prstGeom>
        </p:spPr>
      </p:pic>
      <p:sp>
        <p:nvSpPr>
          <p:cNvPr id="6" name="TextBox 5"/>
          <p:cNvSpPr txBox="1"/>
          <p:nvPr/>
        </p:nvSpPr>
        <p:spPr>
          <a:xfrm>
            <a:off x="533400" y="1145322"/>
            <a:ext cx="4705350" cy="3785652"/>
          </a:xfrm>
          <a:prstGeom prst="rect">
            <a:avLst/>
          </a:prstGeom>
          <a:noFill/>
        </p:spPr>
        <p:txBody>
          <a:bodyPr wrap="square" rtlCol="0">
            <a:spAutoFit/>
          </a:bodyPr>
          <a:lstStyle/>
          <a:p>
            <a:r>
              <a:rPr lang="en-US" sz="2000" dirty="0"/>
              <a:t>“Slow” life history </a:t>
            </a:r>
          </a:p>
          <a:p>
            <a:pPr marL="285750" indent="-285750">
              <a:buFontTx/>
              <a:buChar char="-"/>
            </a:pPr>
            <a:r>
              <a:rPr lang="en-US" sz="2000" dirty="0"/>
              <a:t>Sexual maturity at 17-33 years</a:t>
            </a:r>
          </a:p>
          <a:p>
            <a:pPr marL="285750" indent="-285750">
              <a:buFontTx/>
              <a:buChar char="-"/>
            </a:pPr>
            <a:r>
              <a:rPr lang="en-US" sz="2000" dirty="0"/>
              <a:t>Lifespan 47-67 years</a:t>
            </a:r>
          </a:p>
          <a:p>
            <a:endParaRPr lang="en-US" sz="2000" dirty="0"/>
          </a:p>
          <a:p>
            <a:r>
              <a:rPr lang="en-US" sz="2000" dirty="0"/>
              <a:t>Key threats:</a:t>
            </a:r>
          </a:p>
          <a:p>
            <a:pPr marL="285750" indent="-285750">
              <a:buFontTx/>
              <a:buChar char="-"/>
            </a:pPr>
            <a:r>
              <a:rPr lang="en-US" sz="2000" dirty="0"/>
              <a:t>Predation of eggs and small juveniles</a:t>
            </a:r>
          </a:p>
          <a:p>
            <a:pPr marL="285750" indent="-285750">
              <a:buFontTx/>
              <a:buChar char="-"/>
            </a:pPr>
            <a:r>
              <a:rPr lang="en-US" sz="2000" dirty="0"/>
              <a:t>Mortality due to fishing trawls</a:t>
            </a:r>
          </a:p>
          <a:p>
            <a:pPr marL="285750" indent="-285750">
              <a:buFontTx/>
              <a:buChar char="-"/>
            </a:pPr>
            <a:r>
              <a:rPr lang="en-US" sz="2000" dirty="0"/>
              <a:t>Loss of nesting habitat</a:t>
            </a:r>
          </a:p>
          <a:p>
            <a:endParaRPr lang="en-US" sz="2000" dirty="0"/>
          </a:p>
          <a:p>
            <a:r>
              <a:rPr lang="en-US" sz="2000" dirty="0"/>
              <a:t>Difficult to study</a:t>
            </a:r>
          </a:p>
          <a:p>
            <a:pPr marL="285750" indent="-285750">
              <a:buFontTx/>
              <a:buChar char="-"/>
            </a:pPr>
            <a:r>
              <a:rPr lang="en-US" sz="2000" dirty="0"/>
              <a:t>Worldwide movements</a:t>
            </a:r>
          </a:p>
          <a:p>
            <a:pPr marL="285750" indent="-285750">
              <a:buFontTx/>
              <a:buChar char="-"/>
            </a:pPr>
            <a:r>
              <a:rPr lang="en-US" sz="2000" dirty="0"/>
              <a:t>Hard to determine age </a:t>
            </a:r>
          </a:p>
        </p:txBody>
      </p:sp>
      <p:sp>
        <p:nvSpPr>
          <p:cNvPr id="7" name="TextBox 6"/>
          <p:cNvSpPr txBox="1"/>
          <p:nvPr/>
        </p:nvSpPr>
        <p:spPr>
          <a:xfrm>
            <a:off x="3067050" y="4430152"/>
            <a:ext cx="3962400" cy="707886"/>
          </a:xfrm>
          <a:prstGeom prst="rect">
            <a:avLst/>
          </a:prstGeom>
          <a:noFill/>
        </p:spPr>
        <p:txBody>
          <a:bodyPr wrap="square" rtlCol="0">
            <a:spAutoFit/>
          </a:bodyPr>
          <a:lstStyle/>
          <a:p>
            <a:pPr algn="r"/>
            <a:r>
              <a:rPr lang="en-US" sz="2000" i="1" dirty="0"/>
              <a:t>Crouse et al 1987</a:t>
            </a:r>
          </a:p>
          <a:p>
            <a:pPr algn="r"/>
            <a:r>
              <a:rPr lang="en-US" sz="2000" i="1" dirty="0"/>
              <a:t>Crowder et al 1994</a:t>
            </a:r>
          </a:p>
        </p:txBody>
      </p:sp>
    </p:spTree>
    <p:extLst>
      <p:ext uri="{BB962C8B-B14F-4D97-AF65-F5344CB8AC3E}">
        <p14:creationId xmlns:p14="http://schemas.microsoft.com/office/powerpoint/2010/main" val="13113167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8650"/>
          </a:xfrm>
        </p:spPr>
        <p:txBody>
          <a:bodyPr>
            <a:noAutofit/>
          </a:bodyPr>
          <a:lstStyle/>
          <a:p>
            <a:r>
              <a:rPr lang="en-US" sz="2400" dirty="0"/>
              <a:t>Stage-structured matrix model</a:t>
            </a:r>
          </a:p>
        </p:txBody>
      </p:sp>
      <mc:AlternateContent xmlns:mc="http://schemas.openxmlformats.org/markup-compatibility/2006" xmlns:a14="http://schemas.microsoft.com/office/drawing/2010/main">
        <mc:Choice Requires="a14">
          <p:sp>
            <p:nvSpPr>
              <p:cNvPr id="3" name="TextBox 2"/>
              <p:cNvSpPr txBox="1"/>
              <p:nvPr/>
            </p:nvSpPr>
            <p:spPr>
              <a:xfrm>
                <a:off x="5105400" y="285750"/>
                <a:ext cx="3495188" cy="18864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1" i="1" smtClean="0">
                              <a:latin typeface="Cambria Math"/>
                            </a:rPr>
                          </m:ctrlPr>
                        </m:dPr>
                        <m:e>
                          <m:m>
                            <m:mPr>
                              <m:mcs>
                                <m:mc>
                                  <m:mcPr>
                                    <m:count m:val="5"/>
                                    <m:mcJc m:val="center"/>
                                  </m:mcPr>
                                </m:mc>
                              </m:mcs>
                              <m:ctrlPr>
                                <a:rPr lang="en-US" sz="2400" b="1" i="1" smtClean="0">
                                  <a:latin typeface="Cambria Math"/>
                                </a:rPr>
                              </m:ctrlPr>
                            </m:mPr>
                            <m:mr>
                              <m:e>
                                <m:sSub>
                                  <m:sSubPr>
                                    <m:ctrlPr>
                                      <a:rPr lang="en-US" sz="2400" b="1" i="1" smtClean="0">
                                        <a:solidFill>
                                          <a:srgbClr val="00B050"/>
                                        </a:solidFill>
                                        <a:latin typeface="Cambria Math"/>
                                      </a:rPr>
                                    </m:ctrlPr>
                                  </m:sSubPr>
                                  <m:e>
                                    <m:r>
                                      <a:rPr lang="en-US" sz="2400" b="1" i="1" smtClean="0">
                                        <a:solidFill>
                                          <a:srgbClr val="00B050"/>
                                        </a:solidFill>
                                        <a:latin typeface="Cambria Math"/>
                                      </a:rPr>
                                      <m:t>𝑷</m:t>
                                    </m:r>
                                  </m:e>
                                  <m:sub>
                                    <m:r>
                                      <a:rPr lang="en-US" sz="2400" b="1" i="1" smtClean="0">
                                        <a:solidFill>
                                          <a:srgbClr val="00B050"/>
                                        </a:solidFill>
                                        <a:latin typeface="Cambria Math"/>
                                      </a:rPr>
                                      <m:t>𝟏</m:t>
                                    </m:r>
                                  </m:sub>
                                </m:sSub>
                              </m:e>
                              <m:e>
                                <m:sSub>
                                  <m:sSubPr>
                                    <m:ctrlPr>
                                      <a:rPr lang="en-US" sz="2400" b="1" i="1" smtClean="0">
                                        <a:solidFill>
                                          <a:srgbClr val="0070C0"/>
                                        </a:solidFill>
                                        <a:latin typeface="Cambria Math"/>
                                      </a:rPr>
                                    </m:ctrlPr>
                                  </m:sSubPr>
                                  <m:e>
                                    <m:r>
                                      <a:rPr lang="en-US" sz="2400" b="1" i="1" smtClean="0">
                                        <a:solidFill>
                                          <a:srgbClr val="0070C0"/>
                                        </a:solidFill>
                                        <a:latin typeface="Cambria Math"/>
                                      </a:rPr>
                                      <m:t>𝑭</m:t>
                                    </m:r>
                                  </m:e>
                                  <m:sub>
                                    <m:r>
                                      <a:rPr lang="en-US" sz="2400" b="1" i="1" smtClean="0">
                                        <a:solidFill>
                                          <a:srgbClr val="0070C0"/>
                                        </a:solidFill>
                                        <a:latin typeface="Cambria Math"/>
                                      </a:rPr>
                                      <m:t>𝟐</m:t>
                                    </m:r>
                                  </m:sub>
                                </m:sSub>
                              </m:e>
                              <m:e>
                                <m:sSub>
                                  <m:sSubPr>
                                    <m:ctrlPr>
                                      <a:rPr lang="en-US" sz="2400" b="1" i="1" smtClean="0">
                                        <a:solidFill>
                                          <a:srgbClr val="0070C0"/>
                                        </a:solidFill>
                                        <a:latin typeface="Cambria Math"/>
                                      </a:rPr>
                                    </m:ctrlPr>
                                  </m:sSubPr>
                                  <m:e>
                                    <m:r>
                                      <a:rPr lang="en-US" sz="2400" b="1" i="1" smtClean="0">
                                        <a:solidFill>
                                          <a:srgbClr val="0070C0"/>
                                        </a:solidFill>
                                        <a:latin typeface="Cambria Math"/>
                                      </a:rPr>
                                      <m:t>𝑭</m:t>
                                    </m:r>
                                  </m:e>
                                  <m:sub>
                                    <m:r>
                                      <a:rPr lang="en-US" sz="2400" b="1" i="1" smtClean="0">
                                        <a:solidFill>
                                          <a:srgbClr val="0070C0"/>
                                        </a:solidFill>
                                        <a:latin typeface="Cambria Math"/>
                                      </a:rPr>
                                      <m:t>𝟑</m:t>
                                    </m:r>
                                  </m:sub>
                                </m:sSub>
                              </m:e>
                              <m:e>
                                <m:sSub>
                                  <m:sSubPr>
                                    <m:ctrlPr>
                                      <a:rPr lang="en-US" sz="2400" b="1" i="1" smtClean="0">
                                        <a:solidFill>
                                          <a:srgbClr val="0070C0"/>
                                        </a:solidFill>
                                        <a:latin typeface="Cambria Math"/>
                                      </a:rPr>
                                    </m:ctrlPr>
                                  </m:sSubPr>
                                  <m:e>
                                    <m:r>
                                      <a:rPr lang="en-US" sz="2400" b="1" i="1" smtClean="0">
                                        <a:solidFill>
                                          <a:srgbClr val="0070C0"/>
                                        </a:solidFill>
                                        <a:latin typeface="Cambria Math"/>
                                      </a:rPr>
                                      <m:t>𝑭</m:t>
                                    </m:r>
                                  </m:e>
                                  <m:sub>
                                    <m:r>
                                      <a:rPr lang="en-US" sz="2400" b="1" i="1" smtClean="0">
                                        <a:solidFill>
                                          <a:srgbClr val="0070C0"/>
                                        </a:solidFill>
                                        <a:latin typeface="Cambria Math"/>
                                      </a:rPr>
                                      <m:t>𝟒</m:t>
                                    </m:r>
                                  </m:sub>
                                </m:sSub>
                              </m:e>
                              <m:e>
                                <m:sSub>
                                  <m:sSubPr>
                                    <m:ctrlPr>
                                      <a:rPr lang="en-US" sz="2400" b="1" i="1" smtClean="0">
                                        <a:solidFill>
                                          <a:srgbClr val="0070C0"/>
                                        </a:solidFill>
                                        <a:latin typeface="Cambria Math"/>
                                      </a:rPr>
                                    </m:ctrlPr>
                                  </m:sSubPr>
                                  <m:e>
                                    <m:r>
                                      <a:rPr lang="en-US" sz="2400" b="1" i="1" smtClean="0">
                                        <a:solidFill>
                                          <a:srgbClr val="0070C0"/>
                                        </a:solidFill>
                                        <a:latin typeface="Cambria Math"/>
                                      </a:rPr>
                                      <m:t>𝑭</m:t>
                                    </m:r>
                                  </m:e>
                                  <m:sub>
                                    <m:r>
                                      <a:rPr lang="en-US" sz="2400" b="1" i="1" smtClean="0">
                                        <a:solidFill>
                                          <a:srgbClr val="0070C0"/>
                                        </a:solidFill>
                                        <a:latin typeface="Cambria Math"/>
                                      </a:rPr>
                                      <m:t>𝟓</m:t>
                                    </m:r>
                                  </m:sub>
                                </m:sSub>
                              </m:e>
                            </m:mr>
                            <m:mr>
                              <m:e>
                                <m:sSub>
                                  <m:sSubPr>
                                    <m:ctrlPr>
                                      <a:rPr lang="en-US" sz="2400" b="1" i="1" smtClean="0">
                                        <a:solidFill>
                                          <a:srgbClr val="7030A0"/>
                                        </a:solidFill>
                                        <a:latin typeface="Cambria Math"/>
                                      </a:rPr>
                                    </m:ctrlPr>
                                  </m:sSubPr>
                                  <m:e>
                                    <m:r>
                                      <a:rPr lang="en-US" sz="2400" b="1" i="1" smtClean="0">
                                        <a:solidFill>
                                          <a:srgbClr val="7030A0"/>
                                        </a:solidFill>
                                        <a:latin typeface="Cambria Math"/>
                                      </a:rPr>
                                      <m:t>𝑮</m:t>
                                    </m:r>
                                  </m:e>
                                  <m:sub>
                                    <m:r>
                                      <a:rPr lang="en-US" sz="2400" b="1" i="1" smtClean="0">
                                        <a:solidFill>
                                          <a:srgbClr val="7030A0"/>
                                        </a:solidFill>
                                        <a:latin typeface="Cambria Math"/>
                                      </a:rPr>
                                      <m:t>𝟏</m:t>
                                    </m:r>
                                  </m:sub>
                                </m:sSub>
                              </m:e>
                              <m:e>
                                <m:sSub>
                                  <m:sSubPr>
                                    <m:ctrlPr>
                                      <a:rPr lang="en-US" sz="2400" b="1" i="1" smtClean="0">
                                        <a:solidFill>
                                          <a:srgbClr val="00B050"/>
                                        </a:solidFill>
                                        <a:latin typeface="Cambria Math"/>
                                      </a:rPr>
                                    </m:ctrlPr>
                                  </m:sSubPr>
                                  <m:e>
                                    <m:r>
                                      <a:rPr lang="en-US" sz="2400" b="1" i="1" smtClean="0">
                                        <a:solidFill>
                                          <a:srgbClr val="00B050"/>
                                        </a:solidFill>
                                        <a:latin typeface="Cambria Math"/>
                                      </a:rPr>
                                      <m:t>𝑷</m:t>
                                    </m:r>
                                  </m:e>
                                  <m:sub>
                                    <m:r>
                                      <a:rPr lang="en-US" sz="2400" b="1" i="1" smtClean="0">
                                        <a:solidFill>
                                          <a:srgbClr val="00B050"/>
                                        </a:solidFill>
                                        <a:latin typeface="Cambria Math"/>
                                      </a:rPr>
                                      <m:t>𝟐</m:t>
                                    </m:r>
                                  </m:sub>
                                </m:sSub>
                              </m:e>
                              <m:e>
                                <m:r>
                                  <a:rPr lang="en-US" sz="2400" b="1" i="1" smtClean="0">
                                    <a:latin typeface="Cambria Math"/>
                                  </a:rPr>
                                  <m:t>𝟎</m:t>
                                </m:r>
                              </m:e>
                              <m:e>
                                <m:r>
                                  <a:rPr lang="en-US" sz="2400" b="1" i="1" smtClean="0">
                                    <a:latin typeface="Cambria Math"/>
                                  </a:rPr>
                                  <m:t>𝟎</m:t>
                                </m:r>
                              </m:e>
                              <m:e>
                                <m:r>
                                  <a:rPr lang="en-US" sz="2400" b="1" i="1" smtClean="0">
                                    <a:latin typeface="Cambria Math"/>
                                  </a:rPr>
                                  <m:t>𝟎</m:t>
                                </m:r>
                              </m:e>
                            </m:mr>
                            <m:mr>
                              <m:e>
                                <m:r>
                                  <a:rPr lang="en-US" sz="2400" b="1" i="1" smtClean="0">
                                    <a:latin typeface="Cambria Math"/>
                                  </a:rPr>
                                  <m:t>𝟎</m:t>
                                </m:r>
                              </m:e>
                              <m:e>
                                <m:sSub>
                                  <m:sSubPr>
                                    <m:ctrlPr>
                                      <a:rPr lang="en-US" sz="2400" b="1" i="1" smtClean="0">
                                        <a:solidFill>
                                          <a:srgbClr val="7030A0"/>
                                        </a:solidFill>
                                        <a:latin typeface="Cambria Math"/>
                                      </a:rPr>
                                    </m:ctrlPr>
                                  </m:sSubPr>
                                  <m:e>
                                    <m:r>
                                      <a:rPr lang="en-US" sz="2400" b="1" i="1" smtClean="0">
                                        <a:solidFill>
                                          <a:srgbClr val="7030A0"/>
                                        </a:solidFill>
                                        <a:latin typeface="Cambria Math"/>
                                      </a:rPr>
                                      <m:t>𝑮</m:t>
                                    </m:r>
                                  </m:e>
                                  <m:sub>
                                    <m:r>
                                      <a:rPr lang="en-US" sz="2400" b="1" i="1" smtClean="0">
                                        <a:solidFill>
                                          <a:srgbClr val="7030A0"/>
                                        </a:solidFill>
                                        <a:latin typeface="Cambria Math"/>
                                      </a:rPr>
                                      <m:t>𝟐</m:t>
                                    </m:r>
                                  </m:sub>
                                </m:sSub>
                              </m:e>
                              <m:e>
                                <m:sSub>
                                  <m:sSubPr>
                                    <m:ctrlPr>
                                      <a:rPr lang="en-US" sz="2400" b="1" i="1" smtClean="0">
                                        <a:solidFill>
                                          <a:srgbClr val="00B050"/>
                                        </a:solidFill>
                                        <a:latin typeface="Cambria Math"/>
                                      </a:rPr>
                                    </m:ctrlPr>
                                  </m:sSubPr>
                                  <m:e>
                                    <m:r>
                                      <a:rPr lang="en-US" sz="2400" b="1" i="1" smtClean="0">
                                        <a:solidFill>
                                          <a:srgbClr val="00B050"/>
                                        </a:solidFill>
                                        <a:latin typeface="Cambria Math"/>
                                      </a:rPr>
                                      <m:t>𝑷</m:t>
                                    </m:r>
                                  </m:e>
                                  <m:sub>
                                    <m:r>
                                      <a:rPr lang="en-US" sz="2400" b="1" i="1" smtClean="0">
                                        <a:solidFill>
                                          <a:srgbClr val="00B050"/>
                                        </a:solidFill>
                                        <a:latin typeface="Cambria Math"/>
                                      </a:rPr>
                                      <m:t>𝟑</m:t>
                                    </m:r>
                                  </m:sub>
                                </m:sSub>
                              </m:e>
                              <m:e>
                                <m:r>
                                  <a:rPr lang="en-US" sz="2400" b="1" i="1" smtClean="0">
                                    <a:latin typeface="Cambria Math"/>
                                  </a:rPr>
                                  <m:t>𝟎</m:t>
                                </m:r>
                              </m:e>
                              <m:e>
                                <m:r>
                                  <a:rPr lang="en-US" sz="2400" b="1" i="1" smtClean="0">
                                    <a:latin typeface="Cambria Math"/>
                                  </a:rPr>
                                  <m:t>𝟎</m:t>
                                </m:r>
                              </m:e>
                            </m:mr>
                            <m:mr>
                              <m:e>
                                <m:r>
                                  <a:rPr lang="en-US" sz="2400" b="1" i="1" smtClean="0">
                                    <a:latin typeface="Cambria Math"/>
                                  </a:rPr>
                                  <m:t>𝟎</m:t>
                                </m:r>
                              </m:e>
                              <m:e>
                                <m:r>
                                  <a:rPr lang="en-US" sz="2400" b="1" i="1" smtClean="0">
                                    <a:latin typeface="Cambria Math"/>
                                  </a:rPr>
                                  <m:t>𝟎</m:t>
                                </m:r>
                              </m:e>
                              <m:e>
                                <m:sSub>
                                  <m:sSubPr>
                                    <m:ctrlPr>
                                      <a:rPr lang="en-US" sz="2400" b="1" i="1" smtClean="0">
                                        <a:solidFill>
                                          <a:srgbClr val="7030A0"/>
                                        </a:solidFill>
                                        <a:latin typeface="Cambria Math"/>
                                      </a:rPr>
                                    </m:ctrlPr>
                                  </m:sSubPr>
                                  <m:e>
                                    <m:r>
                                      <a:rPr lang="en-US" sz="2400" b="1" i="1" smtClean="0">
                                        <a:solidFill>
                                          <a:srgbClr val="7030A0"/>
                                        </a:solidFill>
                                        <a:latin typeface="Cambria Math"/>
                                      </a:rPr>
                                      <m:t>𝑮</m:t>
                                    </m:r>
                                  </m:e>
                                  <m:sub>
                                    <m:r>
                                      <a:rPr lang="en-US" sz="2400" b="1" i="1" smtClean="0">
                                        <a:solidFill>
                                          <a:srgbClr val="7030A0"/>
                                        </a:solidFill>
                                        <a:latin typeface="Cambria Math"/>
                                      </a:rPr>
                                      <m:t>𝟑</m:t>
                                    </m:r>
                                  </m:sub>
                                </m:sSub>
                              </m:e>
                              <m:e>
                                <m:sSub>
                                  <m:sSubPr>
                                    <m:ctrlPr>
                                      <a:rPr lang="en-US" sz="2400" b="1" i="1" smtClean="0">
                                        <a:solidFill>
                                          <a:srgbClr val="00B050"/>
                                        </a:solidFill>
                                        <a:latin typeface="Cambria Math"/>
                                      </a:rPr>
                                    </m:ctrlPr>
                                  </m:sSubPr>
                                  <m:e>
                                    <m:r>
                                      <a:rPr lang="en-US" sz="2400" b="1" i="1" smtClean="0">
                                        <a:solidFill>
                                          <a:srgbClr val="00B050"/>
                                        </a:solidFill>
                                        <a:latin typeface="Cambria Math"/>
                                      </a:rPr>
                                      <m:t>𝑷</m:t>
                                    </m:r>
                                  </m:e>
                                  <m:sub>
                                    <m:r>
                                      <a:rPr lang="en-US" sz="2400" b="1" i="1" smtClean="0">
                                        <a:solidFill>
                                          <a:srgbClr val="00B050"/>
                                        </a:solidFill>
                                        <a:latin typeface="Cambria Math"/>
                                      </a:rPr>
                                      <m:t>𝟒</m:t>
                                    </m:r>
                                  </m:sub>
                                </m:sSub>
                              </m:e>
                              <m:e>
                                <m:r>
                                  <a:rPr lang="en-US" sz="2400" b="1" i="1" smtClean="0">
                                    <a:latin typeface="Cambria Math"/>
                                  </a:rPr>
                                  <m:t>𝟎</m:t>
                                </m:r>
                              </m:e>
                            </m:mr>
                            <m:mr>
                              <m:e>
                                <m:r>
                                  <a:rPr lang="en-US" sz="2400" b="1" i="1" smtClean="0">
                                    <a:latin typeface="Cambria Math"/>
                                  </a:rPr>
                                  <m:t>𝟎</m:t>
                                </m:r>
                              </m:e>
                              <m:e>
                                <m:r>
                                  <a:rPr lang="en-US" sz="2400" b="1" i="1" smtClean="0">
                                    <a:latin typeface="Cambria Math"/>
                                  </a:rPr>
                                  <m:t>𝟎</m:t>
                                </m:r>
                              </m:e>
                              <m:e>
                                <m:r>
                                  <a:rPr lang="en-US" sz="2400" b="1" i="1" smtClean="0">
                                    <a:latin typeface="Cambria Math"/>
                                  </a:rPr>
                                  <m:t>𝟎</m:t>
                                </m:r>
                              </m:e>
                              <m:e>
                                <m:sSub>
                                  <m:sSubPr>
                                    <m:ctrlPr>
                                      <a:rPr lang="en-US" sz="2400" b="1" i="1" smtClean="0">
                                        <a:solidFill>
                                          <a:srgbClr val="7030A0"/>
                                        </a:solidFill>
                                        <a:latin typeface="Cambria Math"/>
                                      </a:rPr>
                                    </m:ctrlPr>
                                  </m:sSubPr>
                                  <m:e>
                                    <m:r>
                                      <a:rPr lang="en-US" sz="2400" b="1" i="1" smtClean="0">
                                        <a:solidFill>
                                          <a:srgbClr val="7030A0"/>
                                        </a:solidFill>
                                        <a:latin typeface="Cambria Math"/>
                                      </a:rPr>
                                      <m:t>𝑮</m:t>
                                    </m:r>
                                  </m:e>
                                  <m:sub>
                                    <m:r>
                                      <a:rPr lang="en-US" sz="2400" b="1" i="1" smtClean="0">
                                        <a:solidFill>
                                          <a:srgbClr val="7030A0"/>
                                        </a:solidFill>
                                        <a:latin typeface="Cambria Math"/>
                                      </a:rPr>
                                      <m:t>𝟒</m:t>
                                    </m:r>
                                  </m:sub>
                                </m:sSub>
                              </m:e>
                              <m:e>
                                <m:sSub>
                                  <m:sSubPr>
                                    <m:ctrlPr>
                                      <a:rPr lang="en-US" sz="2400" b="1" i="1" smtClean="0">
                                        <a:solidFill>
                                          <a:srgbClr val="00B050"/>
                                        </a:solidFill>
                                        <a:latin typeface="Cambria Math"/>
                                      </a:rPr>
                                    </m:ctrlPr>
                                  </m:sSubPr>
                                  <m:e>
                                    <m:r>
                                      <a:rPr lang="en-US" sz="2400" b="1" i="1" smtClean="0">
                                        <a:solidFill>
                                          <a:srgbClr val="00B050"/>
                                        </a:solidFill>
                                        <a:latin typeface="Cambria Math"/>
                                      </a:rPr>
                                      <m:t>𝑷</m:t>
                                    </m:r>
                                  </m:e>
                                  <m:sub>
                                    <m:r>
                                      <a:rPr lang="en-US" sz="2400" b="1" i="1" smtClean="0">
                                        <a:solidFill>
                                          <a:srgbClr val="00B050"/>
                                        </a:solidFill>
                                        <a:latin typeface="Cambria Math"/>
                                      </a:rPr>
                                      <m:t>𝟓</m:t>
                                    </m:r>
                                  </m:sub>
                                </m:sSub>
                              </m:e>
                            </m:mr>
                          </m:m>
                        </m:e>
                      </m:d>
                    </m:oMath>
                  </m:oMathPara>
                </a14:m>
                <a:endParaRPr lang="en-US" sz="24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5105400" y="285750"/>
                <a:ext cx="3495188" cy="1886414"/>
              </a:xfrm>
              <a:prstGeom prst="rect">
                <a:avLst/>
              </a:prstGeom>
              <a:blipFill rotWithShape="1">
                <a:blip r:embed="rId2"/>
                <a:stretch>
                  <a:fillRect/>
                </a:stretch>
              </a:blipFill>
            </p:spPr>
            <p:txBody>
              <a:bodyPr/>
              <a:lstStyle/>
              <a:p>
                <a:r>
                  <a:rPr lang="en-US">
                    <a:noFill/>
                  </a:rPr>
                  <a:t> </a:t>
                </a:r>
              </a:p>
            </p:txBody>
          </p:sp>
        </mc:Fallback>
      </mc:AlternateContent>
      <p:sp>
        <p:nvSpPr>
          <p:cNvPr id="5" name="TextBox 4"/>
          <p:cNvSpPr txBox="1"/>
          <p:nvPr/>
        </p:nvSpPr>
        <p:spPr>
          <a:xfrm>
            <a:off x="110992" y="565324"/>
            <a:ext cx="3851408" cy="3970318"/>
          </a:xfrm>
          <a:prstGeom prst="rect">
            <a:avLst/>
          </a:prstGeom>
          <a:noFill/>
        </p:spPr>
        <p:txBody>
          <a:bodyPr wrap="square" rtlCol="0">
            <a:spAutoFit/>
          </a:bodyPr>
          <a:lstStyle/>
          <a:p>
            <a:r>
              <a:rPr lang="en-US" dirty="0"/>
              <a:t>Five stages:</a:t>
            </a:r>
          </a:p>
          <a:p>
            <a:pPr marL="457200" indent="-457200">
              <a:buFont typeface="+mj-lt"/>
              <a:buAutoNum type="arabicPeriod"/>
            </a:pPr>
            <a:r>
              <a:rPr lang="en-US" dirty="0"/>
              <a:t>Eggs/hatchlings </a:t>
            </a:r>
          </a:p>
          <a:p>
            <a:pPr marL="457200" indent="-457200">
              <a:buFont typeface="+mj-lt"/>
              <a:buAutoNum type="arabicPeriod"/>
            </a:pPr>
            <a:r>
              <a:rPr lang="en-US" dirty="0"/>
              <a:t>Small juveniles </a:t>
            </a:r>
          </a:p>
          <a:p>
            <a:pPr marL="457200" indent="-457200">
              <a:buFont typeface="+mj-lt"/>
              <a:buAutoNum type="arabicPeriod"/>
            </a:pPr>
            <a:r>
              <a:rPr lang="en-US" dirty="0"/>
              <a:t>Large juveniles </a:t>
            </a:r>
          </a:p>
          <a:p>
            <a:pPr marL="457200" indent="-457200">
              <a:buFont typeface="+mj-lt"/>
              <a:buAutoNum type="arabicPeriod"/>
            </a:pPr>
            <a:r>
              <a:rPr lang="en-US" dirty="0" err="1"/>
              <a:t>Subadults</a:t>
            </a:r>
            <a:r>
              <a:rPr lang="en-US" dirty="0"/>
              <a:t> </a:t>
            </a:r>
          </a:p>
          <a:p>
            <a:pPr marL="457200" indent="-457200">
              <a:buFont typeface="+mj-lt"/>
              <a:buAutoNum type="arabicPeriod"/>
            </a:pPr>
            <a:r>
              <a:rPr lang="en-US" dirty="0"/>
              <a:t>Adults </a:t>
            </a:r>
          </a:p>
          <a:p>
            <a:pPr marL="285750" indent="-285750">
              <a:buFontTx/>
              <a:buChar char="-"/>
            </a:pPr>
            <a:endParaRPr lang="en-US" dirty="0"/>
          </a:p>
          <a:p>
            <a:r>
              <a:rPr lang="en-US" dirty="0"/>
              <a:t>Three demographic rates:</a:t>
            </a:r>
          </a:p>
          <a:p>
            <a:pPr marL="285750" indent="-285750">
              <a:buFontTx/>
              <a:buChar char="-"/>
            </a:pPr>
            <a:r>
              <a:rPr lang="en-US" b="1" dirty="0">
                <a:solidFill>
                  <a:srgbClr val="0070C0"/>
                </a:solidFill>
              </a:rPr>
              <a:t>F</a:t>
            </a:r>
            <a:r>
              <a:rPr lang="en-US" dirty="0"/>
              <a:t>ertility </a:t>
            </a:r>
          </a:p>
          <a:p>
            <a:pPr marL="285750" indent="-285750">
              <a:buFontTx/>
              <a:buChar char="-"/>
            </a:pPr>
            <a:r>
              <a:rPr lang="en-US" b="1" dirty="0">
                <a:solidFill>
                  <a:srgbClr val="00B050"/>
                </a:solidFill>
              </a:rPr>
              <a:t>P</a:t>
            </a:r>
            <a:r>
              <a:rPr lang="en-US" dirty="0"/>
              <a:t>robability of surviving and remaining in the current stage</a:t>
            </a:r>
          </a:p>
          <a:p>
            <a:pPr marL="285750" indent="-285750">
              <a:buFontTx/>
              <a:buChar char="-"/>
            </a:pPr>
            <a:r>
              <a:rPr lang="en-US" dirty="0"/>
              <a:t>Probability of surviving and </a:t>
            </a:r>
            <a:r>
              <a:rPr lang="en-US" b="1" dirty="0">
                <a:solidFill>
                  <a:srgbClr val="7030A0"/>
                </a:solidFill>
              </a:rPr>
              <a:t>G</a:t>
            </a:r>
            <a:r>
              <a:rPr lang="en-US" dirty="0"/>
              <a:t>rowing into the next stage</a:t>
            </a:r>
          </a:p>
          <a:p>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3814797" y="2556016"/>
                <a:ext cx="5157822" cy="1513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b="1" i="1" smtClean="0">
                              <a:latin typeface="Cambria Math"/>
                            </a:rPr>
                          </m:ctrlPr>
                        </m:dPr>
                        <m:e>
                          <m:m>
                            <m:mPr>
                              <m:mcs>
                                <m:mc>
                                  <m:mcPr>
                                    <m:count m:val="5"/>
                                    <m:mcJc m:val="center"/>
                                  </m:mcPr>
                                </m:mc>
                              </m:mcs>
                              <m:ctrlPr>
                                <a:rPr lang="en-US" sz="2000" b="1" i="1" smtClean="0">
                                  <a:solidFill>
                                    <a:srgbClr val="00B050"/>
                                  </a:solidFill>
                                  <a:latin typeface="Cambria Math"/>
                                </a:rPr>
                              </m:ctrlPr>
                            </m:mPr>
                            <m:mr>
                              <m:e>
                                <m:r>
                                  <a:rPr lang="en-US" sz="2000" b="1" i="1" smtClean="0">
                                    <a:solidFill>
                                      <a:srgbClr val="00B050"/>
                                    </a:solidFill>
                                    <a:latin typeface="Cambria Math"/>
                                  </a:rPr>
                                  <m:t>𝟎</m:t>
                                </m:r>
                              </m:e>
                              <m:e>
                                <m:r>
                                  <a:rPr lang="en-US" sz="2000" b="1" i="1" smtClean="0">
                                    <a:solidFill>
                                      <a:srgbClr val="0070C0"/>
                                    </a:solidFill>
                                    <a:latin typeface="Cambria Math"/>
                                  </a:rPr>
                                  <m:t>𝟎</m:t>
                                </m:r>
                              </m:e>
                              <m:e>
                                <m:r>
                                  <a:rPr lang="en-US" sz="2000" b="1" i="1" smtClean="0">
                                    <a:solidFill>
                                      <a:srgbClr val="0070C0"/>
                                    </a:solidFill>
                                    <a:latin typeface="Cambria Math"/>
                                  </a:rPr>
                                  <m:t>𝟎</m:t>
                                </m:r>
                              </m:e>
                              <m:e>
                                <m:r>
                                  <a:rPr lang="en-US" sz="2000" b="1" i="1" smtClean="0">
                                    <a:solidFill>
                                      <a:srgbClr val="0070C0"/>
                                    </a:solidFill>
                                    <a:latin typeface="Cambria Math"/>
                                  </a:rPr>
                                  <m:t>𝟎</m:t>
                                </m:r>
                              </m:e>
                              <m:e>
                                <m:r>
                                  <a:rPr lang="en-US" sz="2000" b="1" i="1" smtClean="0">
                                    <a:solidFill>
                                      <a:srgbClr val="0070C0"/>
                                    </a:solidFill>
                                    <a:latin typeface="Cambria Math"/>
                                  </a:rPr>
                                  <m:t>𝟕𝟔</m:t>
                                </m:r>
                                <m:r>
                                  <a:rPr lang="en-US" sz="2000" b="1" i="1" smtClean="0">
                                    <a:solidFill>
                                      <a:srgbClr val="0070C0"/>
                                    </a:solidFill>
                                    <a:latin typeface="Cambria Math"/>
                                  </a:rPr>
                                  <m:t>.</m:t>
                                </m:r>
                                <m:r>
                                  <a:rPr lang="en-US" sz="2000" b="1" i="1" smtClean="0">
                                    <a:solidFill>
                                      <a:srgbClr val="0070C0"/>
                                    </a:solidFill>
                                    <a:latin typeface="Cambria Math"/>
                                  </a:rPr>
                                  <m:t>𝟓</m:t>
                                </m:r>
                              </m:e>
                            </m:mr>
                            <m:mr>
                              <m:e>
                                <m:r>
                                  <a:rPr lang="en-US" sz="2000" b="1" i="1" smtClean="0">
                                    <a:solidFill>
                                      <a:srgbClr val="7030A0"/>
                                    </a:solidFill>
                                    <a:latin typeface="Cambria Math"/>
                                  </a:rPr>
                                  <m:t>𝟎</m:t>
                                </m:r>
                                <m:r>
                                  <a:rPr lang="en-US" sz="2000" b="1" i="1" smtClean="0">
                                    <a:solidFill>
                                      <a:srgbClr val="7030A0"/>
                                    </a:solidFill>
                                    <a:latin typeface="Cambria Math"/>
                                  </a:rPr>
                                  <m:t>.</m:t>
                                </m:r>
                                <m:r>
                                  <a:rPr lang="en-US" sz="2000" b="1" i="1" smtClean="0">
                                    <a:solidFill>
                                      <a:srgbClr val="7030A0"/>
                                    </a:solidFill>
                                    <a:latin typeface="Cambria Math"/>
                                  </a:rPr>
                                  <m:t>𝟔𝟕𝟓</m:t>
                                </m:r>
                              </m:e>
                              <m:e>
                                <m:r>
                                  <a:rPr lang="en-US" sz="2000" b="1" i="1" smtClean="0">
                                    <a:solidFill>
                                      <a:srgbClr val="00B050"/>
                                    </a:solidFill>
                                    <a:latin typeface="Cambria Math"/>
                                  </a:rPr>
                                  <m:t>𝟎</m:t>
                                </m:r>
                                <m:r>
                                  <a:rPr lang="en-US" sz="2000" b="1" i="1" smtClean="0">
                                    <a:solidFill>
                                      <a:srgbClr val="00B050"/>
                                    </a:solidFill>
                                    <a:latin typeface="Cambria Math"/>
                                  </a:rPr>
                                  <m:t>.</m:t>
                                </m:r>
                                <m:r>
                                  <a:rPr lang="en-US" sz="2000" b="1" i="1" smtClean="0">
                                    <a:solidFill>
                                      <a:srgbClr val="00B050"/>
                                    </a:solidFill>
                                    <a:latin typeface="Cambria Math"/>
                                  </a:rPr>
                                  <m:t>𝟕𝟎𝟑</m:t>
                                </m:r>
                              </m:e>
                              <m:e>
                                <m:r>
                                  <a:rPr lang="en-US" sz="2000" b="1" i="1" smtClean="0">
                                    <a:latin typeface="Cambria Math"/>
                                  </a:rPr>
                                  <m:t>𝟎</m:t>
                                </m:r>
                              </m:e>
                              <m:e>
                                <m:r>
                                  <a:rPr lang="en-US" sz="2000" b="1" i="1" smtClean="0">
                                    <a:latin typeface="Cambria Math"/>
                                  </a:rPr>
                                  <m:t>𝟎</m:t>
                                </m:r>
                              </m:e>
                              <m:e>
                                <m:r>
                                  <a:rPr lang="en-US" sz="2000" b="1" i="1" smtClean="0">
                                    <a:latin typeface="Cambria Math"/>
                                  </a:rPr>
                                  <m:t>𝟎</m:t>
                                </m:r>
                              </m:e>
                            </m:mr>
                            <m:mr>
                              <m:e>
                                <m:r>
                                  <a:rPr lang="en-US" sz="2000" b="1" i="1" smtClean="0">
                                    <a:latin typeface="Cambria Math"/>
                                  </a:rPr>
                                  <m:t>𝟎</m:t>
                                </m:r>
                              </m:e>
                              <m:e>
                                <m:r>
                                  <a:rPr lang="en-US" sz="2000" b="1" i="1" smtClean="0">
                                    <a:solidFill>
                                      <a:srgbClr val="7030A0"/>
                                    </a:solidFill>
                                    <a:latin typeface="Cambria Math"/>
                                  </a:rPr>
                                  <m:t>𝟎</m:t>
                                </m:r>
                                <m:r>
                                  <a:rPr lang="en-US" sz="2000" b="1" i="1" smtClean="0">
                                    <a:solidFill>
                                      <a:srgbClr val="7030A0"/>
                                    </a:solidFill>
                                    <a:latin typeface="Cambria Math"/>
                                  </a:rPr>
                                  <m:t>.</m:t>
                                </m:r>
                                <m:r>
                                  <a:rPr lang="en-US" sz="2000" b="1" i="1" smtClean="0">
                                    <a:solidFill>
                                      <a:srgbClr val="7030A0"/>
                                    </a:solidFill>
                                    <a:latin typeface="Cambria Math"/>
                                  </a:rPr>
                                  <m:t>𝟎𝟒𝟕</m:t>
                                </m:r>
                              </m:e>
                              <m:e>
                                <m:r>
                                  <a:rPr lang="en-US" sz="2000" b="1" i="1" smtClean="0">
                                    <a:solidFill>
                                      <a:srgbClr val="00B050"/>
                                    </a:solidFill>
                                    <a:latin typeface="Cambria Math"/>
                                  </a:rPr>
                                  <m:t>𝟎</m:t>
                                </m:r>
                                <m:r>
                                  <a:rPr lang="en-US" sz="2000" b="1" i="1" smtClean="0">
                                    <a:solidFill>
                                      <a:srgbClr val="00B050"/>
                                    </a:solidFill>
                                    <a:latin typeface="Cambria Math"/>
                                  </a:rPr>
                                  <m:t>.</m:t>
                                </m:r>
                                <m:r>
                                  <a:rPr lang="en-US" sz="2000" b="1" i="1" smtClean="0">
                                    <a:solidFill>
                                      <a:srgbClr val="00B050"/>
                                    </a:solidFill>
                                    <a:latin typeface="Cambria Math"/>
                                  </a:rPr>
                                  <m:t>𝟔𝟓𝟕</m:t>
                                </m:r>
                              </m:e>
                              <m:e>
                                <m:r>
                                  <a:rPr lang="en-US" sz="2000" b="1" i="1" smtClean="0">
                                    <a:latin typeface="Cambria Math"/>
                                  </a:rPr>
                                  <m:t>𝟎</m:t>
                                </m:r>
                              </m:e>
                              <m:e>
                                <m:r>
                                  <a:rPr lang="en-US" sz="2000" b="1" i="1" smtClean="0">
                                    <a:latin typeface="Cambria Math"/>
                                  </a:rPr>
                                  <m:t>𝟎</m:t>
                                </m:r>
                              </m:e>
                            </m:mr>
                            <m:mr>
                              <m:e>
                                <m:r>
                                  <a:rPr lang="en-US" sz="2000" b="1" i="1" smtClean="0">
                                    <a:latin typeface="Cambria Math"/>
                                  </a:rPr>
                                  <m:t>𝟎</m:t>
                                </m:r>
                              </m:e>
                              <m:e>
                                <m:r>
                                  <a:rPr lang="en-US" sz="2000" b="1" i="1" smtClean="0">
                                    <a:latin typeface="Cambria Math"/>
                                  </a:rPr>
                                  <m:t>𝟎</m:t>
                                </m:r>
                              </m:e>
                              <m:e>
                                <m:r>
                                  <a:rPr lang="en-US" sz="2000" b="1" i="1" smtClean="0">
                                    <a:solidFill>
                                      <a:srgbClr val="7030A0"/>
                                    </a:solidFill>
                                    <a:latin typeface="Cambria Math"/>
                                  </a:rPr>
                                  <m:t>𝟎</m:t>
                                </m:r>
                                <m:r>
                                  <a:rPr lang="en-US" sz="2000" b="1" i="1" smtClean="0">
                                    <a:solidFill>
                                      <a:srgbClr val="7030A0"/>
                                    </a:solidFill>
                                    <a:latin typeface="Cambria Math"/>
                                  </a:rPr>
                                  <m:t>.</m:t>
                                </m:r>
                                <m:r>
                                  <a:rPr lang="en-US" sz="2000" b="1" i="1" smtClean="0">
                                    <a:solidFill>
                                      <a:srgbClr val="7030A0"/>
                                    </a:solidFill>
                                    <a:latin typeface="Cambria Math"/>
                                  </a:rPr>
                                  <m:t>𝟎𝟏𝟗</m:t>
                                </m:r>
                              </m:e>
                              <m:e>
                                <m:r>
                                  <a:rPr lang="en-US" sz="2000" b="1" i="1" smtClean="0">
                                    <a:solidFill>
                                      <a:srgbClr val="00B050"/>
                                    </a:solidFill>
                                    <a:latin typeface="Cambria Math"/>
                                  </a:rPr>
                                  <m:t>𝟎</m:t>
                                </m:r>
                                <m:r>
                                  <a:rPr lang="en-US" sz="2000" b="1" i="1" smtClean="0">
                                    <a:solidFill>
                                      <a:srgbClr val="00B050"/>
                                    </a:solidFill>
                                    <a:latin typeface="Cambria Math"/>
                                  </a:rPr>
                                  <m:t>.</m:t>
                                </m:r>
                                <m:r>
                                  <a:rPr lang="en-US" sz="2000" b="1" i="1" smtClean="0">
                                    <a:solidFill>
                                      <a:srgbClr val="00B050"/>
                                    </a:solidFill>
                                    <a:latin typeface="Cambria Math"/>
                                  </a:rPr>
                                  <m:t>𝟔𝟖𝟐</m:t>
                                </m:r>
                              </m:e>
                              <m:e>
                                <m:r>
                                  <a:rPr lang="en-US" sz="2000" b="1" i="1" smtClean="0">
                                    <a:latin typeface="Cambria Math"/>
                                  </a:rPr>
                                  <m:t>𝟎</m:t>
                                </m:r>
                              </m:e>
                            </m:mr>
                            <m:mr>
                              <m:e>
                                <m:r>
                                  <a:rPr lang="en-US" sz="2000" b="1" i="1" smtClean="0">
                                    <a:latin typeface="Cambria Math"/>
                                  </a:rPr>
                                  <m:t>𝟎</m:t>
                                </m:r>
                              </m:e>
                              <m:e>
                                <m:r>
                                  <a:rPr lang="en-US" sz="2000" b="1" i="1" smtClean="0">
                                    <a:latin typeface="Cambria Math"/>
                                  </a:rPr>
                                  <m:t>𝟎</m:t>
                                </m:r>
                              </m:e>
                              <m:e>
                                <m:r>
                                  <a:rPr lang="en-US" sz="2000" b="1" i="1" smtClean="0">
                                    <a:latin typeface="Cambria Math"/>
                                  </a:rPr>
                                  <m:t>𝟎</m:t>
                                </m:r>
                              </m:e>
                              <m:e>
                                <m:r>
                                  <a:rPr lang="en-US" sz="2000" b="1" i="1" smtClean="0">
                                    <a:solidFill>
                                      <a:srgbClr val="7030A0"/>
                                    </a:solidFill>
                                    <a:latin typeface="Cambria Math"/>
                                  </a:rPr>
                                  <m:t>𝟎</m:t>
                                </m:r>
                                <m:r>
                                  <a:rPr lang="en-US" sz="2000" b="1" i="1" smtClean="0">
                                    <a:solidFill>
                                      <a:srgbClr val="7030A0"/>
                                    </a:solidFill>
                                    <a:latin typeface="Cambria Math"/>
                                  </a:rPr>
                                  <m:t>.</m:t>
                                </m:r>
                                <m:r>
                                  <a:rPr lang="en-US" sz="2000" b="1" i="1" smtClean="0">
                                    <a:solidFill>
                                      <a:srgbClr val="7030A0"/>
                                    </a:solidFill>
                                    <a:latin typeface="Cambria Math"/>
                                  </a:rPr>
                                  <m:t>𝟎𝟔𝟏</m:t>
                                </m:r>
                              </m:e>
                              <m:e>
                                <m:r>
                                  <a:rPr lang="en-US" sz="2000" b="1" i="1" smtClean="0">
                                    <a:solidFill>
                                      <a:srgbClr val="00B050"/>
                                    </a:solidFill>
                                    <a:latin typeface="Cambria Math"/>
                                  </a:rPr>
                                  <m:t>𝟎</m:t>
                                </m:r>
                                <m:r>
                                  <a:rPr lang="en-US" sz="2000" b="1" i="1" smtClean="0">
                                    <a:solidFill>
                                      <a:srgbClr val="00B050"/>
                                    </a:solidFill>
                                    <a:latin typeface="Cambria Math"/>
                                  </a:rPr>
                                  <m:t>.</m:t>
                                </m:r>
                                <m:r>
                                  <a:rPr lang="en-US" sz="2000" b="1" i="1" smtClean="0">
                                    <a:solidFill>
                                      <a:srgbClr val="00B050"/>
                                    </a:solidFill>
                                    <a:latin typeface="Cambria Math"/>
                                  </a:rPr>
                                  <m:t>𝟖𝟎𝟗𝟏</m:t>
                                </m:r>
                              </m:e>
                            </m:mr>
                          </m:m>
                        </m:e>
                      </m:d>
                    </m:oMath>
                  </m:oMathPara>
                </a14:m>
                <a:endParaRPr lang="en-US" sz="20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3814797" y="2556016"/>
                <a:ext cx="5157822" cy="1513876"/>
              </a:xfrm>
              <a:prstGeom prst="rect">
                <a:avLst/>
              </a:prstGeom>
              <a:blipFill rotWithShape="1">
                <a:blip r:embed="rId3"/>
                <a:stretch>
                  <a:fillRect/>
                </a:stretch>
              </a:blipFill>
            </p:spPr>
            <p:txBody>
              <a:bodyPr/>
              <a:lstStyle/>
              <a:p>
                <a:r>
                  <a:rPr lang="en-US">
                    <a:noFill/>
                  </a:rPr>
                  <a:t> </a:t>
                </a:r>
              </a:p>
            </p:txBody>
          </p:sp>
        </mc:Fallback>
      </mc:AlternateContent>
      <p:sp>
        <p:nvSpPr>
          <p:cNvPr id="7" name="TextBox 6"/>
          <p:cNvSpPr txBox="1"/>
          <p:nvPr/>
        </p:nvSpPr>
        <p:spPr>
          <a:xfrm>
            <a:off x="4195797" y="2279017"/>
            <a:ext cx="4495800" cy="369332"/>
          </a:xfrm>
          <a:prstGeom prst="rect">
            <a:avLst/>
          </a:prstGeom>
          <a:noFill/>
        </p:spPr>
        <p:txBody>
          <a:bodyPr wrap="square" rtlCol="0">
            <a:spAutoFit/>
          </a:bodyPr>
          <a:lstStyle/>
          <a:p>
            <a:r>
              <a:rPr lang="en-US" b="1" i="1" dirty="0"/>
              <a:t>1                   2               3               4                 5  </a:t>
            </a:r>
          </a:p>
        </p:txBody>
      </p:sp>
      <p:sp>
        <p:nvSpPr>
          <p:cNvPr id="8" name="TextBox 7"/>
          <p:cNvSpPr txBox="1"/>
          <p:nvPr/>
        </p:nvSpPr>
        <p:spPr>
          <a:xfrm>
            <a:off x="304800" y="4535047"/>
            <a:ext cx="6629400" cy="923330"/>
          </a:xfrm>
          <a:prstGeom prst="rect">
            <a:avLst/>
          </a:prstGeom>
          <a:noFill/>
        </p:spPr>
        <p:txBody>
          <a:bodyPr wrap="square" rtlCol="0">
            <a:spAutoFit/>
          </a:bodyPr>
          <a:lstStyle/>
          <a:p>
            <a:r>
              <a:rPr lang="en-US" i="1" dirty="0"/>
              <a:t>Gathered data on survival and reproductive rates from other published studies</a:t>
            </a:r>
          </a:p>
          <a:p>
            <a:endParaRPr lang="en-US" i="1" dirty="0"/>
          </a:p>
        </p:txBody>
      </p:sp>
    </p:spTree>
    <p:extLst>
      <p:ext uri="{BB962C8B-B14F-4D97-AF65-F5344CB8AC3E}">
        <p14:creationId xmlns:p14="http://schemas.microsoft.com/office/powerpoint/2010/main" val="1042547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6474" y="789744"/>
            <a:ext cx="4276725" cy="3988750"/>
          </a:xfrm>
          <a:prstGeom prst="rect">
            <a:avLst/>
          </a:prstGeom>
        </p:spPr>
      </p:pic>
      <p:sp>
        <p:nvSpPr>
          <p:cNvPr id="4" name="TextBox 3"/>
          <p:cNvSpPr txBox="1"/>
          <p:nvPr/>
        </p:nvSpPr>
        <p:spPr>
          <a:xfrm>
            <a:off x="990600" y="1494830"/>
            <a:ext cx="1752600" cy="923330"/>
          </a:xfrm>
          <a:prstGeom prst="rect">
            <a:avLst/>
          </a:prstGeom>
          <a:noFill/>
        </p:spPr>
        <p:txBody>
          <a:bodyPr wrap="square" rtlCol="0">
            <a:spAutoFit/>
          </a:bodyPr>
          <a:lstStyle/>
          <a:p>
            <a:pPr algn="ctr"/>
            <a:r>
              <a:rPr lang="en-US" dirty="0"/>
              <a:t>Effect on population growth rate</a:t>
            </a:r>
          </a:p>
        </p:txBody>
      </p:sp>
      <p:sp>
        <p:nvSpPr>
          <p:cNvPr id="5" name="TextBox 4"/>
          <p:cNvSpPr txBox="1"/>
          <p:nvPr/>
        </p:nvSpPr>
        <p:spPr>
          <a:xfrm>
            <a:off x="6019800" y="895350"/>
            <a:ext cx="1905000" cy="646331"/>
          </a:xfrm>
          <a:prstGeom prst="rect">
            <a:avLst/>
          </a:prstGeom>
          <a:solidFill>
            <a:schemeClr val="bg1"/>
          </a:solidFill>
        </p:spPr>
        <p:txBody>
          <a:bodyPr wrap="square" rtlCol="0">
            <a:spAutoFit/>
          </a:bodyPr>
          <a:lstStyle/>
          <a:p>
            <a:r>
              <a:rPr lang="en-US" dirty="0">
                <a:solidFill>
                  <a:srgbClr val="00B050"/>
                </a:solidFill>
              </a:rPr>
              <a:t>Probability of survival</a:t>
            </a:r>
          </a:p>
        </p:txBody>
      </p:sp>
      <p:sp>
        <p:nvSpPr>
          <p:cNvPr id="6" name="TextBox 5"/>
          <p:cNvSpPr txBox="1"/>
          <p:nvPr/>
        </p:nvSpPr>
        <p:spPr>
          <a:xfrm>
            <a:off x="6115048" y="2952750"/>
            <a:ext cx="2419351" cy="646331"/>
          </a:xfrm>
          <a:prstGeom prst="rect">
            <a:avLst/>
          </a:prstGeom>
          <a:solidFill>
            <a:schemeClr val="bg1"/>
          </a:solidFill>
        </p:spPr>
        <p:txBody>
          <a:bodyPr wrap="square" rtlCol="0">
            <a:spAutoFit/>
          </a:bodyPr>
          <a:lstStyle/>
          <a:p>
            <a:r>
              <a:rPr lang="en-US" dirty="0">
                <a:solidFill>
                  <a:srgbClr val="7030A0"/>
                </a:solidFill>
              </a:rPr>
              <a:t>Probability of growing to the next stage</a:t>
            </a:r>
          </a:p>
        </p:txBody>
      </p:sp>
      <p:sp>
        <p:nvSpPr>
          <p:cNvPr id="7" name="TextBox 6"/>
          <p:cNvSpPr txBox="1"/>
          <p:nvPr/>
        </p:nvSpPr>
        <p:spPr>
          <a:xfrm>
            <a:off x="6029325" y="2387084"/>
            <a:ext cx="2419351" cy="369332"/>
          </a:xfrm>
          <a:prstGeom prst="rect">
            <a:avLst/>
          </a:prstGeom>
          <a:solidFill>
            <a:schemeClr val="bg1"/>
          </a:solidFill>
        </p:spPr>
        <p:txBody>
          <a:bodyPr wrap="square" rtlCol="0">
            <a:spAutoFit/>
          </a:bodyPr>
          <a:lstStyle/>
          <a:p>
            <a:r>
              <a:rPr lang="en-US" dirty="0">
                <a:solidFill>
                  <a:srgbClr val="0070C0"/>
                </a:solidFill>
              </a:rPr>
              <a:t>Fecundity</a:t>
            </a:r>
          </a:p>
        </p:txBody>
      </p:sp>
      <p:sp>
        <p:nvSpPr>
          <p:cNvPr id="8" name="Oval 7"/>
          <p:cNvSpPr/>
          <p:nvPr/>
        </p:nvSpPr>
        <p:spPr>
          <a:xfrm>
            <a:off x="2743200" y="2418160"/>
            <a:ext cx="762000" cy="11809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5400000">
            <a:off x="4191000" y="862110"/>
            <a:ext cx="762000" cy="223531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962400" y="1265545"/>
            <a:ext cx="1447800" cy="370880"/>
          </a:xfrm>
          <a:prstGeom prst="rect">
            <a:avLst/>
          </a:prstGeom>
          <a:noFill/>
        </p:spPr>
        <p:txBody>
          <a:bodyPr wrap="square" rtlCol="0">
            <a:spAutoFit/>
          </a:bodyPr>
          <a:lstStyle/>
          <a:p>
            <a:r>
              <a:rPr lang="en-US" i="1" dirty="0"/>
              <a:t>TEDs</a:t>
            </a:r>
          </a:p>
        </p:txBody>
      </p:sp>
      <p:sp>
        <p:nvSpPr>
          <p:cNvPr id="11" name="TextBox 10"/>
          <p:cNvSpPr txBox="1"/>
          <p:nvPr/>
        </p:nvSpPr>
        <p:spPr>
          <a:xfrm>
            <a:off x="1257300" y="2756416"/>
            <a:ext cx="1447800" cy="646331"/>
          </a:xfrm>
          <a:prstGeom prst="rect">
            <a:avLst/>
          </a:prstGeom>
          <a:noFill/>
        </p:spPr>
        <p:txBody>
          <a:bodyPr wrap="square" rtlCol="0">
            <a:spAutoFit/>
          </a:bodyPr>
          <a:lstStyle/>
          <a:p>
            <a:pPr algn="r"/>
            <a:r>
              <a:rPr lang="en-US" i="1" dirty="0"/>
              <a:t>Nest protection</a:t>
            </a:r>
          </a:p>
        </p:txBody>
      </p:sp>
      <p:sp>
        <p:nvSpPr>
          <p:cNvPr id="12" name="Isosceles Triangle 11"/>
          <p:cNvSpPr/>
          <p:nvPr/>
        </p:nvSpPr>
        <p:spPr>
          <a:xfrm>
            <a:off x="3733800" y="2495550"/>
            <a:ext cx="152400" cy="18466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a:off x="4414836" y="2495550"/>
            <a:ext cx="152400" cy="18466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5105400" y="2571750"/>
            <a:ext cx="152400" cy="18466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a:off x="5791200" y="2916287"/>
            <a:ext cx="152400" cy="18466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733800" y="1809750"/>
            <a:ext cx="152400" cy="1467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414836" y="2035522"/>
            <a:ext cx="152400" cy="1467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105400" y="1906396"/>
            <a:ext cx="152400" cy="1467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800725" y="1053405"/>
            <a:ext cx="152400" cy="1467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048000" y="2540168"/>
            <a:ext cx="152400" cy="1467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flipV="1">
            <a:off x="3719511" y="2960396"/>
            <a:ext cx="161924" cy="149395"/>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flipV="1">
            <a:off x="3048000" y="2956573"/>
            <a:ext cx="161924" cy="149395"/>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p:cNvSpPr/>
          <p:nvPr/>
        </p:nvSpPr>
        <p:spPr>
          <a:xfrm flipV="1">
            <a:off x="4414836" y="2956573"/>
            <a:ext cx="161924" cy="149395"/>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flipV="1">
            <a:off x="5105400" y="2910451"/>
            <a:ext cx="161924" cy="149395"/>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flipV="1">
            <a:off x="5791200" y="2626888"/>
            <a:ext cx="161924" cy="149395"/>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184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857250"/>
          </a:xfrm>
        </p:spPr>
        <p:txBody>
          <a:bodyPr>
            <a:normAutofit/>
          </a:bodyPr>
          <a:lstStyle/>
          <a:p>
            <a:r>
              <a:rPr lang="en-US" sz="3200" dirty="0"/>
              <a:t>Multistate models</a:t>
            </a:r>
          </a:p>
        </p:txBody>
      </p:sp>
      <p:sp>
        <p:nvSpPr>
          <p:cNvPr id="3" name="Content Placeholder 2"/>
          <p:cNvSpPr>
            <a:spLocks noGrp="1"/>
          </p:cNvSpPr>
          <p:nvPr>
            <p:ph idx="1"/>
          </p:nvPr>
        </p:nvSpPr>
        <p:spPr>
          <a:xfrm>
            <a:off x="457200" y="1028700"/>
            <a:ext cx="8229600" cy="3714750"/>
          </a:xfrm>
        </p:spPr>
        <p:txBody>
          <a:bodyPr>
            <a:normAutofit/>
          </a:bodyPr>
          <a:lstStyle/>
          <a:p>
            <a:r>
              <a:rPr lang="en-US" sz="2000" dirty="0"/>
              <a:t>Used to estimate transition probabilities among different physical sites or biological states</a:t>
            </a:r>
          </a:p>
          <a:p>
            <a:r>
              <a:rPr lang="en-US" sz="2000" dirty="0"/>
              <a:t>Look similar to matrix models, but individuals can move back and forth between states</a:t>
            </a:r>
          </a:p>
          <a:p>
            <a:pPr lvl="1"/>
            <a:r>
              <a:rPr lang="en-US" dirty="0"/>
              <a:t>Breeder/non-breeder status</a:t>
            </a:r>
          </a:p>
          <a:p>
            <a:pPr lvl="1"/>
            <a:r>
              <a:rPr lang="en-US" dirty="0"/>
              <a:t>Disease status</a:t>
            </a:r>
          </a:p>
          <a:p>
            <a:pPr lvl="1"/>
            <a:r>
              <a:rPr lang="en-US" dirty="0"/>
              <a:t>Movement among study areas</a:t>
            </a:r>
          </a:p>
          <a:p>
            <a:endParaRPr lang="en-US" sz="1800" dirty="0"/>
          </a:p>
          <a:p>
            <a:r>
              <a:rPr lang="en-US" sz="2000" dirty="0"/>
              <a:t>Very flexible and applicable to a range of situations</a:t>
            </a:r>
          </a:p>
        </p:txBody>
      </p:sp>
    </p:spTree>
    <p:extLst>
      <p:ext uri="{BB962C8B-B14F-4D97-AF65-F5344CB8AC3E}">
        <p14:creationId xmlns:p14="http://schemas.microsoft.com/office/powerpoint/2010/main" val="3726063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857250"/>
          </a:xfrm>
        </p:spPr>
        <p:txBody>
          <a:bodyPr>
            <a:normAutofit/>
          </a:bodyPr>
          <a:lstStyle/>
          <a:p>
            <a:r>
              <a:rPr lang="en-US" sz="3200" dirty="0"/>
              <a:t>Example – breeding/non-breeding status</a:t>
            </a:r>
          </a:p>
        </p:txBody>
      </p:sp>
      <p:sp>
        <p:nvSpPr>
          <p:cNvPr id="32" name="TextBox 31"/>
          <p:cNvSpPr txBox="1"/>
          <p:nvPr/>
        </p:nvSpPr>
        <p:spPr>
          <a:xfrm>
            <a:off x="1859928" y="3486150"/>
            <a:ext cx="349872" cy="1569660"/>
          </a:xfrm>
          <a:prstGeom prst="rect">
            <a:avLst/>
          </a:prstGeom>
          <a:noFill/>
        </p:spPr>
        <p:txBody>
          <a:bodyPr wrap="square" rtlCol="0">
            <a:spAutoFit/>
          </a:bodyPr>
          <a:lstStyle/>
          <a:p>
            <a:pPr algn="r">
              <a:lnSpc>
                <a:spcPct val="150000"/>
              </a:lnSpc>
            </a:pPr>
            <a:r>
              <a:rPr lang="en-US" sz="1600" b="1" dirty="0"/>
              <a:t>J</a:t>
            </a:r>
          </a:p>
          <a:p>
            <a:pPr algn="r">
              <a:lnSpc>
                <a:spcPct val="150000"/>
              </a:lnSpc>
            </a:pPr>
            <a:r>
              <a:rPr lang="en-US" sz="1600" b="1" dirty="0"/>
              <a:t>B</a:t>
            </a:r>
          </a:p>
          <a:p>
            <a:pPr algn="r">
              <a:lnSpc>
                <a:spcPct val="150000"/>
              </a:lnSpc>
            </a:pPr>
            <a:r>
              <a:rPr lang="en-US" sz="1600" b="1" dirty="0"/>
              <a:t>N</a:t>
            </a:r>
          </a:p>
          <a:p>
            <a:pPr algn="r">
              <a:lnSpc>
                <a:spcPct val="150000"/>
              </a:lnSpc>
            </a:pPr>
            <a:r>
              <a:rPr lang="en-US" sz="1600" b="1" dirty="0"/>
              <a:t>D</a:t>
            </a:r>
          </a:p>
        </p:txBody>
      </p:sp>
      <p:sp>
        <p:nvSpPr>
          <p:cNvPr id="34" name="TextBox 33"/>
          <p:cNvSpPr txBox="1"/>
          <p:nvPr/>
        </p:nvSpPr>
        <p:spPr>
          <a:xfrm>
            <a:off x="2286000" y="3257550"/>
            <a:ext cx="4648200" cy="338554"/>
          </a:xfrm>
          <a:prstGeom prst="rect">
            <a:avLst/>
          </a:prstGeom>
          <a:noFill/>
        </p:spPr>
        <p:txBody>
          <a:bodyPr wrap="square" rtlCol="0">
            <a:spAutoFit/>
          </a:bodyPr>
          <a:lstStyle/>
          <a:p>
            <a:r>
              <a:rPr lang="en-US" sz="1600" b="1" dirty="0"/>
              <a:t> J                  B                          N                     D</a:t>
            </a:r>
          </a:p>
        </p:txBody>
      </p:sp>
      <p:cxnSp>
        <p:nvCxnSpPr>
          <p:cNvPr id="37" name="Straight Arrow Connector 36"/>
          <p:cNvCxnSpPr>
            <a:stCxn id="4" idx="3"/>
            <a:endCxn id="36" idx="1"/>
          </p:cNvCxnSpPr>
          <p:nvPr/>
        </p:nvCxnSpPr>
        <p:spPr>
          <a:xfrm>
            <a:off x="2667000" y="1971675"/>
            <a:ext cx="3810000" cy="0"/>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143000" y="1571625"/>
            <a:ext cx="1524000" cy="800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Juvenile</a:t>
            </a:r>
          </a:p>
        </p:txBody>
      </p:sp>
      <p:sp>
        <p:nvSpPr>
          <p:cNvPr id="5" name="Rectangle 4"/>
          <p:cNvSpPr/>
          <p:nvPr/>
        </p:nvSpPr>
        <p:spPr>
          <a:xfrm>
            <a:off x="3733800" y="2343150"/>
            <a:ext cx="1524000" cy="800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Non-breeding adult</a:t>
            </a:r>
          </a:p>
        </p:txBody>
      </p:sp>
      <p:sp>
        <p:nvSpPr>
          <p:cNvPr id="6" name="Rectangle 5"/>
          <p:cNvSpPr/>
          <p:nvPr/>
        </p:nvSpPr>
        <p:spPr>
          <a:xfrm>
            <a:off x="3733800" y="1028700"/>
            <a:ext cx="1524000" cy="800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Breeding adult</a:t>
            </a:r>
          </a:p>
        </p:txBody>
      </p:sp>
      <p:cxnSp>
        <p:nvCxnSpPr>
          <p:cNvPr id="8" name="Straight Arrow Connector 7"/>
          <p:cNvCxnSpPr>
            <a:stCxn id="4" idx="3"/>
            <a:endCxn id="5" idx="1"/>
          </p:cNvCxnSpPr>
          <p:nvPr/>
        </p:nvCxnSpPr>
        <p:spPr>
          <a:xfrm>
            <a:off x="2667000" y="1971675"/>
            <a:ext cx="1066800" cy="771525"/>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267200" y="1828800"/>
            <a:ext cx="0" cy="514350"/>
          </a:xfrm>
          <a:prstGeom prst="straightConnector1">
            <a:avLst/>
          </a:prstGeom>
          <a:ln w="38100">
            <a:solidFill>
              <a:schemeClr val="accent6">
                <a:lumMod val="7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6" idx="1"/>
          </p:cNvCxnSpPr>
          <p:nvPr/>
        </p:nvCxnSpPr>
        <p:spPr>
          <a:xfrm flipV="1">
            <a:off x="2667000" y="1428750"/>
            <a:ext cx="1066800" cy="542925"/>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724400" y="1828800"/>
            <a:ext cx="0" cy="514350"/>
          </a:xfrm>
          <a:prstGeom prst="straightConnector1">
            <a:avLst/>
          </a:prstGeom>
          <a:ln w="38100">
            <a:solidFill>
              <a:schemeClr val="accent6">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p:cNvSpPr txBox="1"/>
              <p:nvPr/>
            </p:nvSpPr>
            <p:spPr>
              <a:xfrm>
                <a:off x="2859640" y="1397264"/>
                <a:ext cx="6729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a:rPr>
                          </m:ctrlPr>
                        </m:sSupPr>
                        <m:e>
                          <m:r>
                            <a:rPr lang="en-US" sz="2000" i="1" smtClean="0">
                              <a:latin typeface="Cambria Math"/>
                              <a:ea typeface="Cambria Math"/>
                            </a:rPr>
                            <m:t>𝜓</m:t>
                          </m:r>
                        </m:e>
                        <m:sup>
                          <m:r>
                            <a:rPr lang="en-US" sz="2000" b="0" i="1" smtClean="0">
                              <a:latin typeface="Cambria Math"/>
                            </a:rPr>
                            <m:t>𝐽𝐵</m:t>
                          </m:r>
                        </m:sup>
                      </m:sSup>
                    </m:oMath>
                  </m:oMathPara>
                </a14:m>
                <a:endParaRPr lang="en-US" sz="2000" dirty="0"/>
              </a:p>
            </p:txBody>
          </p:sp>
        </mc:Choice>
        <mc:Fallback xmlns="">
          <p:sp>
            <p:nvSpPr>
              <p:cNvPr id="27" name="TextBox 26"/>
              <p:cNvSpPr txBox="1">
                <a:spLocks noRot="1" noChangeAspect="1" noMove="1" noResize="1" noEditPoints="1" noAdjustHandles="1" noChangeArrowheads="1" noChangeShapeType="1" noTextEdit="1"/>
              </p:cNvSpPr>
              <p:nvPr/>
            </p:nvSpPr>
            <p:spPr>
              <a:xfrm>
                <a:off x="2859639" y="1863019"/>
                <a:ext cx="672941" cy="400110"/>
              </a:xfrm>
              <a:prstGeom prst="rect">
                <a:avLst/>
              </a:prstGeom>
              <a:blipFill rotWithShape="1">
                <a:blip r:embed="rId3"/>
                <a:stretch>
                  <a:fillRect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2675568" y="2457450"/>
                <a:ext cx="68672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a:rPr>
                          </m:ctrlPr>
                        </m:sSupPr>
                        <m:e>
                          <m:r>
                            <a:rPr lang="en-US" sz="2000" i="1" smtClean="0">
                              <a:latin typeface="Cambria Math"/>
                              <a:ea typeface="Cambria Math"/>
                            </a:rPr>
                            <m:t>𝜓</m:t>
                          </m:r>
                        </m:e>
                        <m:sup>
                          <m:r>
                            <a:rPr lang="en-US" sz="2000" b="0" i="1" smtClean="0">
                              <a:latin typeface="Cambria Math"/>
                            </a:rPr>
                            <m:t>𝐽𝑁</m:t>
                          </m:r>
                        </m:sup>
                      </m:sSup>
                    </m:oMath>
                  </m:oMathPara>
                </a14:m>
                <a:endParaRPr lang="en-US" sz="2000" dirty="0"/>
              </a:p>
            </p:txBody>
          </p:sp>
        </mc:Choice>
        <mc:Fallback xmlns="">
          <p:sp>
            <p:nvSpPr>
              <p:cNvPr id="28" name="TextBox 27"/>
              <p:cNvSpPr txBox="1">
                <a:spLocks noRot="1" noChangeAspect="1" noMove="1" noResize="1" noEditPoints="1" noAdjustHandles="1" noChangeArrowheads="1" noChangeShapeType="1" noTextEdit="1"/>
              </p:cNvSpPr>
              <p:nvPr/>
            </p:nvSpPr>
            <p:spPr>
              <a:xfrm>
                <a:off x="2675568" y="3276600"/>
                <a:ext cx="686726" cy="400110"/>
              </a:xfrm>
              <a:prstGeom prst="rect">
                <a:avLst/>
              </a:prstGeom>
              <a:blipFill rotWithShape="1">
                <a:blip r:embed="rId4"/>
                <a:stretch>
                  <a:fillRect b="-1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3657600" y="1985917"/>
                <a:ext cx="71628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a:rPr>
                          </m:ctrlPr>
                        </m:sSupPr>
                        <m:e>
                          <m:r>
                            <a:rPr lang="en-US" sz="2000" i="1" smtClean="0">
                              <a:latin typeface="Cambria Math"/>
                              <a:ea typeface="Cambria Math"/>
                            </a:rPr>
                            <m:t>𝜓</m:t>
                          </m:r>
                        </m:e>
                        <m:sup>
                          <m:r>
                            <a:rPr lang="en-US" sz="2000" b="0" i="1" smtClean="0">
                              <a:latin typeface="Cambria Math"/>
                            </a:rPr>
                            <m:t>𝐵𝑁</m:t>
                          </m:r>
                        </m:sup>
                      </m:sSup>
                    </m:oMath>
                  </m:oMathPara>
                </a14:m>
                <a:endParaRPr lang="en-US" sz="2000" dirty="0"/>
              </a:p>
            </p:txBody>
          </p:sp>
        </mc:Choice>
        <mc:Fallback xmlns="">
          <p:sp>
            <p:nvSpPr>
              <p:cNvPr id="29" name="TextBox 28"/>
              <p:cNvSpPr txBox="1">
                <a:spLocks noRot="1" noChangeAspect="1" noMove="1" noResize="1" noEditPoints="1" noAdjustHandles="1" noChangeArrowheads="1" noChangeShapeType="1" noTextEdit="1"/>
              </p:cNvSpPr>
              <p:nvPr/>
            </p:nvSpPr>
            <p:spPr>
              <a:xfrm>
                <a:off x="3657600" y="2647890"/>
                <a:ext cx="716286" cy="400110"/>
              </a:xfrm>
              <a:prstGeom prst="rect">
                <a:avLst/>
              </a:prstGeom>
              <a:blipFill rotWithShape="1">
                <a:blip r:embed="rId5"/>
                <a:stretch>
                  <a:fillRect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4724400" y="2011694"/>
                <a:ext cx="71692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a:rPr>
                          </m:ctrlPr>
                        </m:sSupPr>
                        <m:e>
                          <m:r>
                            <a:rPr lang="en-US" sz="2000" i="1" smtClean="0">
                              <a:latin typeface="Cambria Math"/>
                              <a:ea typeface="Cambria Math"/>
                            </a:rPr>
                            <m:t>𝜓</m:t>
                          </m:r>
                        </m:e>
                        <m:sup>
                          <m:r>
                            <a:rPr lang="en-US" sz="2000" b="0" i="1" smtClean="0">
                              <a:latin typeface="Cambria Math"/>
                            </a:rPr>
                            <m:t>𝑁𝐵</m:t>
                          </m:r>
                        </m:sup>
                      </m:sSup>
                    </m:oMath>
                  </m:oMathPara>
                </a14:m>
                <a:endParaRPr lang="en-US" sz="2000" dirty="0"/>
              </a:p>
            </p:txBody>
          </p:sp>
        </mc:Choice>
        <mc:Fallback xmlns="">
          <p:sp>
            <p:nvSpPr>
              <p:cNvPr id="30" name="TextBox 29"/>
              <p:cNvSpPr txBox="1">
                <a:spLocks noRot="1" noChangeAspect="1" noMove="1" noResize="1" noEditPoints="1" noAdjustHandles="1" noChangeArrowheads="1" noChangeShapeType="1" noTextEdit="1"/>
              </p:cNvSpPr>
              <p:nvPr/>
            </p:nvSpPr>
            <p:spPr>
              <a:xfrm>
                <a:off x="4724400" y="2682259"/>
                <a:ext cx="716928" cy="400110"/>
              </a:xfrm>
              <a:prstGeom prst="rect">
                <a:avLst/>
              </a:prstGeom>
              <a:blipFill rotWithShape="1">
                <a:blip r:embed="rId6"/>
                <a:stretch>
                  <a:fillRect b="-13636"/>
                </a:stretch>
              </a:blipFill>
            </p:spPr>
            <p:txBody>
              <a:bodyPr/>
              <a:lstStyle/>
              <a:p>
                <a:r>
                  <a:rPr lang="en-US">
                    <a:noFill/>
                  </a:rPr>
                  <a:t> </a:t>
                </a:r>
              </a:p>
            </p:txBody>
          </p:sp>
        </mc:Fallback>
      </mc:AlternateContent>
      <p:sp>
        <p:nvSpPr>
          <p:cNvPr id="36" name="Rectangle 35"/>
          <p:cNvSpPr/>
          <p:nvPr/>
        </p:nvSpPr>
        <p:spPr>
          <a:xfrm>
            <a:off x="6477000" y="1571625"/>
            <a:ext cx="1524000" cy="800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Dead</a:t>
            </a:r>
          </a:p>
        </p:txBody>
      </p:sp>
      <p:cxnSp>
        <p:nvCxnSpPr>
          <p:cNvPr id="48" name="Straight Arrow Connector 47"/>
          <p:cNvCxnSpPr>
            <a:stCxn id="6" idx="3"/>
            <a:endCxn id="36" idx="1"/>
          </p:cNvCxnSpPr>
          <p:nvPr/>
        </p:nvCxnSpPr>
        <p:spPr>
          <a:xfrm>
            <a:off x="5257800" y="1428750"/>
            <a:ext cx="1219200" cy="542925"/>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 idx="3"/>
            <a:endCxn id="36" idx="1"/>
          </p:cNvCxnSpPr>
          <p:nvPr/>
        </p:nvCxnSpPr>
        <p:spPr>
          <a:xfrm flipV="1">
            <a:off x="5257800" y="1971675"/>
            <a:ext cx="1219200" cy="771525"/>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6" name="TextBox 55"/>
              <p:cNvSpPr txBox="1"/>
              <p:nvPr/>
            </p:nvSpPr>
            <p:spPr>
              <a:xfrm>
                <a:off x="5441327" y="1212598"/>
                <a:ext cx="9358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a:rPr>
                          </m:ctrlPr>
                        </m:sSupPr>
                        <m:e>
                          <m:r>
                            <a:rPr lang="en-US" b="0" i="1" smtClean="0">
                              <a:latin typeface="Cambria Math"/>
                            </a:rPr>
                            <m:t>1−</m:t>
                          </m:r>
                          <m:r>
                            <a:rPr lang="en-US" i="1" smtClean="0">
                              <a:latin typeface="Cambria Math"/>
                              <a:ea typeface="Cambria Math"/>
                            </a:rPr>
                            <m:t>𝜙</m:t>
                          </m:r>
                        </m:e>
                        <m:sup>
                          <m:r>
                            <a:rPr lang="en-US" b="0" i="1" smtClean="0">
                              <a:latin typeface="Cambria Math"/>
                            </a:rPr>
                            <m:t>𝐵</m:t>
                          </m:r>
                        </m:sup>
                      </m:sSup>
                    </m:oMath>
                  </m:oMathPara>
                </a14:m>
                <a:endParaRPr lang="en-US" dirty="0"/>
              </a:p>
            </p:txBody>
          </p:sp>
        </mc:Choice>
        <mc:Fallback>
          <p:sp>
            <p:nvSpPr>
              <p:cNvPr id="56" name="TextBox 55"/>
              <p:cNvSpPr txBox="1">
                <a:spLocks noRot="1" noChangeAspect="1" noMove="1" noResize="1" noEditPoints="1" noAdjustHandles="1" noChangeArrowheads="1" noChangeShapeType="1" noTextEdit="1"/>
              </p:cNvSpPr>
              <p:nvPr/>
            </p:nvSpPr>
            <p:spPr>
              <a:xfrm>
                <a:off x="5441327" y="1212598"/>
                <a:ext cx="935897" cy="369332"/>
              </a:xfrm>
              <a:prstGeom prst="rect">
                <a:avLst/>
              </a:prstGeom>
              <a:blipFill rotWithShape="1">
                <a:blip r:embed="rId7"/>
                <a:stretch>
                  <a:fillRect b="-114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7" name="TextBox 56"/>
              <p:cNvSpPr txBox="1"/>
              <p:nvPr/>
            </p:nvSpPr>
            <p:spPr>
              <a:xfrm>
                <a:off x="5406682" y="1649528"/>
                <a:ext cx="90512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a:rPr>
                          </m:ctrlPr>
                        </m:sSupPr>
                        <m:e>
                          <m:r>
                            <a:rPr lang="en-US" b="0" i="1" smtClean="0">
                              <a:latin typeface="Cambria Math"/>
                            </a:rPr>
                            <m:t>1−</m:t>
                          </m:r>
                          <m:r>
                            <a:rPr lang="en-US" i="1" smtClean="0">
                              <a:latin typeface="Cambria Math"/>
                              <a:ea typeface="Cambria Math"/>
                            </a:rPr>
                            <m:t>𝜙</m:t>
                          </m:r>
                        </m:e>
                        <m:sup>
                          <m:r>
                            <a:rPr lang="en-US" b="0" i="1" smtClean="0">
                              <a:latin typeface="Cambria Math"/>
                            </a:rPr>
                            <m:t>𝐽</m:t>
                          </m:r>
                        </m:sup>
                      </m:sSup>
                    </m:oMath>
                  </m:oMathPara>
                </a14:m>
                <a:endParaRPr lang="en-US" dirty="0"/>
              </a:p>
            </p:txBody>
          </p:sp>
        </mc:Choice>
        <mc:Fallback>
          <p:sp>
            <p:nvSpPr>
              <p:cNvPr id="57" name="TextBox 56"/>
              <p:cNvSpPr txBox="1">
                <a:spLocks noRot="1" noChangeAspect="1" noMove="1" noResize="1" noEditPoints="1" noAdjustHandles="1" noChangeArrowheads="1" noChangeShapeType="1" noTextEdit="1"/>
              </p:cNvSpPr>
              <p:nvPr/>
            </p:nvSpPr>
            <p:spPr>
              <a:xfrm>
                <a:off x="5406682" y="1649528"/>
                <a:ext cx="905120" cy="369332"/>
              </a:xfrm>
              <a:prstGeom prst="rect">
                <a:avLst/>
              </a:prstGeom>
              <a:blipFill rotWithShape="1">
                <a:blip r:embed="rId8"/>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8" name="TextBox 57"/>
              <p:cNvSpPr txBox="1"/>
              <p:nvPr/>
            </p:nvSpPr>
            <p:spPr>
              <a:xfrm>
                <a:off x="5638800" y="2376663"/>
                <a:ext cx="9481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a:rPr>
                          </m:ctrlPr>
                        </m:sSupPr>
                        <m:e>
                          <m:r>
                            <a:rPr lang="en-US" b="0" i="1" smtClean="0">
                              <a:latin typeface="Cambria Math"/>
                            </a:rPr>
                            <m:t>1−</m:t>
                          </m:r>
                          <m:r>
                            <a:rPr lang="en-US" i="1" smtClean="0">
                              <a:latin typeface="Cambria Math"/>
                              <a:ea typeface="Cambria Math"/>
                            </a:rPr>
                            <m:t>𝜙</m:t>
                          </m:r>
                        </m:e>
                        <m:sup>
                          <m:r>
                            <a:rPr lang="en-US" b="0" i="1" smtClean="0">
                              <a:latin typeface="Cambria Math"/>
                            </a:rPr>
                            <m:t>𝑁</m:t>
                          </m:r>
                        </m:sup>
                      </m:sSup>
                    </m:oMath>
                  </m:oMathPara>
                </a14:m>
                <a:endParaRPr lang="en-US" dirty="0"/>
              </a:p>
            </p:txBody>
          </p:sp>
        </mc:Choice>
        <mc:Fallback>
          <p:sp>
            <p:nvSpPr>
              <p:cNvPr id="58" name="TextBox 57"/>
              <p:cNvSpPr txBox="1">
                <a:spLocks noRot="1" noChangeAspect="1" noMove="1" noResize="1" noEditPoints="1" noAdjustHandles="1" noChangeArrowheads="1" noChangeShapeType="1" noTextEdit="1"/>
              </p:cNvSpPr>
              <p:nvPr/>
            </p:nvSpPr>
            <p:spPr>
              <a:xfrm>
                <a:off x="5638800" y="2376663"/>
                <a:ext cx="948145" cy="369332"/>
              </a:xfrm>
              <a:prstGeom prst="rect">
                <a:avLst/>
              </a:prstGeom>
              <a:blipFill rotWithShape="1">
                <a:blip r:embed="rId9"/>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2170589" y="3564660"/>
                <a:ext cx="5005216" cy="13817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a:rPr>
                          </m:ctrlPr>
                        </m:dPr>
                        <m:e>
                          <m:m>
                            <m:mPr>
                              <m:mcs>
                                <m:mc>
                                  <m:mcPr>
                                    <m:count m:val="4"/>
                                    <m:mcJc m:val="center"/>
                                  </m:mcPr>
                                </m:mc>
                              </m:mcs>
                              <m:ctrlPr>
                                <a:rPr lang="en-US" sz="2000" i="1" smtClean="0">
                                  <a:latin typeface="Cambria Math"/>
                                </a:rPr>
                              </m:ctrlPr>
                            </m:mPr>
                            <m:mr>
                              <m:e>
                                <m:r>
                                  <m:rPr>
                                    <m:brk m:alnAt="7"/>
                                  </m:rPr>
                                  <a:rPr lang="en-US" sz="2000" b="0" i="1" smtClean="0">
                                    <a:latin typeface="Cambria Math"/>
                                  </a:rPr>
                                  <m:t>0</m:t>
                                </m:r>
                              </m:e>
                              <m:e>
                                <m:sSup>
                                  <m:sSupPr>
                                    <m:ctrlPr>
                                      <a:rPr lang="en-US" sz="2000" b="0" i="1" smtClean="0">
                                        <a:latin typeface="Cambria Math"/>
                                      </a:rPr>
                                    </m:ctrlPr>
                                  </m:sSupPr>
                                  <m:e>
                                    <m:r>
                                      <a:rPr lang="en-US" sz="2000" b="0" i="1" smtClean="0">
                                        <a:latin typeface="Cambria Math"/>
                                        <a:ea typeface="Cambria Math"/>
                                      </a:rPr>
                                      <m:t>𝜙</m:t>
                                    </m:r>
                                  </m:e>
                                  <m:sup>
                                    <m:r>
                                      <a:rPr lang="en-US" sz="2000" b="0" i="1" smtClean="0">
                                        <a:latin typeface="Cambria Math"/>
                                      </a:rPr>
                                      <m:t>𝐽</m:t>
                                    </m:r>
                                  </m:sup>
                                </m:sSup>
                                <m:sSup>
                                  <m:sSupPr>
                                    <m:ctrlPr>
                                      <a:rPr lang="en-US" sz="2000" i="1" smtClean="0">
                                        <a:latin typeface="Cambria Math"/>
                                        <a:ea typeface="Cambria Math"/>
                                      </a:rPr>
                                    </m:ctrlPr>
                                  </m:sSupPr>
                                  <m:e>
                                    <m:r>
                                      <a:rPr lang="en-US" sz="2000" i="1" smtClean="0">
                                        <a:latin typeface="Cambria Math"/>
                                        <a:ea typeface="Cambria Math"/>
                                      </a:rPr>
                                      <m:t>𝜓</m:t>
                                    </m:r>
                                  </m:e>
                                  <m:sup>
                                    <m:r>
                                      <a:rPr lang="en-US" sz="2000" b="0" i="1" smtClean="0">
                                        <a:latin typeface="Cambria Math"/>
                                        <a:ea typeface="Cambria Math"/>
                                      </a:rPr>
                                      <m:t>𝐽𝐵</m:t>
                                    </m:r>
                                  </m:sup>
                                </m:sSup>
                              </m:e>
                              <m:e>
                                <m:sSup>
                                  <m:sSupPr>
                                    <m:ctrlPr>
                                      <a:rPr lang="en-US" sz="2000" i="1">
                                        <a:latin typeface="Cambria Math"/>
                                      </a:rPr>
                                    </m:ctrlPr>
                                  </m:sSupPr>
                                  <m:e>
                                    <m:r>
                                      <a:rPr lang="en-US" sz="2000" i="1">
                                        <a:latin typeface="Cambria Math"/>
                                        <a:ea typeface="Cambria Math"/>
                                      </a:rPr>
                                      <m:t>𝜙</m:t>
                                    </m:r>
                                  </m:e>
                                  <m:sup>
                                    <m:r>
                                      <a:rPr lang="en-US" sz="2000" i="1">
                                        <a:latin typeface="Cambria Math"/>
                                      </a:rPr>
                                      <m:t>𝐽</m:t>
                                    </m:r>
                                  </m:sup>
                                </m:sSup>
                                <m:sSup>
                                  <m:sSupPr>
                                    <m:ctrlPr>
                                      <a:rPr lang="en-US" sz="2000" i="1">
                                        <a:latin typeface="Cambria Math"/>
                                        <a:ea typeface="Cambria Math"/>
                                      </a:rPr>
                                    </m:ctrlPr>
                                  </m:sSupPr>
                                  <m:e>
                                    <m:r>
                                      <a:rPr lang="en-US" sz="2000" i="1">
                                        <a:latin typeface="Cambria Math"/>
                                        <a:ea typeface="Cambria Math"/>
                                      </a:rPr>
                                      <m:t>𝜓</m:t>
                                    </m:r>
                                  </m:e>
                                  <m:sup>
                                    <m:r>
                                      <a:rPr lang="en-US" sz="2000" i="1">
                                        <a:latin typeface="Cambria Math"/>
                                        <a:ea typeface="Cambria Math"/>
                                      </a:rPr>
                                      <m:t>𝐽</m:t>
                                    </m:r>
                                    <m:r>
                                      <a:rPr lang="en-US" sz="2000" b="0" i="1" smtClean="0">
                                        <a:latin typeface="Cambria Math"/>
                                        <a:ea typeface="Cambria Math"/>
                                      </a:rPr>
                                      <m:t>𝑁</m:t>
                                    </m:r>
                                  </m:sup>
                                </m:sSup>
                              </m:e>
                              <m:e>
                                <m:r>
                                  <a:rPr lang="en-US" sz="2000" b="0" i="1" smtClean="0">
                                    <a:latin typeface="Cambria Math"/>
                                  </a:rPr>
                                  <m:t>1−</m:t>
                                </m:r>
                                <m:sSup>
                                  <m:sSupPr>
                                    <m:ctrlPr>
                                      <a:rPr lang="en-US" sz="2000" i="1">
                                        <a:latin typeface="Cambria Math"/>
                                      </a:rPr>
                                    </m:ctrlPr>
                                  </m:sSupPr>
                                  <m:e>
                                    <m:r>
                                      <a:rPr lang="en-US" sz="2000" i="1">
                                        <a:latin typeface="Cambria Math"/>
                                        <a:ea typeface="Cambria Math"/>
                                      </a:rPr>
                                      <m:t>𝜙</m:t>
                                    </m:r>
                                  </m:e>
                                  <m:sup>
                                    <m:r>
                                      <a:rPr lang="en-US" sz="2000" b="0" i="1" smtClean="0">
                                        <a:latin typeface="Cambria Math"/>
                                        <a:ea typeface="Cambria Math"/>
                                      </a:rPr>
                                      <m:t>𝐽</m:t>
                                    </m:r>
                                  </m:sup>
                                </m:sSup>
                              </m:e>
                            </m:mr>
                            <m:mr>
                              <m:e>
                                <m:r>
                                  <a:rPr lang="en-US" sz="2000" b="0" i="1" smtClean="0">
                                    <a:latin typeface="Cambria Math"/>
                                  </a:rPr>
                                  <m:t>0</m:t>
                                </m:r>
                              </m:e>
                              <m:e>
                                <m:sSup>
                                  <m:sSupPr>
                                    <m:ctrlPr>
                                      <a:rPr lang="en-US" sz="2000" i="1">
                                        <a:latin typeface="Cambria Math"/>
                                      </a:rPr>
                                    </m:ctrlPr>
                                  </m:sSupPr>
                                  <m:e>
                                    <m:r>
                                      <a:rPr lang="en-US" sz="2000" i="1">
                                        <a:latin typeface="Cambria Math"/>
                                        <a:ea typeface="Cambria Math"/>
                                      </a:rPr>
                                      <m:t>𝜙</m:t>
                                    </m:r>
                                  </m:e>
                                  <m:sup>
                                    <m:r>
                                      <a:rPr lang="en-US" sz="2000" b="0" i="1" smtClean="0">
                                        <a:latin typeface="Cambria Math"/>
                                        <a:ea typeface="Cambria Math"/>
                                      </a:rPr>
                                      <m:t>𝐵</m:t>
                                    </m:r>
                                  </m:sup>
                                </m:sSup>
                                <m:r>
                                  <a:rPr lang="en-US" sz="2000" b="0" i="1" smtClean="0">
                                    <a:latin typeface="Cambria Math"/>
                                    <a:ea typeface="Cambria Math"/>
                                  </a:rPr>
                                  <m:t>(1−</m:t>
                                </m:r>
                                <m:sSup>
                                  <m:sSupPr>
                                    <m:ctrlPr>
                                      <a:rPr lang="en-US" sz="2000" b="0" i="1" smtClean="0">
                                        <a:latin typeface="Cambria Math"/>
                                        <a:ea typeface="Cambria Math"/>
                                      </a:rPr>
                                    </m:ctrlPr>
                                  </m:sSupPr>
                                  <m:e>
                                    <m:r>
                                      <a:rPr lang="en-US" sz="2000" b="0" i="1" smtClean="0">
                                        <a:latin typeface="Cambria Math"/>
                                        <a:ea typeface="Cambria Math"/>
                                      </a:rPr>
                                      <m:t>𝜓</m:t>
                                    </m:r>
                                  </m:e>
                                  <m:sup>
                                    <m:r>
                                      <a:rPr lang="en-US" sz="2000" b="0" i="1" smtClean="0">
                                        <a:latin typeface="Cambria Math"/>
                                        <a:ea typeface="Cambria Math"/>
                                      </a:rPr>
                                      <m:t>𝐵𝑁</m:t>
                                    </m:r>
                                    <m:r>
                                      <a:rPr lang="en-US" sz="2000" b="0" i="1" smtClean="0">
                                        <a:latin typeface="Cambria Math"/>
                                        <a:ea typeface="Cambria Math"/>
                                      </a:rPr>
                                      <m:t>)</m:t>
                                    </m:r>
                                  </m:sup>
                                </m:sSup>
                              </m:e>
                              <m:e>
                                <m:sSup>
                                  <m:sSupPr>
                                    <m:ctrlPr>
                                      <a:rPr lang="en-US" sz="2000" i="1">
                                        <a:latin typeface="Cambria Math"/>
                                      </a:rPr>
                                    </m:ctrlPr>
                                  </m:sSupPr>
                                  <m:e>
                                    <m:r>
                                      <a:rPr lang="en-US" sz="2000" i="1">
                                        <a:latin typeface="Cambria Math"/>
                                        <a:ea typeface="Cambria Math"/>
                                      </a:rPr>
                                      <m:t>𝜙</m:t>
                                    </m:r>
                                  </m:e>
                                  <m:sup>
                                    <m:r>
                                      <a:rPr lang="en-US" sz="2000" i="1">
                                        <a:latin typeface="Cambria Math"/>
                                        <a:ea typeface="Cambria Math"/>
                                      </a:rPr>
                                      <m:t>𝐵</m:t>
                                    </m:r>
                                  </m:sup>
                                </m:sSup>
                                <m:sSup>
                                  <m:sSupPr>
                                    <m:ctrlPr>
                                      <a:rPr lang="en-US" sz="2000" i="1" smtClean="0">
                                        <a:latin typeface="Cambria Math"/>
                                        <a:ea typeface="Cambria Math"/>
                                      </a:rPr>
                                    </m:ctrlPr>
                                  </m:sSupPr>
                                  <m:e>
                                    <m:r>
                                      <a:rPr lang="en-US" sz="2000" i="1" smtClean="0">
                                        <a:latin typeface="Cambria Math"/>
                                        <a:ea typeface="Cambria Math"/>
                                      </a:rPr>
                                      <m:t>𝜓</m:t>
                                    </m:r>
                                  </m:e>
                                  <m:sup>
                                    <m:r>
                                      <a:rPr lang="en-US" sz="2000" b="0" i="1" smtClean="0">
                                        <a:latin typeface="Cambria Math"/>
                                        <a:ea typeface="Cambria Math"/>
                                      </a:rPr>
                                      <m:t>𝐵𝑁</m:t>
                                    </m:r>
                                  </m:sup>
                                </m:sSup>
                              </m:e>
                              <m:e>
                                <m:r>
                                  <a:rPr lang="en-US" sz="2000" b="0" i="1" smtClean="0">
                                    <a:latin typeface="Cambria Math"/>
                                  </a:rPr>
                                  <m:t>1−</m:t>
                                </m:r>
                                <m:sSup>
                                  <m:sSupPr>
                                    <m:ctrlPr>
                                      <a:rPr lang="en-US" sz="2000" i="1">
                                        <a:latin typeface="Cambria Math"/>
                                      </a:rPr>
                                    </m:ctrlPr>
                                  </m:sSupPr>
                                  <m:e>
                                    <m:r>
                                      <a:rPr lang="en-US" sz="2000" i="1">
                                        <a:latin typeface="Cambria Math"/>
                                        <a:ea typeface="Cambria Math"/>
                                      </a:rPr>
                                      <m:t>𝜙</m:t>
                                    </m:r>
                                  </m:e>
                                  <m:sup>
                                    <m:r>
                                      <a:rPr lang="en-US" sz="2000" i="1">
                                        <a:latin typeface="Cambria Math"/>
                                        <a:ea typeface="Cambria Math"/>
                                      </a:rPr>
                                      <m:t>𝐵</m:t>
                                    </m:r>
                                  </m:sup>
                                </m:sSup>
                              </m:e>
                            </m:mr>
                            <m:mr>
                              <m:e>
                                <m:r>
                                  <a:rPr lang="en-US" sz="2000" b="0" i="1" smtClean="0">
                                    <a:latin typeface="Cambria Math"/>
                                  </a:rPr>
                                  <m:t>0</m:t>
                                </m:r>
                              </m:e>
                              <m:e>
                                <m:sSup>
                                  <m:sSupPr>
                                    <m:ctrlPr>
                                      <a:rPr lang="en-US" sz="2000" i="1">
                                        <a:latin typeface="Cambria Math"/>
                                      </a:rPr>
                                    </m:ctrlPr>
                                  </m:sSupPr>
                                  <m:e>
                                    <m:r>
                                      <a:rPr lang="en-US" sz="2000" i="1">
                                        <a:latin typeface="Cambria Math"/>
                                        <a:ea typeface="Cambria Math"/>
                                      </a:rPr>
                                      <m:t>𝜙</m:t>
                                    </m:r>
                                  </m:e>
                                  <m:sup>
                                    <m:r>
                                      <a:rPr lang="en-US" sz="2000" b="0" i="1" smtClean="0">
                                        <a:latin typeface="Cambria Math"/>
                                        <a:ea typeface="Cambria Math"/>
                                      </a:rPr>
                                      <m:t>𝑁</m:t>
                                    </m:r>
                                  </m:sup>
                                </m:sSup>
                                <m:sSup>
                                  <m:sSupPr>
                                    <m:ctrlPr>
                                      <a:rPr lang="en-US" sz="2000" i="1" smtClean="0">
                                        <a:latin typeface="Cambria Math"/>
                                        <a:ea typeface="Cambria Math"/>
                                      </a:rPr>
                                    </m:ctrlPr>
                                  </m:sSupPr>
                                  <m:e>
                                    <m:r>
                                      <a:rPr lang="en-US" sz="2000" i="1" smtClean="0">
                                        <a:latin typeface="Cambria Math"/>
                                        <a:ea typeface="Cambria Math"/>
                                      </a:rPr>
                                      <m:t>𝜓</m:t>
                                    </m:r>
                                  </m:e>
                                  <m:sup>
                                    <m:r>
                                      <a:rPr lang="en-US" sz="2000" b="0" i="1" smtClean="0">
                                        <a:latin typeface="Cambria Math"/>
                                        <a:ea typeface="Cambria Math"/>
                                      </a:rPr>
                                      <m:t>𝑁𝐵</m:t>
                                    </m:r>
                                  </m:sup>
                                </m:sSup>
                              </m:e>
                              <m:e>
                                <m:sSup>
                                  <m:sSupPr>
                                    <m:ctrlPr>
                                      <a:rPr lang="en-US" sz="2000" i="1">
                                        <a:latin typeface="Cambria Math"/>
                                      </a:rPr>
                                    </m:ctrlPr>
                                  </m:sSupPr>
                                  <m:e>
                                    <m:r>
                                      <a:rPr lang="en-US" sz="2000" i="1">
                                        <a:latin typeface="Cambria Math"/>
                                        <a:ea typeface="Cambria Math"/>
                                      </a:rPr>
                                      <m:t>𝜙</m:t>
                                    </m:r>
                                  </m:e>
                                  <m:sup>
                                    <m:r>
                                      <a:rPr lang="en-US" sz="2000" i="1">
                                        <a:latin typeface="Cambria Math"/>
                                        <a:ea typeface="Cambria Math"/>
                                      </a:rPr>
                                      <m:t>𝑁</m:t>
                                    </m:r>
                                  </m:sup>
                                </m:sSup>
                                <m:r>
                                  <a:rPr lang="en-US" sz="2000" b="0" i="1" smtClean="0">
                                    <a:latin typeface="Cambria Math"/>
                                    <a:ea typeface="Cambria Math"/>
                                  </a:rPr>
                                  <m:t>(1−</m:t>
                                </m:r>
                                <m:sSup>
                                  <m:sSupPr>
                                    <m:ctrlPr>
                                      <a:rPr lang="en-US" sz="2000" b="0" i="1" smtClean="0">
                                        <a:latin typeface="Cambria Math"/>
                                        <a:ea typeface="Cambria Math"/>
                                      </a:rPr>
                                    </m:ctrlPr>
                                  </m:sSupPr>
                                  <m:e>
                                    <m:r>
                                      <a:rPr lang="en-US" sz="2000" b="0" i="1" smtClean="0">
                                        <a:latin typeface="Cambria Math"/>
                                        <a:ea typeface="Cambria Math"/>
                                      </a:rPr>
                                      <m:t>𝜓</m:t>
                                    </m:r>
                                  </m:e>
                                  <m:sup>
                                    <m:r>
                                      <a:rPr lang="en-US" sz="2000" b="0" i="1" smtClean="0">
                                        <a:latin typeface="Cambria Math"/>
                                        <a:ea typeface="Cambria Math"/>
                                      </a:rPr>
                                      <m:t>𝑁𝐵</m:t>
                                    </m:r>
                                    <m:r>
                                      <a:rPr lang="en-US" sz="2000" b="0" i="1" smtClean="0">
                                        <a:latin typeface="Cambria Math"/>
                                        <a:ea typeface="Cambria Math"/>
                                      </a:rPr>
                                      <m:t>)</m:t>
                                    </m:r>
                                  </m:sup>
                                </m:sSup>
                              </m:e>
                              <m:e>
                                <m:r>
                                  <a:rPr lang="en-US" sz="2000" b="0" i="1" smtClean="0">
                                    <a:latin typeface="Cambria Math"/>
                                  </a:rPr>
                                  <m:t>1−</m:t>
                                </m:r>
                                <m:sSup>
                                  <m:sSupPr>
                                    <m:ctrlPr>
                                      <a:rPr lang="en-US" sz="2000" i="1">
                                        <a:latin typeface="Cambria Math"/>
                                      </a:rPr>
                                    </m:ctrlPr>
                                  </m:sSupPr>
                                  <m:e>
                                    <m:r>
                                      <a:rPr lang="en-US" sz="2000" i="1">
                                        <a:latin typeface="Cambria Math"/>
                                        <a:ea typeface="Cambria Math"/>
                                      </a:rPr>
                                      <m:t>𝜙</m:t>
                                    </m:r>
                                  </m:e>
                                  <m:sup>
                                    <m:r>
                                      <a:rPr lang="en-US" sz="2000" i="1">
                                        <a:latin typeface="Cambria Math"/>
                                        <a:ea typeface="Cambria Math"/>
                                      </a:rPr>
                                      <m:t>𝑁</m:t>
                                    </m:r>
                                  </m:sup>
                                </m:sSup>
                              </m:e>
                            </m:mr>
                            <m:mr>
                              <m:e>
                                <m:r>
                                  <a:rPr lang="en-US" sz="2000" b="0" i="1" smtClean="0">
                                    <a:latin typeface="Cambria Math"/>
                                  </a:rPr>
                                  <m:t>0</m:t>
                                </m:r>
                              </m:e>
                              <m:e>
                                <m:r>
                                  <a:rPr lang="en-US" sz="2000" b="0" i="1" smtClean="0">
                                    <a:latin typeface="Cambria Math"/>
                                  </a:rPr>
                                  <m:t>0</m:t>
                                </m:r>
                              </m:e>
                              <m:e>
                                <m:r>
                                  <a:rPr lang="en-US" sz="2000" b="0" i="1" smtClean="0">
                                    <a:latin typeface="Cambria Math"/>
                                  </a:rPr>
                                  <m:t>0</m:t>
                                </m:r>
                              </m:e>
                              <m:e>
                                <m:r>
                                  <a:rPr lang="en-US" sz="2000" b="0" i="1" smtClean="0">
                                    <a:latin typeface="Cambria Math"/>
                                  </a:rPr>
                                  <m:t>1</m:t>
                                </m:r>
                              </m:e>
                            </m:mr>
                          </m:m>
                        </m:e>
                      </m:d>
                    </m:oMath>
                  </m:oMathPara>
                </a14:m>
                <a:endParaRPr lang="en-US"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2170588" y="4752880"/>
                <a:ext cx="4991431" cy="1381789"/>
              </a:xfrm>
              <a:prstGeom prst="rect">
                <a:avLst/>
              </a:prstGeom>
              <a:blipFill rotWithShape="1">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0146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par>
                                <p:cTn id="36" presetID="10" presetClass="entr" presetSubtype="0"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fade">
                                      <p:cBhvr>
                                        <p:cTn id="41" dur="500"/>
                                        <p:tgtEl>
                                          <p:spTgt spid="48"/>
                                        </p:tgtEl>
                                      </p:cBhvr>
                                    </p:animEffect>
                                  </p:childTnLst>
                                </p:cTn>
                              </p:par>
                              <p:par>
                                <p:cTn id="42" presetID="10" presetClass="entr" presetSubtype="0" fill="hold" nodeType="with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fade">
                                      <p:cBhvr>
                                        <p:cTn id="44" dur="500"/>
                                        <p:tgtEl>
                                          <p:spTgt spid="5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500"/>
                                        <p:tgtEl>
                                          <p:spTgt spid="5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8"/>
                                        </p:tgtEl>
                                        <p:attrNameLst>
                                          <p:attrName>style.visibility</p:attrName>
                                        </p:attrNameLst>
                                      </p:cBhvr>
                                      <p:to>
                                        <p:strVal val="visible"/>
                                      </p:to>
                                    </p:set>
                                    <p:animEffect transition="in" filter="fade">
                                      <p:cBhvr>
                                        <p:cTn id="50" dur="500"/>
                                        <p:tgtEl>
                                          <p:spTgt spid="5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500"/>
                                        <p:tgtEl>
                                          <p:spTgt spid="5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fade">
                                      <p:cBhvr>
                                        <p:cTn id="6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27" grpId="0"/>
      <p:bldP spid="28" grpId="0"/>
      <p:bldP spid="29" grpId="0"/>
      <p:bldP spid="30" grpId="0"/>
      <p:bldP spid="36" grpId="0" animBg="1"/>
      <p:bldP spid="56" grpId="0"/>
      <p:bldP spid="57" grpId="0"/>
      <p:bldP spid="58"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Extensions of multistate models</a:t>
            </a:r>
          </a:p>
        </p:txBody>
      </p:sp>
      <p:sp>
        <p:nvSpPr>
          <p:cNvPr id="3" name="Content Placeholder 2"/>
          <p:cNvSpPr>
            <a:spLocks noGrp="1"/>
          </p:cNvSpPr>
          <p:nvPr>
            <p:ph idx="1"/>
          </p:nvPr>
        </p:nvSpPr>
        <p:spPr/>
        <p:txBody>
          <a:bodyPr>
            <a:normAutofit fontScale="92500"/>
          </a:bodyPr>
          <a:lstStyle/>
          <a:p>
            <a:r>
              <a:rPr lang="en-US" sz="2400" dirty="0"/>
              <a:t>Range of applications, not just individual mark-recapture data</a:t>
            </a:r>
          </a:p>
          <a:p>
            <a:r>
              <a:rPr lang="en-US" sz="2400" dirty="0"/>
              <a:t>Used in both estimation and projection</a:t>
            </a:r>
          </a:p>
          <a:p>
            <a:r>
              <a:rPr lang="en-US" sz="2400" dirty="0"/>
              <a:t>Migratory connectivity</a:t>
            </a:r>
          </a:p>
          <a:p>
            <a:pPr lvl="1"/>
            <a:r>
              <a:rPr lang="en-US" sz="2000" dirty="0"/>
              <a:t>probability of moving among multiple breeding and wintering sites</a:t>
            </a:r>
          </a:p>
          <a:p>
            <a:r>
              <a:rPr lang="en-US" sz="2400" dirty="0"/>
              <a:t>Multistate occupancy analysis</a:t>
            </a:r>
          </a:p>
          <a:p>
            <a:pPr lvl="1"/>
            <a:r>
              <a:rPr lang="en-US" sz="2000" dirty="0"/>
              <a:t>change in occupancy state of sites (e.g. many, few, or none detected, detected with and without breeding activity, etc.)</a:t>
            </a:r>
          </a:p>
          <a:p>
            <a:r>
              <a:rPr lang="en-US" sz="2400" dirty="0"/>
              <a:t>Ecological succession </a:t>
            </a:r>
          </a:p>
          <a:p>
            <a:pPr lvl="1"/>
            <a:r>
              <a:rPr lang="en-US" sz="2000" dirty="0"/>
              <a:t>change in dominant land cover type over time</a:t>
            </a:r>
          </a:p>
          <a:p>
            <a:endParaRPr lang="en-US" sz="2400" dirty="0"/>
          </a:p>
        </p:txBody>
      </p:sp>
    </p:spTree>
    <p:extLst>
      <p:ext uri="{BB962C8B-B14F-4D97-AF65-F5344CB8AC3E}">
        <p14:creationId xmlns:p14="http://schemas.microsoft.com/office/powerpoint/2010/main" val="2593816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Population Models (IPMs)</a:t>
            </a:r>
          </a:p>
        </p:txBody>
      </p:sp>
      <p:sp>
        <p:nvSpPr>
          <p:cNvPr id="3" name="Content Placeholder 2"/>
          <p:cNvSpPr>
            <a:spLocks noGrp="1"/>
          </p:cNvSpPr>
          <p:nvPr>
            <p:ph idx="1"/>
          </p:nvPr>
        </p:nvSpPr>
        <p:spPr>
          <a:xfrm>
            <a:off x="457200" y="1123950"/>
            <a:ext cx="8305800" cy="3263504"/>
          </a:xfrm>
        </p:spPr>
        <p:txBody>
          <a:bodyPr>
            <a:noAutofit/>
          </a:bodyPr>
          <a:lstStyle/>
          <a:p>
            <a:r>
              <a:rPr lang="en-US" sz="2000" dirty="0"/>
              <a:t>Relatively new approach to combining all sources of demographic information into one analysis</a:t>
            </a:r>
          </a:p>
          <a:p>
            <a:pPr lvl="1"/>
            <a:r>
              <a:rPr lang="en-US" sz="1800" dirty="0"/>
              <a:t>Typically </a:t>
            </a:r>
            <a:r>
              <a:rPr lang="en-US" sz="1800" b="1" dirty="0"/>
              <a:t>counts</a:t>
            </a:r>
            <a:r>
              <a:rPr lang="en-US" sz="1800" dirty="0"/>
              <a:t>, </a:t>
            </a:r>
            <a:r>
              <a:rPr lang="en-US" sz="1800" b="1" dirty="0"/>
              <a:t>mark-recapture, </a:t>
            </a:r>
            <a:r>
              <a:rPr lang="en-US" sz="1800" dirty="0"/>
              <a:t>and some measure of </a:t>
            </a:r>
            <a:r>
              <a:rPr lang="en-US" sz="1800" b="1" dirty="0"/>
              <a:t>fecundity</a:t>
            </a:r>
          </a:p>
          <a:p>
            <a:r>
              <a:rPr lang="en-US" sz="2000" dirty="0"/>
              <a:t>Pros:</a:t>
            </a:r>
          </a:p>
          <a:p>
            <a:pPr lvl="1"/>
            <a:r>
              <a:rPr lang="en-US" sz="1800" dirty="0"/>
              <a:t>More precise estimates of demographic rates</a:t>
            </a:r>
          </a:p>
          <a:p>
            <a:pPr lvl="1"/>
            <a:r>
              <a:rPr lang="en-US" sz="1800" dirty="0"/>
              <a:t>Can potentially estimate things you don’t have explicit data about (usually these things are hard to measure)</a:t>
            </a:r>
          </a:p>
          <a:p>
            <a:pPr lvl="2"/>
            <a:r>
              <a:rPr lang="en-US" sz="1600" dirty="0"/>
              <a:t>Immigration/emigration,  juvenile survival</a:t>
            </a:r>
          </a:p>
          <a:p>
            <a:pPr lvl="1"/>
            <a:r>
              <a:rPr lang="en-US" sz="1800" dirty="0"/>
              <a:t>Can directly project population into the future while propagating all uncertainty</a:t>
            </a:r>
          </a:p>
          <a:p>
            <a:r>
              <a:rPr lang="en-US" sz="2000" dirty="0"/>
              <a:t>Cons:</a:t>
            </a:r>
          </a:p>
          <a:p>
            <a:pPr lvl="1"/>
            <a:r>
              <a:rPr lang="en-US" sz="1800" dirty="0"/>
              <a:t>More complicated analysis, requires more time/expertise to develop</a:t>
            </a:r>
          </a:p>
        </p:txBody>
      </p:sp>
    </p:spTree>
    <p:extLst>
      <p:ext uri="{BB962C8B-B14F-4D97-AF65-F5344CB8AC3E}">
        <p14:creationId xmlns:p14="http://schemas.microsoft.com/office/powerpoint/2010/main" val="53585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Estimating population vital rates</a:t>
            </a:r>
          </a:p>
        </p:txBody>
      </p:sp>
      <p:sp>
        <p:nvSpPr>
          <p:cNvPr id="3" name="Content Placeholder 2"/>
          <p:cNvSpPr>
            <a:spLocks noGrp="1"/>
          </p:cNvSpPr>
          <p:nvPr>
            <p:ph idx="1"/>
          </p:nvPr>
        </p:nvSpPr>
        <p:spPr>
          <a:xfrm>
            <a:off x="76200" y="1200151"/>
            <a:ext cx="4572000" cy="3394472"/>
          </a:xfrm>
        </p:spPr>
        <p:txBody>
          <a:bodyPr>
            <a:normAutofit fontScale="92500" lnSpcReduction="20000"/>
          </a:bodyPr>
          <a:lstStyle/>
          <a:p>
            <a:r>
              <a:rPr lang="en-US" sz="2000" dirty="0"/>
              <a:t>Can use counts to model change in population size and the effect of covariates</a:t>
            </a:r>
          </a:p>
          <a:p>
            <a:endParaRPr lang="en-US" sz="2000" dirty="0"/>
          </a:p>
          <a:p>
            <a:r>
              <a:rPr lang="en-US" sz="2000" dirty="0"/>
              <a:t>Intrinsic population characteristics govern population dynamics</a:t>
            </a:r>
          </a:p>
          <a:p>
            <a:endParaRPr lang="en-US" sz="2000" dirty="0"/>
          </a:p>
          <a:p>
            <a:r>
              <a:rPr lang="en-US" sz="2000" dirty="0"/>
              <a:t>Stressors and threats often act directly on these rates</a:t>
            </a:r>
          </a:p>
          <a:p>
            <a:endParaRPr lang="en-US" sz="2000" dirty="0"/>
          </a:p>
          <a:p>
            <a:r>
              <a:rPr lang="en-US" sz="2000" dirty="0"/>
              <a:t>This can help guide conservation actions to where it will be the most helpful and examine effects of potential management actions</a:t>
            </a:r>
          </a:p>
        </p:txBody>
      </p:sp>
      <p:pic>
        <p:nvPicPr>
          <p:cNvPr id="1026" name="Picture 2" descr="C:\Users\amt0046\Documents\Pictures and figures\5.2-birdsE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543050"/>
            <a:ext cx="4341893"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142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7155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Counts</a:t>
            </a:r>
          </a:p>
        </p:txBody>
      </p:sp>
      <p:sp>
        <p:nvSpPr>
          <p:cNvPr id="6" name="Rectangle 5"/>
          <p:cNvSpPr/>
          <p:nvPr/>
        </p:nvSpPr>
        <p:spPr>
          <a:xfrm>
            <a:off x="971550" y="2324100"/>
            <a:ext cx="1752600" cy="609600"/>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Mark-recapture</a:t>
            </a:r>
          </a:p>
        </p:txBody>
      </p:sp>
      <p:sp>
        <p:nvSpPr>
          <p:cNvPr id="7" name="Rectangle 6"/>
          <p:cNvSpPr/>
          <p:nvPr/>
        </p:nvSpPr>
        <p:spPr>
          <a:xfrm>
            <a:off x="971550" y="3486150"/>
            <a:ext cx="1752600" cy="838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Number of offspring/female</a:t>
            </a:r>
          </a:p>
        </p:txBody>
      </p:sp>
      <p:sp>
        <p:nvSpPr>
          <p:cNvPr id="8" name="TextBox 7"/>
          <p:cNvSpPr txBox="1"/>
          <p:nvPr/>
        </p:nvSpPr>
        <p:spPr>
          <a:xfrm>
            <a:off x="2009775" y="361949"/>
            <a:ext cx="5124450" cy="523220"/>
          </a:xfrm>
          <a:prstGeom prst="rect">
            <a:avLst/>
          </a:prstGeom>
          <a:noFill/>
        </p:spPr>
        <p:txBody>
          <a:bodyPr wrap="square" rtlCol="0">
            <a:spAutoFit/>
          </a:bodyPr>
          <a:lstStyle/>
          <a:p>
            <a:pPr algn="ctr"/>
            <a:r>
              <a:rPr lang="en-US" sz="2800" dirty="0"/>
              <a:t>Non-integrated analysis</a:t>
            </a:r>
          </a:p>
        </p:txBody>
      </p:sp>
      <p:sp>
        <p:nvSpPr>
          <p:cNvPr id="9" name="Rectangle 8"/>
          <p:cNvSpPr/>
          <p:nvPr/>
        </p:nvSpPr>
        <p:spPr>
          <a:xfrm>
            <a:off x="369570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N-mixture model</a:t>
            </a:r>
          </a:p>
        </p:txBody>
      </p:sp>
      <p:sp>
        <p:nvSpPr>
          <p:cNvPr id="10" name="Rectangle 9"/>
          <p:cNvSpPr/>
          <p:nvPr/>
        </p:nvSpPr>
        <p:spPr>
          <a:xfrm>
            <a:off x="3695700" y="2324100"/>
            <a:ext cx="1752600" cy="609600"/>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Survival analysis</a:t>
            </a:r>
          </a:p>
        </p:txBody>
      </p:sp>
      <p:sp>
        <p:nvSpPr>
          <p:cNvPr id="11" name="Rectangle 10"/>
          <p:cNvSpPr/>
          <p:nvPr/>
        </p:nvSpPr>
        <p:spPr>
          <a:xfrm>
            <a:off x="3695700" y="3486150"/>
            <a:ext cx="1752600" cy="838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Poisson GLM</a:t>
            </a:r>
          </a:p>
        </p:txBody>
      </p:sp>
      <p:cxnSp>
        <p:nvCxnSpPr>
          <p:cNvPr id="13" name="Straight Arrow Connector 12"/>
          <p:cNvCxnSpPr>
            <a:stCxn id="5" idx="3"/>
            <a:endCxn id="9" idx="1"/>
          </p:cNvCxnSpPr>
          <p:nvPr/>
        </p:nvCxnSpPr>
        <p:spPr>
          <a:xfrm>
            <a:off x="2724150" y="158115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a:endCxn id="10" idx="1"/>
          </p:cNvCxnSpPr>
          <p:nvPr/>
        </p:nvCxnSpPr>
        <p:spPr>
          <a:xfrm>
            <a:off x="2724150" y="262890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3"/>
            <a:endCxn id="11" idx="1"/>
          </p:cNvCxnSpPr>
          <p:nvPr/>
        </p:nvCxnSpPr>
        <p:spPr>
          <a:xfrm>
            <a:off x="2724150" y="390525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41985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Abundance estimate</a:t>
            </a:r>
          </a:p>
        </p:txBody>
      </p:sp>
      <p:sp>
        <p:nvSpPr>
          <p:cNvPr id="22" name="Rectangle 21"/>
          <p:cNvSpPr/>
          <p:nvPr/>
        </p:nvSpPr>
        <p:spPr>
          <a:xfrm>
            <a:off x="6419850" y="2343150"/>
            <a:ext cx="1752600" cy="609600"/>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Survival probability</a:t>
            </a:r>
          </a:p>
        </p:txBody>
      </p:sp>
      <p:sp>
        <p:nvSpPr>
          <p:cNvPr id="23" name="Rectangle 22"/>
          <p:cNvSpPr/>
          <p:nvPr/>
        </p:nvSpPr>
        <p:spPr>
          <a:xfrm>
            <a:off x="6419850" y="3486150"/>
            <a:ext cx="1752600" cy="838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Average fecundity</a:t>
            </a:r>
          </a:p>
        </p:txBody>
      </p:sp>
      <p:cxnSp>
        <p:nvCxnSpPr>
          <p:cNvPr id="24" name="Straight Arrow Connector 23"/>
          <p:cNvCxnSpPr>
            <a:stCxn id="9" idx="3"/>
            <a:endCxn id="21" idx="1"/>
          </p:cNvCxnSpPr>
          <p:nvPr/>
        </p:nvCxnSpPr>
        <p:spPr>
          <a:xfrm>
            <a:off x="5448300" y="158115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10" idx="3"/>
            <a:endCxn id="22" idx="1"/>
          </p:cNvCxnSpPr>
          <p:nvPr/>
        </p:nvCxnSpPr>
        <p:spPr>
          <a:xfrm>
            <a:off x="5448300" y="2628900"/>
            <a:ext cx="971550" cy="1905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3"/>
            <a:endCxn id="23" idx="1"/>
          </p:cNvCxnSpPr>
          <p:nvPr/>
        </p:nvCxnSpPr>
        <p:spPr>
          <a:xfrm>
            <a:off x="5448300" y="390525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971550" y="885169"/>
            <a:ext cx="1752600" cy="369332"/>
          </a:xfrm>
          <a:prstGeom prst="rect">
            <a:avLst/>
          </a:prstGeom>
          <a:noFill/>
        </p:spPr>
        <p:txBody>
          <a:bodyPr wrap="square" rtlCol="0">
            <a:spAutoFit/>
          </a:bodyPr>
          <a:lstStyle/>
          <a:p>
            <a:pPr algn="ctr"/>
            <a:r>
              <a:rPr lang="en-US" dirty="0"/>
              <a:t>Data input</a:t>
            </a:r>
          </a:p>
        </p:txBody>
      </p:sp>
      <p:sp>
        <p:nvSpPr>
          <p:cNvPr id="19" name="TextBox 18"/>
          <p:cNvSpPr txBox="1"/>
          <p:nvPr/>
        </p:nvSpPr>
        <p:spPr>
          <a:xfrm>
            <a:off x="3695700" y="925412"/>
            <a:ext cx="1752600" cy="369332"/>
          </a:xfrm>
          <a:prstGeom prst="rect">
            <a:avLst/>
          </a:prstGeom>
          <a:noFill/>
        </p:spPr>
        <p:txBody>
          <a:bodyPr wrap="square" rtlCol="0">
            <a:spAutoFit/>
          </a:bodyPr>
          <a:lstStyle/>
          <a:p>
            <a:pPr algn="ctr"/>
            <a:r>
              <a:rPr lang="en-US" dirty="0"/>
              <a:t>Analysis</a:t>
            </a:r>
          </a:p>
        </p:txBody>
      </p:sp>
      <p:sp>
        <p:nvSpPr>
          <p:cNvPr id="20" name="TextBox 19"/>
          <p:cNvSpPr txBox="1"/>
          <p:nvPr/>
        </p:nvSpPr>
        <p:spPr>
          <a:xfrm>
            <a:off x="6419850" y="907018"/>
            <a:ext cx="1752600" cy="369332"/>
          </a:xfrm>
          <a:prstGeom prst="rect">
            <a:avLst/>
          </a:prstGeom>
          <a:noFill/>
        </p:spPr>
        <p:txBody>
          <a:bodyPr wrap="square" rtlCol="0">
            <a:spAutoFit/>
          </a:bodyPr>
          <a:lstStyle/>
          <a:p>
            <a:pPr algn="ctr"/>
            <a:r>
              <a:rPr lang="en-US" dirty="0"/>
              <a:t>Output</a:t>
            </a:r>
          </a:p>
        </p:txBody>
      </p:sp>
    </p:spTree>
    <p:extLst>
      <p:ext uri="{BB962C8B-B14F-4D97-AF65-F5344CB8AC3E}">
        <p14:creationId xmlns:p14="http://schemas.microsoft.com/office/powerpoint/2010/main" val="3780265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7155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Counts</a:t>
            </a:r>
          </a:p>
        </p:txBody>
      </p:sp>
      <p:sp>
        <p:nvSpPr>
          <p:cNvPr id="6" name="Rectangle 5"/>
          <p:cNvSpPr/>
          <p:nvPr/>
        </p:nvSpPr>
        <p:spPr>
          <a:xfrm>
            <a:off x="971550" y="2324100"/>
            <a:ext cx="1752600" cy="609600"/>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Mark-recapture</a:t>
            </a:r>
          </a:p>
        </p:txBody>
      </p:sp>
      <p:sp>
        <p:nvSpPr>
          <p:cNvPr id="7" name="Rectangle 6"/>
          <p:cNvSpPr/>
          <p:nvPr/>
        </p:nvSpPr>
        <p:spPr>
          <a:xfrm>
            <a:off x="971550" y="3486150"/>
            <a:ext cx="1752600" cy="838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Number of offspring/female</a:t>
            </a:r>
          </a:p>
        </p:txBody>
      </p:sp>
      <p:sp>
        <p:nvSpPr>
          <p:cNvPr id="8" name="TextBox 7"/>
          <p:cNvSpPr txBox="1"/>
          <p:nvPr/>
        </p:nvSpPr>
        <p:spPr>
          <a:xfrm>
            <a:off x="2009775" y="361949"/>
            <a:ext cx="5124450" cy="523220"/>
          </a:xfrm>
          <a:prstGeom prst="rect">
            <a:avLst/>
          </a:prstGeom>
          <a:noFill/>
        </p:spPr>
        <p:txBody>
          <a:bodyPr wrap="square" rtlCol="0">
            <a:spAutoFit/>
          </a:bodyPr>
          <a:lstStyle/>
          <a:p>
            <a:pPr algn="ctr"/>
            <a:r>
              <a:rPr lang="en-US" sz="2800" dirty="0"/>
              <a:t>Integrated analysis</a:t>
            </a:r>
          </a:p>
        </p:txBody>
      </p:sp>
      <p:cxnSp>
        <p:nvCxnSpPr>
          <p:cNvPr id="13" name="Straight Arrow Connector 12"/>
          <p:cNvCxnSpPr>
            <a:stCxn id="5" idx="3"/>
          </p:cNvCxnSpPr>
          <p:nvPr/>
        </p:nvCxnSpPr>
        <p:spPr>
          <a:xfrm>
            <a:off x="2724150" y="1581150"/>
            <a:ext cx="1085850" cy="10668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p:cNvCxnSpPr>
          <p:nvPr/>
        </p:nvCxnSpPr>
        <p:spPr>
          <a:xfrm>
            <a:off x="2724150" y="2628900"/>
            <a:ext cx="1085850" cy="1905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3"/>
          </p:cNvCxnSpPr>
          <p:nvPr/>
        </p:nvCxnSpPr>
        <p:spPr>
          <a:xfrm flipV="1">
            <a:off x="2724150" y="2647950"/>
            <a:ext cx="1085850" cy="12573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41985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Abundance estimate</a:t>
            </a:r>
          </a:p>
        </p:txBody>
      </p:sp>
      <p:sp>
        <p:nvSpPr>
          <p:cNvPr id="22" name="Rectangle 21"/>
          <p:cNvSpPr/>
          <p:nvPr/>
        </p:nvSpPr>
        <p:spPr>
          <a:xfrm>
            <a:off x="6419850" y="2343150"/>
            <a:ext cx="1752600" cy="609600"/>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Survival probability</a:t>
            </a:r>
          </a:p>
        </p:txBody>
      </p:sp>
      <p:sp>
        <p:nvSpPr>
          <p:cNvPr id="23" name="Rectangle 22"/>
          <p:cNvSpPr/>
          <p:nvPr/>
        </p:nvSpPr>
        <p:spPr>
          <a:xfrm>
            <a:off x="6419850" y="3486150"/>
            <a:ext cx="1752600" cy="838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Average fecundity</a:t>
            </a:r>
          </a:p>
        </p:txBody>
      </p:sp>
      <p:cxnSp>
        <p:nvCxnSpPr>
          <p:cNvPr id="24" name="Straight Arrow Connector 23"/>
          <p:cNvCxnSpPr>
            <a:endCxn id="21" idx="1"/>
          </p:cNvCxnSpPr>
          <p:nvPr/>
        </p:nvCxnSpPr>
        <p:spPr>
          <a:xfrm flipV="1">
            <a:off x="5562600" y="1581150"/>
            <a:ext cx="857250" cy="10668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2" idx="1"/>
          </p:cNvCxnSpPr>
          <p:nvPr/>
        </p:nvCxnSpPr>
        <p:spPr>
          <a:xfrm>
            <a:off x="5562600" y="2647950"/>
            <a:ext cx="8572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23" idx="1"/>
          </p:cNvCxnSpPr>
          <p:nvPr/>
        </p:nvCxnSpPr>
        <p:spPr>
          <a:xfrm>
            <a:off x="5562600" y="2647950"/>
            <a:ext cx="857250" cy="12573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Connector 2"/>
          <p:cNvCxnSpPr>
            <a:stCxn id="28" idx="2"/>
            <a:endCxn id="29" idx="0"/>
          </p:cNvCxnSpPr>
          <p:nvPr/>
        </p:nvCxnSpPr>
        <p:spPr>
          <a:xfrm>
            <a:off x="4686300" y="1761259"/>
            <a:ext cx="0" cy="715241"/>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2" idx="2"/>
            <a:endCxn id="23" idx="0"/>
          </p:cNvCxnSpPr>
          <p:nvPr/>
        </p:nvCxnSpPr>
        <p:spPr>
          <a:xfrm>
            <a:off x="7296150" y="2952750"/>
            <a:ext cx="0" cy="53340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71550" y="885169"/>
            <a:ext cx="1752600" cy="369332"/>
          </a:xfrm>
          <a:prstGeom prst="rect">
            <a:avLst/>
          </a:prstGeom>
          <a:noFill/>
        </p:spPr>
        <p:txBody>
          <a:bodyPr wrap="square" rtlCol="0">
            <a:spAutoFit/>
          </a:bodyPr>
          <a:lstStyle/>
          <a:p>
            <a:pPr algn="ctr"/>
            <a:r>
              <a:rPr lang="en-US" dirty="0"/>
              <a:t>Data input</a:t>
            </a:r>
          </a:p>
        </p:txBody>
      </p:sp>
      <p:sp>
        <p:nvSpPr>
          <p:cNvPr id="20" name="TextBox 19"/>
          <p:cNvSpPr txBox="1"/>
          <p:nvPr/>
        </p:nvSpPr>
        <p:spPr>
          <a:xfrm>
            <a:off x="3810000" y="925412"/>
            <a:ext cx="1752600" cy="369332"/>
          </a:xfrm>
          <a:prstGeom prst="rect">
            <a:avLst/>
          </a:prstGeom>
          <a:noFill/>
        </p:spPr>
        <p:txBody>
          <a:bodyPr wrap="square" rtlCol="0">
            <a:spAutoFit/>
          </a:bodyPr>
          <a:lstStyle/>
          <a:p>
            <a:pPr algn="ctr"/>
            <a:r>
              <a:rPr lang="en-US" dirty="0" smtClean="0"/>
              <a:t>IPM</a:t>
            </a:r>
            <a:endParaRPr lang="en-US" dirty="0"/>
          </a:p>
        </p:txBody>
      </p:sp>
      <p:sp>
        <p:nvSpPr>
          <p:cNvPr id="26" name="TextBox 25"/>
          <p:cNvSpPr txBox="1"/>
          <p:nvPr/>
        </p:nvSpPr>
        <p:spPr>
          <a:xfrm>
            <a:off x="6419850" y="907018"/>
            <a:ext cx="1752600" cy="369332"/>
          </a:xfrm>
          <a:prstGeom prst="rect">
            <a:avLst/>
          </a:prstGeom>
          <a:noFill/>
        </p:spPr>
        <p:txBody>
          <a:bodyPr wrap="square" rtlCol="0">
            <a:spAutoFit/>
          </a:bodyPr>
          <a:lstStyle/>
          <a:p>
            <a:pPr algn="ctr"/>
            <a:r>
              <a:rPr lang="en-US" dirty="0"/>
              <a:t>Output</a:t>
            </a:r>
          </a:p>
        </p:txBody>
      </p:sp>
      <p:sp>
        <p:nvSpPr>
          <p:cNvPr id="28" name="Rectangle 27"/>
          <p:cNvSpPr/>
          <p:nvPr/>
        </p:nvSpPr>
        <p:spPr>
          <a:xfrm>
            <a:off x="3962400" y="1428750"/>
            <a:ext cx="1447800" cy="332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N-mixture model</a:t>
            </a:r>
          </a:p>
        </p:txBody>
      </p:sp>
      <p:sp>
        <p:nvSpPr>
          <p:cNvPr id="29" name="Rectangle 28"/>
          <p:cNvSpPr/>
          <p:nvPr/>
        </p:nvSpPr>
        <p:spPr>
          <a:xfrm>
            <a:off x="3962400" y="2476500"/>
            <a:ext cx="1447800" cy="332509"/>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Survival analysis</a:t>
            </a:r>
          </a:p>
        </p:txBody>
      </p:sp>
      <p:sp>
        <p:nvSpPr>
          <p:cNvPr id="31" name="Rectangle 30"/>
          <p:cNvSpPr/>
          <p:nvPr/>
        </p:nvSpPr>
        <p:spPr>
          <a:xfrm>
            <a:off x="3962400" y="3638550"/>
            <a:ext cx="1447800" cy="457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Poisson GLM</a:t>
            </a:r>
          </a:p>
        </p:txBody>
      </p:sp>
      <p:sp>
        <p:nvSpPr>
          <p:cNvPr id="2" name="Rectangle 1"/>
          <p:cNvSpPr/>
          <p:nvPr/>
        </p:nvSpPr>
        <p:spPr>
          <a:xfrm>
            <a:off x="3810000" y="1279437"/>
            <a:ext cx="1742768" cy="3121113"/>
          </a:xfrm>
          <a:prstGeom prst="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7296150" y="1885950"/>
            <a:ext cx="0" cy="45720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2"/>
            <a:endCxn id="31" idx="0"/>
          </p:cNvCxnSpPr>
          <p:nvPr/>
        </p:nvCxnSpPr>
        <p:spPr>
          <a:xfrm>
            <a:off x="4686300" y="2809009"/>
            <a:ext cx="0" cy="829541"/>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6710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336881"/>
            <a:ext cx="9144000" cy="707886"/>
            <a:chOff x="0" y="1905000"/>
            <a:chExt cx="9144000" cy="943848"/>
          </a:xfrm>
        </p:grpSpPr>
        <p:sp>
          <p:nvSpPr>
            <p:cNvPr id="5" name="TextBox 4"/>
            <p:cNvSpPr txBox="1"/>
            <p:nvPr/>
          </p:nvSpPr>
          <p:spPr>
            <a:xfrm>
              <a:off x="0" y="1905000"/>
              <a:ext cx="2133600" cy="943848"/>
            </a:xfrm>
            <a:prstGeom prst="rect">
              <a:avLst/>
            </a:prstGeom>
            <a:noFill/>
          </p:spPr>
          <p:txBody>
            <a:bodyPr wrap="square" rtlCol="0">
              <a:spAutoFit/>
            </a:bodyPr>
            <a:lstStyle/>
            <a:p>
              <a:pPr algn="ctr"/>
              <a:r>
                <a:rPr lang="en-US" sz="2000" b="1" dirty="0"/>
                <a:t>Change in population size</a:t>
              </a:r>
            </a:p>
          </p:txBody>
        </p:sp>
        <p:sp>
          <p:nvSpPr>
            <p:cNvPr id="6" name="TextBox 5"/>
            <p:cNvSpPr txBox="1"/>
            <p:nvPr/>
          </p:nvSpPr>
          <p:spPr>
            <a:xfrm>
              <a:off x="2041558" y="2090299"/>
              <a:ext cx="1676400" cy="533480"/>
            </a:xfrm>
            <a:prstGeom prst="rect">
              <a:avLst/>
            </a:prstGeom>
            <a:noFill/>
          </p:spPr>
          <p:txBody>
            <a:bodyPr wrap="square" rtlCol="0">
              <a:spAutoFit/>
            </a:bodyPr>
            <a:lstStyle/>
            <a:p>
              <a:pPr algn="ctr"/>
              <a:r>
                <a:rPr lang="en-US" sz="2000" b="1" dirty="0">
                  <a:solidFill>
                    <a:srgbClr val="9C0E63"/>
                  </a:solidFill>
                </a:rPr>
                <a:t>births</a:t>
              </a:r>
              <a:endParaRPr lang="en-US" sz="2400" b="1" dirty="0">
                <a:solidFill>
                  <a:srgbClr val="9C0E63"/>
                </a:solidFill>
              </a:endParaRPr>
            </a:p>
          </p:txBody>
        </p:sp>
        <p:sp>
          <p:nvSpPr>
            <p:cNvPr id="7" name="TextBox 6"/>
            <p:cNvSpPr txBox="1"/>
            <p:nvPr/>
          </p:nvSpPr>
          <p:spPr>
            <a:xfrm>
              <a:off x="5730840" y="2090299"/>
              <a:ext cx="1676400" cy="533480"/>
            </a:xfrm>
            <a:prstGeom prst="rect">
              <a:avLst/>
            </a:prstGeom>
            <a:noFill/>
          </p:spPr>
          <p:txBody>
            <a:bodyPr wrap="square" rtlCol="0">
              <a:spAutoFit/>
            </a:bodyPr>
            <a:lstStyle/>
            <a:p>
              <a:pPr algn="ctr"/>
              <a:r>
                <a:rPr lang="en-US" sz="2000" b="1" dirty="0">
                  <a:solidFill>
                    <a:srgbClr val="00B0F0"/>
                  </a:solidFill>
                </a:rPr>
                <a:t>deaths</a:t>
              </a:r>
              <a:endParaRPr lang="en-US" sz="2400" b="1" dirty="0">
                <a:solidFill>
                  <a:srgbClr val="00B0F0"/>
                </a:solidFill>
              </a:endParaRPr>
            </a:p>
          </p:txBody>
        </p:sp>
        <p:sp>
          <p:nvSpPr>
            <p:cNvPr id="8" name="TextBox 7"/>
            <p:cNvSpPr txBox="1"/>
            <p:nvPr/>
          </p:nvSpPr>
          <p:spPr>
            <a:xfrm>
              <a:off x="3778316" y="2090299"/>
              <a:ext cx="1892166" cy="533480"/>
            </a:xfrm>
            <a:prstGeom prst="rect">
              <a:avLst/>
            </a:prstGeom>
            <a:noFill/>
          </p:spPr>
          <p:txBody>
            <a:bodyPr wrap="square" rtlCol="0">
              <a:spAutoFit/>
            </a:bodyPr>
            <a:lstStyle/>
            <a:p>
              <a:pPr algn="ctr"/>
              <a:r>
                <a:rPr lang="en-US" sz="2000" b="1" dirty="0">
                  <a:solidFill>
                    <a:srgbClr val="F2700E"/>
                  </a:solidFill>
                </a:rPr>
                <a:t>immigration</a:t>
              </a:r>
            </a:p>
          </p:txBody>
        </p:sp>
        <p:sp>
          <p:nvSpPr>
            <p:cNvPr id="9" name="TextBox 8"/>
            <p:cNvSpPr txBox="1"/>
            <p:nvPr/>
          </p:nvSpPr>
          <p:spPr>
            <a:xfrm>
              <a:off x="7467600" y="2090299"/>
              <a:ext cx="1676400" cy="533480"/>
            </a:xfrm>
            <a:prstGeom prst="rect">
              <a:avLst/>
            </a:prstGeom>
            <a:noFill/>
          </p:spPr>
          <p:txBody>
            <a:bodyPr wrap="square" rtlCol="0">
              <a:spAutoFit/>
            </a:bodyPr>
            <a:lstStyle/>
            <a:p>
              <a:pPr algn="ctr"/>
              <a:r>
                <a:rPr lang="en-US" sz="2000" b="1" dirty="0">
                  <a:solidFill>
                    <a:srgbClr val="00B050"/>
                  </a:solidFill>
                </a:rPr>
                <a:t>emigration</a:t>
              </a:r>
            </a:p>
          </p:txBody>
        </p:sp>
        <p:sp>
          <p:nvSpPr>
            <p:cNvPr id="10" name="TextBox 9"/>
            <p:cNvSpPr txBox="1"/>
            <p:nvPr/>
          </p:nvSpPr>
          <p:spPr>
            <a:xfrm>
              <a:off x="2057400" y="2090299"/>
              <a:ext cx="304800" cy="615553"/>
            </a:xfrm>
            <a:prstGeom prst="rect">
              <a:avLst/>
            </a:prstGeom>
            <a:noFill/>
          </p:spPr>
          <p:txBody>
            <a:bodyPr wrap="square" rtlCol="0">
              <a:spAutoFit/>
            </a:bodyPr>
            <a:lstStyle/>
            <a:p>
              <a:pPr algn="ctr"/>
              <a:r>
                <a:rPr lang="en-US" sz="2400" dirty="0"/>
                <a:t>=</a:t>
              </a:r>
            </a:p>
          </p:txBody>
        </p:sp>
        <p:sp>
          <p:nvSpPr>
            <p:cNvPr id="11" name="TextBox 10"/>
            <p:cNvSpPr txBox="1"/>
            <p:nvPr/>
          </p:nvSpPr>
          <p:spPr>
            <a:xfrm>
              <a:off x="3505200" y="2090299"/>
              <a:ext cx="304800" cy="615553"/>
            </a:xfrm>
            <a:prstGeom prst="rect">
              <a:avLst/>
            </a:prstGeom>
            <a:noFill/>
          </p:spPr>
          <p:txBody>
            <a:bodyPr wrap="square" rtlCol="0">
              <a:spAutoFit/>
            </a:bodyPr>
            <a:lstStyle/>
            <a:p>
              <a:pPr algn="ctr"/>
              <a:r>
                <a:rPr lang="en-US" sz="2400" dirty="0"/>
                <a:t>+</a:t>
              </a:r>
            </a:p>
          </p:txBody>
        </p:sp>
        <p:sp>
          <p:nvSpPr>
            <p:cNvPr id="12" name="TextBox 11"/>
            <p:cNvSpPr txBox="1"/>
            <p:nvPr/>
          </p:nvSpPr>
          <p:spPr>
            <a:xfrm>
              <a:off x="5715000" y="2089665"/>
              <a:ext cx="304800" cy="615553"/>
            </a:xfrm>
            <a:prstGeom prst="rect">
              <a:avLst/>
            </a:prstGeom>
            <a:noFill/>
          </p:spPr>
          <p:txBody>
            <a:bodyPr wrap="square" rtlCol="0">
              <a:spAutoFit/>
            </a:bodyPr>
            <a:lstStyle/>
            <a:p>
              <a:pPr algn="ctr"/>
              <a:r>
                <a:rPr lang="en-US" sz="2400" dirty="0"/>
                <a:t>-</a:t>
              </a:r>
            </a:p>
          </p:txBody>
        </p:sp>
        <p:sp>
          <p:nvSpPr>
            <p:cNvPr id="13" name="TextBox 12"/>
            <p:cNvSpPr txBox="1"/>
            <p:nvPr/>
          </p:nvSpPr>
          <p:spPr>
            <a:xfrm>
              <a:off x="7239000" y="2102347"/>
              <a:ext cx="304800" cy="615553"/>
            </a:xfrm>
            <a:prstGeom prst="rect">
              <a:avLst/>
            </a:prstGeom>
            <a:noFill/>
          </p:spPr>
          <p:txBody>
            <a:bodyPr wrap="square" rtlCol="0">
              <a:spAutoFit/>
            </a:bodyPr>
            <a:lstStyle/>
            <a:p>
              <a:pPr algn="ctr"/>
              <a:r>
                <a:rPr lang="en-US" sz="2400" dirty="0"/>
                <a:t>-</a:t>
              </a:r>
            </a:p>
          </p:txBody>
        </p:sp>
      </p:grpSp>
      <mc:AlternateContent xmlns:mc="http://schemas.openxmlformats.org/markup-compatibility/2006" xmlns:a14="http://schemas.microsoft.com/office/drawing/2010/main">
        <mc:Choice Requires="a14">
          <p:sp>
            <p:nvSpPr>
              <p:cNvPr id="15" name="TextBox 14"/>
              <p:cNvSpPr txBox="1"/>
              <p:nvPr/>
            </p:nvSpPr>
            <p:spPr>
              <a:xfrm>
                <a:off x="1242131" y="2155746"/>
                <a:ext cx="1880387" cy="12003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7200" i="1" smtClean="0">
                          <a:latin typeface="Cambria Math"/>
                          <a:ea typeface="Cambria Math"/>
                        </a:rPr>
                        <m:t>𝜆</m:t>
                      </m:r>
                      <m:r>
                        <a:rPr lang="en-US" sz="7200" b="0" i="1" smtClean="0">
                          <a:latin typeface="Cambria Math"/>
                          <a:ea typeface="Cambria Math"/>
                        </a:rPr>
                        <m:t>=</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1242131" y="2155746"/>
                <a:ext cx="1880387" cy="1200329"/>
              </a:xfrm>
              <a:prstGeom prst="rect">
                <a:avLst/>
              </a:prstGeom>
              <a:blipFill rotWithShape="1">
                <a:blip r:embed="rId2"/>
                <a:stretch>
                  <a:fillRect/>
                </a:stretch>
              </a:blipFill>
            </p:spPr>
            <p:txBody>
              <a:bodyPr/>
              <a:lstStyle/>
              <a:p>
                <a:r>
                  <a:rPr lang="en-US">
                    <a:noFill/>
                  </a:rPr>
                  <a:t> </a:t>
                </a:r>
              </a:p>
            </p:txBody>
          </p:sp>
        </mc:Fallback>
      </mc:AlternateContent>
      <p:pic>
        <p:nvPicPr>
          <p:cNvPr id="1027" name="Picture 3" descr="C:\Users\amt0046\AppData\Local\Microsoft\Windows\Temporary Internet Files\Content.IE5\TWDIRV7I\139690200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043" y="956081"/>
            <a:ext cx="4013121" cy="4023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889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r="42077"/>
          <a:stretch/>
        </p:blipFill>
        <p:spPr>
          <a:xfrm>
            <a:off x="4572000" y="391064"/>
            <a:ext cx="4092454" cy="4015238"/>
          </a:xfrm>
          <a:prstGeom prst="rect">
            <a:avLst/>
          </a:prstGeom>
        </p:spPr>
      </p:pic>
      <p:sp>
        <p:nvSpPr>
          <p:cNvPr id="2" name="Title 1"/>
          <p:cNvSpPr>
            <a:spLocks noGrp="1"/>
          </p:cNvSpPr>
          <p:nvPr>
            <p:ph type="title"/>
          </p:nvPr>
        </p:nvSpPr>
        <p:spPr>
          <a:xfrm>
            <a:off x="457200" y="209550"/>
            <a:ext cx="8229600" cy="742950"/>
          </a:xfrm>
        </p:spPr>
        <p:txBody>
          <a:bodyPr>
            <a:noAutofit/>
          </a:bodyPr>
          <a:lstStyle/>
          <a:p>
            <a:r>
              <a:rPr lang="en-US" sz="2800" b="1" dirty="0"/>
              <a:t>Do I need to use an IPM?</a:t>
            </a:r>
          </a:p>
        </p:txBody>
      </p:sp>
      <p:sp>
        <p:nvSpPr>
          <p:cNvPr id="4" name="Content Placeholder 3"/>
          <p:cNvSpPr>
            <a:spLocks noGrp="1"/>
          </p:cNvSpPr>
          <p:nvPr>
            <p:ph idx="1"/>
          </p:nvPr>
        </p:nvSpPr>
        <p:spPr>
          <a:xfrm>
            <a:off x="457200" y="1123950"/>
            <a:ext cx="4114800" cy="3550920"/>
          </a:xfrm>
        </p:spPr>
        <p:txBody>
          <a:bodyPr>
            <a:normAutofit lnSpcReduction="10000"/>
          </a:bodyPr>
          <a:lstStyle/>
          <a:p>
            <a:r>
              <a:rPr lang="en-US" sz="2400" dirty="0"/>
              <a:t>Core assumption = all data are a product of the same underlying population processes</a:t>
            </a:r>
          </a:p>
          <a:p>
            <a:r>
              <a:rPr lang="en-US" sz="2400" dirty="0"/>
              <a:t>Most useful when:</a:t>
            </a:r>
          </a:p>
          <a:p>
            <a:pPr lvl="1"/>
            <a:r>
              <a:rPr lang="en-US" sz="2100" dirty="0"/>
              <a:t>Individual analyses of different data sources give competing results</a:t>
            </a:r>
          </a:p>
          <a:p>
            <a:pPr lvl="1"/>
            <a:r>
              <a:rPr lang="en-US" sz="2100" dirty="0"/>
              <a:t>You want to estimate a demographic parameter without data (e.g. immigration rate)</a:t>
            </a:r>
          </a:p>
          <a:p>
            <a:endParaRPr lang="en-US" sz="2400" b="1"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03108" y="190499"/>
            <a:ext cx="1312292" cy="1638765"/>
          </a:xfrm>
          <a:prstGeom prst="rect">
            <a:avLst/>
          </a:prstGeom>
        </p:spPr>
      </p:pic>
      <p:sp>
        <p:nvSpPr>
          <p:cNvPr id="10" name="5-Point Star 9"/>
          <p:cNvSpPr/>
          <p:nvPr/>
        </p:nvSpPr>
        <p:spPr>
          <a:xfrm>
            <a:off x="7105646" y="1924050"/>
            <a:ext cx="238125" cy="190500"/>
          </a:xfrm>
          <a:prstGeom prst="star5">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p:cNvSpPr/>
          <p:nvPr/>
        </p:nvSpPr>
        <p:spPr>
          <a:xfrm>
            <a:off x="6677023" y="2781300"/>
            <a:ext cx="238125" cy="190500"/>
          </a:xfrm>
          <a:prstGeom prst="star5">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746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0" y="336881"/>
            <a:ext cx="9144000" cy="707886"/>
            <a:chOff x="0" y="1905000"/>
            <a:chExt cx="9144000" cy="943848"/>
          </a:xfrm>
        </p:grpSpPr>
        <p:sp>
          <p:nvSpPr>
            <p:cNvPr id="4" name="TextBox 3"/>
            <p:cNvSpPr txBox="1"/>
            <p:nvPr/>
          </p:nvSpPr>
          <p:spPr>
            <a:xfrm>
              <a:off x="0" y="1905000"/>
              <a:ext cx="2133600" cy="943848"/>
            </a:xfrm>
            <a:prstGeom prst="rect">
              <a:avLst/>
            </a:prstGeom>
            <a:noFill/>
          </p:spPr>
          <p:txBody>
            <a:bodyPr wrap="square" rtlCol="0">
              <a:spAutoFit/>
            </a:bodyPr>
            <a:lstStyle/>
            <a:p>
              <a:pPr algn="ctr"/>
              <a:r>
                <a:rPr lang="en-US" sz="2000" b="1" dirty="0"/>
                <a:t>Change in population size</a:t>
              </a:r>
            </a:p>
          </p:txBody>
        </p:sp>
        <p:sp>
          <p:nvSpPr>
            <p:cNvPr id="5" name="TextBox 4"/>
            <p:cNvSpPr txBox="1"/>
            <p:nvPr/>
          </p:nvSpPr>
          <p:spPr>
            <a:xfrm>
              <a:off x="2041558" y="2090299"/>
              <a:ext cx="1676400" cy="533480"/>
            </a:xfrm>
            <a:prstGeom prst="rect">
              <a:avLst/>
            </a:prstGeom>
            <a:noFill/>
          </p:spPr>
          <p:txBody>
            <a:bodyPr wrap="square" rtlCol="0">
              <a:spAutoFit/>
            </a:bodyPr>
            <a:lstStyle/>
            <a:p>
              <a:pPr algn="ctr"/>
              <a:r>
                <a:rPr lang="en-US" sz="2000" b="1" dirty="0">
                  <a:solidFill>
                    <a:schemeClr val="accent3">
                      <a:lumMod val="50000"/>
                    </a:schemeClr>
                  </a:solidFill>
                </a:rPr>
                <a:t>births</a:t>
              </a:r>
              <a:endParaRPr lang="en-US" sz="2400" b="1" dirty="0">
                <a:solidFill>
                  <a:schemeClr val="accent3">
                    <a:lumMod val="50000"/>
                  </a:schemeClr>
                </a:solidFill>
              </a:endParaRPr>
            </a:p>
          </p:txBody>
        </p:sp>
        <p:sp>
          <p:nvSpPr>
            <p:cNvPr id="6" name="TextBox 5"/>
            <p:cNvSpPr txBox="1"/>
            <p:nvPr/>
          </p:nvSpPr>
          <p:spPr>
            <a:xfrm>
              <a:off x="5730840" y="2090299"/>
              <a:ext cx="1676400" cy="533480"/>
            </a:xfrm>
            <a:prstGeom prst="rect">
              <a:avLst/>
            </a:prstGeom>
            <a:noFill/>
          </p:spPr>
          <p:txBody>
            <a:bodyPr wrap="square" rtlCol="0">
              <a:spAutoFit/>
            </a:bodyPr>
            <a:lstStyle/>
            <a:p>
              <a:pPr algn="ctr"/>
              <a:r>
                <a:rPr lang="en-US" sz="2000" b="1" dirty="0">
                  <a:solidFill>
                    <a:schemeClr val="accent2">
                      <a:lumMod val="75000"/>
                    </a:schemeClr>
                  </a:solidFill>
                </a:rPr>
                <a:t>deaths</a:t>
              </a:r>
              <a:endParaRPr lang="en-US" sz="2400" b="1" dirty="0">
                <a:solidFill>
                  <a:schemeClr val="accent2">
                    <a:lumMod val="75000"/>
                  </a:schemeClr>
                </a:solidFill>
              </a:endParaRPr>
            </a:p>
          </p:txBody>
        </p:sp>
        <p:sp>
          <p:nvSpPr>
            <p:cNvPr id="7" name="TextBox 6"/>
            <p:cNvSpPr txBox="1"/>
            <p:nvPr/>
          </p:nvSpPr>
          <p:spPr>
            <a:xfrm>
              <a:off x="3778316" y="2090299"/>
              <a:ext cx="1892166" cy="533480"/>
            </a:xfrm>
            <a:prstGeom prst="rect">
              <a:avLst/>
            </a:prstGeom>
            <a:noFill/>
          </p:spPr>
          <p:txBody>
            <a:bodyPr wrap="square" rtlCol="0">
              <a:spAutoFit/>
            </a:bodyPr>
            <a:lstStyle/>
            <a:p>
              <a:pPr algn="ctr"/>
              <a:r>
                <a:rPr lang="en-US" sz="2000" b="1" dirty="0">
                  <a:solidFill>
                    <a:schemeClr val="accent3">
                      <a:lumMod val="50000"/>
                    </a:schemeClr>
                  </a:solidFill>
                </a:rPr>
                <a:t>immigration</a:t>
              </a:r>
            </a:p>
          </p:txBody>
        </p:sp>
        <p:sp>
          <p:nvSpPr>
            <p:cNvPr id="8" name="TextBox 7"/>
            <p:cNvSpPr txBox="1"/>
            <p:nvPr/>
          </p:nvSpPr>
          <p:spPr>
            <a:xfrm>
              <a:off x="7467600" y="2090299"/>
              <a:ext cx="1676400" cy="533480"/>
            </a:xfrm>
            <a:prstGeom prst="rect">
              <a:avLst/>
            </a:prstGeom>
            <a:noFill/>
          </p:spPr>
          <p:txBody>
            <a:bodyPr wrap="square" rtlCol="0">
              <a:spAutoFit/>
            </a:bodyPr>
            <a:lstStyle/>
            <a:p>
              <a:pPr algn="ctr"/>
              <a:r>
                <a:rPr lang="en-US" sz="2000" b="1" dirty="0">
                  <a:solidFill>
                    <a:schemeClr val="accent2">
                      <a:lumMod val="75000"/>
                    </a:schemeClr>
                  </a:solidFill>
                </a:rPr>
                <a:t>emigration</a:t>
              </a:r>
            </a:p>
          </p:txBody>
        </p:sp>
        <p:sp>
          <p:nvSpPr>
            <p:cNvPr id="9" name="TextBox 8"/>
            <p:cNvSpPr txBox="1"/>
            <p:nvPr/>
          </p:nvSpPr>
          <p:spPr>
            <a:xfrm>
              <a:off x="2057400" y="2090299"/>
              <a:ext cx="304800" cy="615553"/>
            </a:xfrm>
            <a:prstGeom prst="rect">
              <a:avLst/>
            </a:prstGeom>
            <a:noFill/>
          </p:spPr>
          <p:txBody>
            <a:bodyPr wrap="square" rtlCol="0">
              <a:spAutoFit/>
            </a:bodyPr>
            <a:lstStyle/>
            <a:p>
              <a:pPr algn="ctr"/>
              <a:r>
                <a:rPr lang="en-US" sz="2400" dirty="0"/>
                <a:t>=</a:t>
              </a:r>
            </a:p>
          </p:txBody>
        </p:sp>
        <p:sp>
          <p:nvSpPr>
            <p:cNvPr id="10" name="TextBox 9"/>
            <p:cNvSpPr txBox="1"/>
            <p:nvPr/>
          </p:nvSpPr>
          <p:spPr>
            <a:xfrm>
              <a:off x="3505200" y="2090299"/>
              <a:ext cx="304800" cy="615553"/>
            </a:xfrm>
            <a:prstGeom prst="rect">
              <a:avLst/>
            </a:prstGeom>
            <a:noFill/>
          </p:spPr>
          <p:txBody>
            <a:bodyPr wrap="square" rtlCol="0">
              <a:spAutoFit/>
            </a:bodyPr>
            <a:lstStyle/>
            <a:p>
              <a:pPr algn="ctr"/>
              <a:r>
                <a:rPr lang="en-US" sz="2400" dirty="0"/>
                <a:t>+</a:t>
              </a:r>
            </a:p>
          </p:txBody>
        </p:sp>
        <p:sp>
          <p:nvSpPr>
            <p:cNvPr id="11" name="TextBox 10"/>
            <p:cNvSpPr txBox="1"/>
            <p:nvPr/>
          </p:nvSpPr>
          <p:spPr>
            <a:xfrm>
              <a:off x="5715000" y="2089665"/>
              <a:ext cx="304800" cy="615553"/>
            </a:xfrm>
            <a:prstGeom prst="rect">
              <a:avLst/>
            </a:prstGeom>
            <a:noFill/>
          </p:spPr>
          <p:txBody>
            <a:bodyPr wrap="square" rtlCol="0">
              <a:spAutoFit/>
            </a:bodyPr>
            <a:lstStyle/>
            <a:p>
              <a:pPr algn="ctr"/>
              <a:r>
                <a:rPr lang="en-US" sz="2400" dirty="0"/>
                <a:t>-</a:t>
              </a:r>
            </a:p>
          </p:txBody>
        </p:sp>
        <p:sp>
          <p:nvSpPr>
            <p:cNvPr id="12" name="TextBox 11"/>
            <p:cNvSpPr txBox="1"/>
            <p:nvPr/>
          </p:nvSpPr>
          <p:spPr>
            <a:xfrm>
              <a:off x="7239000" y="2102347"/>
              <a:ext cx="304800" cy="615553"/>
            </a:xfrm>
            <a:prstGeom prst="rect">
              <a:avLst/>
            </a:prstGeom>
            <a:noFill/>
          </p:spPr>
          <p:txBody>
            <a:bodyPr wrap="square" rtlCol="0">
              <a:spAutoFit/>
            </a:bodyPr>
            <a:lstStyle/>
            <a:p>
              <a:pPr algn="ctr"/>
              <a:r>
                <a:rPr lang="en-US" sz="2400" dirty="0"/>
                <a:t>-</a:t>
              </a:r>
            </a:p>
          </p:txBody>
        </p:sp>
      </p:grpSp>
      <p:sp>
        <p:nvSpPr>
          <p:cNvPr id="14" name="TextBox 13"/>
          <p:cNvSpPr txBox="1"/>
          <p:nvPr/>
        </p:nvSpPr>
        <p:spPr>
          <a:xfrm>
            <a:off x="121720" y="1808321"/>
            <a:ext cx="4176161" cy="1631216"/>
          </a:xfrm>
          <a:prstGeom prst="rect">
            <a:avLst/>
          </a:prstGeom>
          <a:noFill/>
        </p:spPr>
        <p:txBody>
          <a:bodyPr wrap="square" rtlCol="0">
            <a:spAutoFit/>
          </a:bodyPr>
          <a:lstStyle/>
          <a:p>
            <a:r>
              <a:rPr lang="en-US" sz="2000" b="1" dirty="0"/>
              <a:t>Fecundity/Recruitment</a:t>
            </a:r>
            <a:endParaRPr lang="en-US" sz="2000" dirty="0"/>
          </a:p>
          <a:p>
            <a:pPr marL="342900" indent="-342900">
              <a:buFont typeface="Arial" panose="020B0604020202020204" pitchFamily="34" charset="0"/>
              <a:buChar char="•"/>
            </a:pPr>
            <a:r>
              <a:rPr lang="en-US" sz="2000" dirty="0"/>
              <a:t>Nest/den monitoring</a:t>
            </a:r>
          </a:p>
          <a:p>
            <a:pPr marL="342900" indent="-342900">
              <a:buFont typeface="Arial" panose="020B0604020202020204" pitchFamily="34" charset="0"/>
              <a:buChar char="•"/>
            </a:pPr>
            <a:r>
              <a:rPr lang="en-US" sz="2000" dirty="0"/>
              <a:t>Reproductive success/failure</a:t>
            </a:r>
          </a:p>
          <a:p>
            <a:pPr marL="342900" indent="-342900">
              <a:buFont typeface="Arial" panose="020B0604020202020204" pitchFamily="34" charset="0"/>
              <a:buChar char="•"/>
            </a:pPr>
            <a:r>
              <a:rPr lang="en-US" sz="2000" dirty="0"/>
              <a:t>Number of offspring produced</a:t>
            </a:r>
          </a:p>
          <a:p>
            <a:pPr marL="342900" indent="-342900">
              <a:buFont typeface="Arial" panose="020B0604020202020204" pitchFamily="34" charset="0"/>
              <a:buChar char="•"/>
            </a:pPr>
            <a:r>
              <a:rPr lang="en-US" sz="2000" dirty="0"/>
              <a:t>Age ratios</a:t>
            </a:r>
          </a:p>
        </p:txBody>
      </p:sp>
      <p:sp>
        <p:nvSpPr>
          <p:cNvPr id="15" name="TextBox 14"/>
          <p:cNvSpPr txBox="1"/>
          <p:nvPr/>
        </p:nvSpPr>
        <p:spPr>
          <a:xfrm>
            <a:off x="4876801" y="1808321"/>
            <a:ext cx="4176161" cy="1323439"/>
          </a:xfrm>
          <a:prstGeom prst="rect">
            <a:avLst/>
          </a:prstGeom>
          <a:noFill/>
        </p:spPr>
        <p:txBody>
          <a:bodyPr wrap="square" rtlCol="0">
            <a:spAutoFit/>
          </a:bodyPr>
          <a:lstStyle/>
          <a:p>
            <a:r>
              <a:rPr lang="en-US" sz="2000" b="1" dirty="0"/>
              <a:t>Survival</a:t>
            </a:r>
          </a:p>
          <a:p>
            <a:pPr marL="342900" indent="-342900">
              <a:buFont typeface="Arial" panose="020B0604020202020204" pitchFamily="34" charset="0"/>
              <a:buChar char="•"/>
            </a:pPr>
            <a:r>
              <a:rPr lang="en-US" sz="2000" dirty="0"/>
              <a:t>Individual capture-mark-recapture</a:t>
            </a:r>
          </a:p>
          <a:p>
            <a:pPr marL="342900" indent="-342900">
              <a:buFont typeface="Arial" panose="020B0604020202020204" pitchFamily="34" charset="0"/>
              <a:buChar char="•"/>
            </a:pPr>
            <a:r>
              <a:rPr lang="en-US" sz="2000" dirty="0"/>
              <a:t>Radio telemetry</a:t>
            </a:r>
          </a:p>
          <a:p>
            <a:pPr marL="342900" indent="-342900">
              <a:buFont typeface="Arial" panose="020B0604020202020204" pitchFamily="34" charset="0"/>
              <a:buChar char="•"/>
            </a:pPr>
            <a:endParaRPr lang="en-US" sz="2000" dirty="0"/>
          </a:p>
        </p:txBody>
      </p:sp>
      <p:cxnSp>
        <p:nvCxnSpPr>
          <p:cNvPr id="17" name="Straight Arrow Connector 16"/>
          <p:cNvCxnSpPr>
            <a:stCxn id="5" idx="2"/>
            <a:endCxn id="14" idx="0"/>
          </p:cNvCxnSpPr>
          <p:nvPr/>
        </p:nvCxnSpPr>
        <p:spPr>
          <a:xfrm flipH="1">
            <a:off x="2209801" y="875965"/>
            <a:ext cx="669957" cy="932356"/>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a:endCxn id="15" idx="0"/>
          </p:cNvCxnSpPr>
          <p:nvPr/>
        </p:nvCxnSpPr>
        <p:spPr>
          <a:xfrm>
            <a:off x="6569040" y="875965"/>
            <a:ext cx="395842" cy="932356"/>
          </a:xfrm>
          <a:prstGeom prst="straightConnector1">
            <a:avLst/>
          </a:prstGeom>
          <a:ln w="381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2"/>
          </p:cNvCxnSpPr>
          <p:nvPr/>
        </p:nvCxnSpPr>
        <p:spPr>
          <a:xfrm flipH="1">
            <a:off x="7239000" y="875965"/>
            <a:ext cx="1066800" cy="932356"/>
          </a:xfrm>
          <a:prstGeom prst="straightConnector1">
            <a:avLst/>
          </a:prstGeom>
          <a:ln w="381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867275" y="1842283"/>
            <a:ext cx="4176161" cy="1292662"/>
          </a:xfrm>
          <a:prstGeom prst="rect">
            <a:avLst/>
          </a:prstGeom>
          <a:noFill/>
        </p:spPr>
        <p:txBody>
          <a:bodyPr wrap="square" rtlCol="0">
            <a:spAutoFit/>
          </a:bodyPr>
          <a:lstStyle/>
          <a:p>
            <a:r>
              <a:rPr lang="en-US" b="1" dirty="0"/>
              <a:t>Apparent survival</a:t>
            </a:r>
          </a:p>
          <a:p>
            <a:pPr marL="342900" indent="-342900">
              <a:buFont typeface="Arial" panose="020B0604020202020204" pitchFamily="34" charset="0"/>
              <a:buChar char="•"/>
            </a:pPr>
            <a:r>
              <a:rPr lang="en-US" sz="2000" dirty="0"/>
              <a:t>Individual capture-mark-recapture</a:t>
            </a:r>
          </a:p>
          <a:p>
            <a:pPr marL="342900" indent="-342900">
              <a:buFont typeface="Arial" panose="020B0604020202020204" pitchFamily="34" charset="0"/>
              <a:buChar char="•"/>
            </a:pPr>
            <a:r>
              <a:rPr lang="en-US" sz="2000" dirty="0"/>
              <a:t>Radio telemetry</a:t>
            </a:r>
          </a:p>
          <a:p>
            <a:pPr marL="342900" indent="-342900">
              <a:buFont typeface="Arial" panose="020B0604020202020204" pitchFamily="34" charset="0"/>
              <a:buChar char="•"/>
            </a:pPr>
            <a:endParaRPr lang="en-US" sz="2000" dirty="0"/>
          </a:p>
        </p:txBody>
      </p:sp>
      <p:sp>
        <p:nvSpPr>
          <p:cNvPr id="3" name="Oval 2"/>
          <p:cNvSpPr/>
          <p:nvPr/>
        </p:nvSpPr>
        <p:spPr>
          <a:xfrm>
            <a:off x="3810000" y="383823"/>
            <a:ext cx="1812958" cy="553319"/>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331042" y="358369"/>
            <a:ext cx="1812958" cy="553319"/>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771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5"/>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5" grpId="1"/>
      <p:bldP spid="29" grpId="0"/>
      <p:bldP spid="3" grpId="0" animBg="1"/>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Demographic data types</a:t>
            </a:r>
          </a:p>
        </p:txBody>
      </p:sp>
      <p:sp>
        <p:nvSpPr>
          <p:cNvPr id="3" name="Content Placeholder 2"/>
          <p:cNvSpPr>
            <a:spLocks noGrp="1"/>
          </p:cNvSpPr>
          <p:nvPr>
            <p:ph idx="1"/>
          </p:nvPr>
        </p:nvSpPr>
        <p:spPr>
          <a:xfrm>
            <a:off x="457200" y="1123950"/>
            <a:ext cx="8229600" cy="1371600"/>
          </a:xfrm>
        </p:spPr>
        <p:txBody>
          <a:bodyPr>
            <a:normAutofit fontScale="92500" lnSpcReduction="20000"/>
          </a:bodyPr>
          <a:lstStyle/>
          <a:p>
            <a:r>
              <a:rPr lang="en-US" sz="2400" dirty="0"/>
              <a:t>Many different types, depends on ecology/life history of species of interest</a:t>
            </a:r>
          </a:p>
          <a:p>
            <a:pPr lvl="1"/>
            <a:r>
              <a:rPr lang="en-US" sz="2000" dirty="0"/>
              <a:t>Number of broods/litters per season</a:t>
            </a:r>
          </a:p>
          <a:p>
            <a:pPr lvl="1"/>
            <a:r>
              <a:rPr lang="en-US" sz="2000" dirty="0"/>
              <a:t>Breeding site fidelity</a:t>
            </a:r>
          </a:p>
          <a:p>
            <a:pPr lvl="1"/>
            <a:r>
              <a:rPr lang="en-US" sz="2000" dirty="0"/>
              <a:t>Etc.</a:t>
            </a:r>
          </a:p>
          <a:p>
            <a:pPr lvl="1"/>
            <a:endParaRPr lang="en-US" sz="2000" dirty="0"/>
          </a:p>
          <a:p>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1744248047"/>
              </p:ext>
            </p:extLst>
          </p:nvPr>
        </p:nvGraphicFramePr>
        <p:xfrm>
          <a:off x="381000" y="2449830"/>
          <a:ext cx="3926776" cy="2255520"/>
        </p:xfrm>
        <a:graphic>
          <a:graphicData uri="http://schemas.openxmlformats.org/drawingml/2006/table">
            <a:tbl>
              <a:tblPr firstRow="1" bandRow="1">
                <a:tableStyleId>{5940675A-B579-460E-94D1-54222C63F5DA}</a:tableStyleId>
              </a:tblPr>
              <a:tblGrid>
                <a:gridCol w="3926776">
                  <a:extLst>
                    <a:ext uri="{9D8B030D-6E8A-4147-A177-3AD203B41FA5}">
                      <a16:colId xmlns:a16="http://schemas.microsoft.com/office/drawing/2014/main" xmlns="" val="20000"/>
                    </a:ext>
                  </a:extLst>
                </a:gridCol>
              </a:tblGrid>
              <a:tr h="278130">
                <a:tc>
                  <a:txBody>
                    <a:bodyPr/>
                    <a:lstStyle/>
                    <a:p>
                      <a:pPr algn="ctr"/>
                      <a:r>
                        <a:rPr lang="en-US" sz="1400" b="1" dirty="0"/>
                        <a:t>Data types</a:t>
                      </a:r>
                    </a:p>
                  </a:txBody>
                  <a:tcPr marT="34290" marB="34290" anchor="ctr"/>
                </a:tc>
                <a:extLst>
                  <a:ext uri="{0D108BD9-81ED-4DB2-BD59-A6C34878D82A}">
                    <a16:rowId xmlns:a16="http://schemas.microsoft.com/office/drawing/2014/main" xmlns="" val="10000"/>
                  </a:ext>
                </a:extLst>
              </a:tr>
              <a:tr h="278130">
                <a:tc>
                  <a:txBody>
                    <a:bodyPr/>
                    <a:lstStyle/>
                    <a:p>
                      <a:pPr algn="ctr"/>
                      <a:r>
                        <a:rPr lang="en-US" sz="1400" dirty="0"/>
                        <a:t>Number of offspring per female</a:t>
                      </a:r>
                    </a:p>
                  </a:txBody>
                  <a:tcPr marT="34290" marB="34290" anchor="ctr"/>
                </a:tc>
                <a:extLst>
                  <a:ext uri="{0D108BD9-81ED-4DB2-BD59-A6C34878D82A}">
                    <a16:rowId xmlns:a16="http://schemas.microsoft.com/office/drawing/2014/main" xmlns="" val="10001"/>
                  </a:ext>
                </a:extLst>
              </a:tr>
              <a:tr h="278130">
                <a:tc>
                  <a:txBody>
                    <a:bodyPr/>
                    <a:lstStyle/>
                    <a:p>
                      <a:pPr algn="ctr"/>
                      <a:r>
                        <a:rPr lang="en-US" sz="1400" dirty="0"/>
                        <a:t>Ratio</a:t>
                      </a:r>
                      <a:r>
                        <a:rPr lang="en-US" sz="1400" baseline="0" dirty="0"/>
                        <a:t> of young to adults (or size classes)</a:t>
                      </a:r>
                      <a:endParaRPr lang="en-US" sz="1400" dirty="0"/>
                    </a:p>
                  </a:txBody>
                  <a:tcPr marT="34290" marB="34290" anchor="ctr"/>
                </a:tc>
                <a:extLst>
                  <a:ext uri="{0D108BD9-81ED-4DB2-BD59-A6C34878D82A}">
                    <a16:rowId xmlns:a16="http://schemas.microsoft.com/office/drawing/2014/main" xmlns="" val="10002"/>
                  </a:ext>
                </a:extLst>
              </a:tr>
              <a:tr h="278130">
                <a:tc>
                  <a:txBody>
                    <a:bodyPr/>
                    <a:lstStyle/>
                    <a:p>
                      <a:pPr algn="ctr"/>
                      <a:r>
                        <a:rPr lang="en-US" sz="1400" dirty="0"/>
                        <a:t>Nest/den</a:t>
                      </a:r>
                      <a:r>
                        <a:rPr lang="en-US" sz="1400" baseline="0" dirty="0"/>
                        <a:t> success or failure</a:t>
                      </a:r>
                      <a:endParaRPr lang="en-US" sz="1400" dirty="0"/>
                    </a:p>
                  </a:txBody>
                  <a:tcPr marT="34290" marB="34290" anchor="ctr"/>
                </a:tc>
                <a:extLst>
                  <a:ext uri="{0D108BD9-81ED-4DB2-BD59-A6C34878D82A}">
                    <a16:rowId xmlns:a16="http://schemas.microsoft.com/office/drawing/2014/main" xmlns="" val="10003"/>
                  </a:ext>
                </a:extLst>
              </a:tr>
              <a:tr h="278130">
                <a:tc>
                  <a:txBody>
                    <a:bodyPr/>
                    <a:lstStyle/>
                    <a:p>
                      <a:pPr algn="ctr"/>
                      <a:r>
                        <a:rPr lang="en-US" sz="1400" dirty="0"/>
                        <a:t>Number of young returning next</a:t>
                      </a:r>
                      <a:r>
                        <a:rPr lang="en-US" sz="1400" baseline="0" dirty="0"/>
                        <a:t> year</a:t>
                      </a:r>
                      <a:endParaRPr lang="en-US" sz="1400" dirty="0"/>
                    </a:p>
                  </a:txBody>
                  <a:tcPr marT="34290" marB="34290" anchor="ctr"/>
                </a:tc>
                <a:extLst>
                  <a:ext uri="{0D108BD9-81ED-4DB2-BD59-A6C34878D82A}">
                    <a16:rowId xmlns:a16="http://schemas.microsoft.com/office/drawing/2014/main" xmlns="" val="10004"/>
                  </a:ext>
                </a:extLst>
              </a:tr>
              <a:tr h="278130">
                <a:tc>
                  <a:txBody>
                    <a:bodyPr/>
                    <a:lstStyle/>
                    <a:p>
                      <a:pPr algn="ctr"/>
                      <a:r>
                        <a:rPr lang="en-US" sz="1400" dirty="0"/>
                        <a:t>Individual</a:t>
                      </a:r>
                      <a:r>
                        <a:rPr lang="en-US" sz="1400" baseline="0" dirty="0"/>
                        <a:t> mark-recapture/</a:t>
                      </a:r>
                      <a:r>
                        <a:rPr lang="en-US" sz="1400" baseline="0" dirty="0" err="1"/>
                        <a:t>resight</a:t>
                      </a:r>
                      <a:endParaRPr lang="en-US" sz="1400" dirty="0"/>
                    </a:p>
                  </a:txBody>
                  <a:tcPr marT="34290" marB="34290" anchor="ctr"/>
                </a:tc>
                <a:extLst>
                  <a:ext uri="{0D108BD9-81ED-4DB2-BD59-A6C34878D82A}">
                    <a16:rowId xmlns:a16="http://schemas.microsoft.com/office/drawing/2014/main" xmlns="" val="10005"/>
                  </a:ext>
                </a:extLst>
              </a:tr>
              <a:tr h="278130">
                <a:tc>
                  <a:txBody>
                    <a:bodyPr/>
                    <a:lstStyle/>
                    <a:p>
                      <a:pPr algn="ctr"/>
                      <a:r>
                        <a:rPr lang="en-US" sz="1400" dirty="0"/>
                        <a:t>Radio telemetry </a:t>
                      </a:r>
                    </a:p>
                  </a:txBody>
                  <a:tcPr marT="34290" marB="34290" anchor="ctr"/>
                </a:tc>
                <a:extLst>
                  <a:ext uri="{0D108BD9-81ED-4DB2-BD59-A6C34878D82A}">
                    <a16:rowId xmlns:a16="http://schemas.microsoft.com/office/drawing/2014/main" xmlns="" val="10006"/>
                  </a:ext>
                </a:extLst>
              </a:tr>
              <a:tr h="278130">
                <a:tc>
                  <a:txBody>
                    <a:bodyPr/>
                    <a:lstStyle/>
                    <a:p>
                      <a:pPr algn="ctr"/>
                      <a:r>
                        <a:rPr lang="en-US" sz="1400" dirty="0"/>
                        <a:t>Others?</a:t>
                      </a:r>
                    </a:p>
                  </a:txBody>
                  <a:tcPr marT="34290" marB="34290" anchor="ctr"/>
                </a:tc>
                <a:extLst>
                  <a:ext uri="{0D108BD9-81ED-4DB2-BD59-A6C34878D82A}">
                    <a16:rowId xmlns:a16="http://schemas.microsoft.com/office/drawing/2014/main" xmlns=""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68784575"/>
              </p:ext>
            </p:extLst>
          </p:nvPr>
        </p:nvGraphicFramePr>
        <p:xfrm>
          <a:off x="5486400" y="2449830"/>
          <a:ext cx="2870200" cy="1623060"/>
        </p:xfrm>
        <a:graphic>
          <a:graphicData uri="http://schemas.openxmlformats.org/drawingml/2006/table">
            <a:tbl>
              <a:tblPr firstRow="1" bandRow="1">
                <a:tableStyleId>{5940675A-B579-460E-94D1-54222C63F5DA}</a:tableStyleId>
              </a:tblPr>
              <a:tblGrid>
                <a:gridCol w="2870200">
                  <a:extLst>
                    <a:ext uri="{9D8B030D-6E8A-4147-A177-3AD203B41FA5}">
                      <a16:colId xmlns:a16="http://schemas.microsoft.com/office/drawing/2014/main" xmlns="" val="20000"/>
                    </a:ext>
                  </a:extLst>
                </a:gridCol>
              </a:tblGrid>
              <a:tr h="278130">
                <a:tc>
                  <a:txBody>
                    <a:bodyPr/>
                    <a:lstStyle/>
                    <a:p>
                      <a:pPr algn="ctr"/>
                      <a:r>
                        <a:rPr lang="en-US" sz="1400" b="1" dirty="0"/>
                        <a:t>Demographic vital rate</a:t>
                      </a:r>
                    </a:p>
                  </a:txBody>
                  <a:tcPr marT="34290" marB="34290" anchor="ctr"/>
                </a:tc>
                <a:extLst>
                  <a:ext uri="{0D108BD9-81ED-4DB2-BD59-A6C34878D82A}">
                    <a16:rowId xmlns:a16="http://schemas.microsoft.com/office/drawing/2014/main" xmlns="" val="10000"/>
                  </a:ext>
                </a:extLst>
              </a:tr>
              <a:tr h="278130">
                <a:tc>
                  <a:txBody>
                    <a:bodyPr/>
                    <a:lstStyle/>
                    <a:p>
                      <a:pPr algn="ctr"/>
                      <a:r>
                        <a:rPr lang="en-US" sz="1400" dirty="0"/>
                        <a:t>Fecundity</a:t>
                      </a:r>
                    </a:p>
                  </a:txBody>
                  <a:tcPr marT="34290" marB="34290" anchor="ctr"/>
                </a:tc>
                <a:extLst>
                  <a:ext uri="{0D108BD9-81ED-4DB2-BD59-A6C34878D82A}">
                    <a16:rowId xmlns:a16="http://schemas.microsoft.com/office/drawing/2014/main" xmlns="" val="10001"/>
                  </a:ext>
                </a:extLst>
              </a:tr>
              <a:tr h="278130">
                <a:tc>
                  <a:txBody>
                    <a:bodyPr/>
                    <a:lstStyle/>
                    <a:p>
                      <a:pPr algn="ctr"/>
                      <a:r>
                        <a:rPr lang="en-US" sz="1400" dirty="0"/>
                        <a:t>Recruitment probability</a:t>
                      </a:r>
                    </a:p>
                  </a:txBody>
                  <a:tcPr marT="34290" marB="34290" anchor="ctr"/>
                </a:tc>
                <a:extLst>
                  <a:ext uri="{0D108BD9-81ED-4DB2-BD59-A6C34878D82A}">
                    <a16:rowId xmlns:a16="http://schemas.microsoft.com/office/drawing/2014/main" xmlns="" val="10002"/>
                  </a:ext>
                </a:extLst>
              </a:tr>
              <a:tr h="480060">
                <a:tc>
                  <a:txBody>
                    <a:bodyPr/>
                    <a:lstStyle/>
                    <a:p>
                      <a:pPr algn="ctr"/>
                      <a:r>
                        <a:rPr lang="en-US" sz="1400" baseline="0" dirty="0"/>
                        <a:t>Survival probability (seasonal or annual)</a:t>
                      </a:r>
                      <a:endParaRPr lang="en-US" sz="1400" dirty="0"/>
                    </a:p>
                  </a:txBody>
                  <a:tcPr marT="34290" marB="34290" anchor="ctr"/>
                </a:tc>
                <a:extLst>
                  <a:ext uri="{0D108BD9-81ED-4DB2-BD59-A6C34878D82A}">
                    <a16:rowId xmlns:a16="http://schemas.microsoft.com/office/drawing/2014/main" xmlns="" val="10003"/>
                  </a:ext>
                </a:extLst>
              </a:tr>
              <a:tr h="278130">
                <a:tc>
                  <a:txBody>
                    <a:bodyPr/>
                    <a:lstStyle/>
                    <a:p>
                      <a:pPr algn="ctr"/>
                      <a:r>
                        <a:rPr lang="en-US" sz="1400" dirty="0"/>
                        <a:t>Breeding success probability</a:t>
                      </a:r>
                    </a:p>
                  </a:txBody>
                  <a:tcPr marT="34290" marB="34290" anchor="ctr"/>
                </a:tc>
                <a:extLst>
                  <a:ext uri="{0D108BD9-81ED-4DB2-BD59-A6C34878D82A}">
                    <a16:rowId xmlns:a16="http://schemas.microsoft.com/office/drawing/2014/main" xmlns="" val="10004"/>
                  </a:ext>
                </a:extLst>
              </a:tr>
            </a:tbl>
          </a:graphicData>
        </a:graphic>
      </p:graphicFrame>
      <p:cxnSp>
        <p:nvCxnSpPr>
          <p:cNvPr id="8" name="Straight Arrow Connector 7"/>
          <p:cNvCxnSpPr/>
          <p:nvPr/>
        </p:nvCxnSpPr>
        <p:spPr>
          <a:xfrm>
            <a:off x="4267200" y="2849880"/>
            <a:ext cx="1295400" cy="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267200" y="2849880"/>
            <a:ext cx="1295400" cy="10287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267200" y="2907030"/>
            <a:ext cx="1295400" cy="2286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267200" y="3421380"/>
            <a:ext cx="1295400" cy="5715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267200" y="3135630"/>
            <a:ext cx="1371600" cy="5715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267200" y="3421380"/>
            <a:ext cx="1295400" cy="28575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267200" y="3478530"/>
            <a:ext cx="1295400" cy="51435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267200" y="3592830"/>
            <a:ext cx="1295400" cy="6858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191000" y="3135630"/>
            <a:ext cx="1447800" cy="2286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80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Estimating fecundity</a:t>
            </a:r>
          </a:p>
        </p:txBody>
      </p:sp>
      <p:sp>
        <p:nvSpPr>
          <p:cNvPr id="3" name="Content Placeholder 2"/>
          <p:cNvSpPr>
            <a:spLocks noGrp="1"/>
          </p:cNvSpPr>
          <p:nvPr>
            <p:ph idx="1"/>
          </p:nvPr>
        </p:nvSpPr>
        <p:spPr>
          <a:xfrm>
            <a:off x="457200" y="1234678"/>
            <a:ext cx="8229600" cy="3394472"/>
          </a:xfrm>
        </p:spPr>
        <p:txBody>
          <a:bodyPr>
            <a:normAutofit/>
          </a:bodyPr>
          <a:lstStyle/>
          <a:p>
            <a:r>
              <a:rPr lang="en-US" sz="2400" dirty="0"/>
              <a:t>From a population growth perspective, recruitment into breeding population is more important than fecundity</a:t>
            </a:r>
          </a:p>
          <a:p>
            <a:pPr lvl="1"/>
            <a:r>
              <a:rPr lang="en-US" sz="2000" dirty="0"/>
              <a:t>A product of many events: reproductive success, juvenile survival, site fidelity/dispersal</a:t>
            </a:r>
          </a:p>
          <a:p>
            <a:r>
              <a:rPr lang="en-US" sz="2400" dirty="0"/>
              <a:t>Often easier to collect data on breeding success than recruitment</a:t>
            </a:r>
          </a:p>
          <a:p>
            <a:r>
              <a:rPr lang="en-US" sz="2400" dirty="0"/>
              <a:t>Can estimate from individual-level data (nest/den success) or population-level data (ratio of young to adults)</a:t>
            </a:r>
          </a:p>
          <a:p>
            <a:endParaRPr lang="en-US" sz="2400" dirty="0"/>
          </a:p>
        </p:txBody>
      </p:sp>
    </p:spTree>
    <p:extLst>
      <p:ext uri="{BB962C8B-B14F-4D97-AF65-F5344CB8AC3E}">
        <p14:creationId xmlns:p14="http://schemas.microsoft.com/office/powerpoint/2010/main" val="3363122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GLMs to estimate fecundity	</a:t>
            </a:r>
          </a:p>
        </p:txBody>
      </p:sp>
      <p:sp>
        <p:nvSpPr>
          <p:cNvPr id="3" name="Content Placeholder 2"/>
          <p:cNvSpPr>
            <a:spLocks noGrp="1"/>
          </p:cNvSpPr>
          <p:nvPr>
            <p:ph idx="1"/>
          </p:nvPr>
        </p:nvSpPr>
        <p:spPr/>
        <p:txBody>
          <a:bodyPr>
            <a:normAutofit/>
          </a:bodyPr>
          <a:lstStyle/>
          <a:p>
            <a:r>
              <a:rPr lang="en-US" sz="2400" dirty="0"/>
              <a:t>Include ecological covariates to determine important drivers of breeding success</a:t>
            </a:r>
          </a:p>
          <a:p>
            <a:r>
              <a:rPr lang="en-US" sz="2400" dirty="0"/>
              <a:t>Type of GLM depends on response variable</a:t>
            </a:r>
          </a:p>
          <a:p>
            <a:pPr lvl="1"/>
            <a:r>
              <a:rPr lang="en-US" sz="2000" dirty="0"/>
              <a:t>Number of offspring per female </a:t>
            </a:r>
            <a:r>
              <a:rPr lang="en-US" sz="2000" dirty="0">
                <a:sym typeface="Wingdings" panose="05000000000000000000" pitchFamily="2" charset="2"/>
              </a:rPr>
              <a:t> Poisson GLM</a:t>
            </a:r>
          </a:p>
          <a:p>
            <a:pPr lvl="1"/>
            <a:r>
              <a:rPr lang="en-US" sz="2000" dirty="0">
                <a:sym typeface="Wingdings" panose="05000000000000000000" pitchFamily="2" charset="2"/>
              </a:rPr>
              <a:t>Successful breeding (yes/no)  Binomial GLM </a:t>
            </a:r>
            <a:endParaRPr lang="en-US" sz="2000" dirty="0"/>
          </a:p>
        </p:txBody>
      </p:sp>
      <p:sp>
        <p:nvSpPr>
          <p:cNvPr id="4" name="Rectangle 3"/>
          <p:cNvSpPr/>
          <p:nvPr/>
        </p:nvSpPr>
        <p:spPr>
          <a:xfrm>
            <a:off x="4800600" y="2428875"/>
            <a:ext cx="14478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495800" y="2809875"/>
            <a:ext cx="17526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795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Estimating survival/mortality</a:t>
            </a:r>
          </a:p>
        </p:txBody>
      </p:sp>
      <p:sp>
        <p:nvSpPr>
          <p:cNvPr id="3" name="Content Placeholder 2"/>
          <p:cNvSpPr>
            <a:spLocks noGrp="1"/>
          </p:cNvSpPr>
          <p:nvPr>
            <p:ph idx="1"/>
          </p:nvPr>
        </p:nvSpPr>
        <p:spPr/>
        <p:txBody>
          <a:bodyPr>
            <a:normAutofit fontScale="92500" lnSpcReduction="10000"/>
          </a:bodyPr>
          <a:lstStyle/>
          <a:p>
            <a:r>
              <a:rPr lang="en-US" sz="2400" dirty="0"/>
              <a:t>Radio telemetry </a:t>
            </a:r>
            <a:r>
              <a:rPr lang="en-US" sz="2400" dirty="0">
                <a:sym typeface="Wingdings" panose="05000000000000000000" pitchFamily="2" charset="2"/>
              </a:rPr>
              <a:t> known fate models</a:t>
            </a:r>
          </a:p>
          <a:p>
            <a:pPr lvl="1"/>
            <a:r>
              <a:rPr lang="en-US" sz="2000" dirty="0">
                <a:sym typeface="Wingdings" panose="05000000000000000000" pitchFamily="2" charset="2"/>
              </a:rPr>
              <a:t>Assume perfect detection of individuals</a:t>
            </a:r>
          </a:p>
          <a:p>
            <a:pPr lvl="1"/>
            <a:endParaRPr lang="en-US" sz="2000" dirty="0">
              <a:sym typeface="Wingdings" panose="05000000000000000000" pitchFamily="2" charset="2"/>
            </a:endParaRPr>
          </a:p>
          <a:p>
            <a:r>
              <a:rPr lang="en-US" sz="2400" dirty="0">
                <a:sym typeface="Wingdings" panose="05000000000000000000" pitchFamily="2" charset="2"/>
              </a:rPr>
              <a:t>Individual capture-mark-recapture  Cormack-Jolly-</a:t>
            </a:r>
            <a:r>
              <a:rPr lang="en-US" sz="2400" dirty="0" err="1">
                <a:sym typeface="Wingdings" panose="05000000000000000000" pitchFamily="2" charset="2"/>
              </a:rPr>
              <a:t>Seber</a:t>
            </a:r>
            <a:r>
              <a:rPr lang="en-US" sz="2400" dirty="0">
                <a:sym typeface="Wingdings" panose="05000000000000000000" pitchFamily="2" charset="2"/>
              </a:rPr>
              <a:t> (CJS) models</a:t>
            </a:r>
          </a:p>
          <a:p>
            <a:pPr lvl="1"/>
            <a:r>
              <a:rPr lang="en-US" sz="2000" dirty="0">
                <a:sym typeface="Wingdings" panose="05000000000000000000" pitchFamily="2" charset="2"/>
              </a:rPr>
              <a:t> Data can come from a variety of sampling methods</a:t>
            </a:r>
          </a:p>
          <a:p>
            <a:pPr lvl="2"/>
            <a:r>
              <a:rPr lang="en-US" sz="1800" dirty="0">
                <a:sym typeface="Wingdings" panose="05000000000000000000" pitchFamily="2" charset="2"/>
              </a:rPr>
              <a:t>Physical recapture (trapping array)</a:t>
            </a:r>
          </a:p>
          <a:p>
            <a:pPr lvl="2"/>
            <a:r>
              <a:rPr lang="en-US" sz="1800" dirty="0">
                <a:sym typeface="Wingdings" panose="05000000000000000000" pitchFamily="2" charset="2"/>
              </a:rPr>
              <a:t>Photographic re-encounter (camera traps)</a:t>
            </a:r>
          </a:p>
          <a:p>
            <a:pPr lvl="2"/>
            <a:r>
              <a:rPr lang="en-US" sz="1800" dirty="0">
                <a:sym typeface="Wingdings" panose="05000000000000000000" pitchFamily="2" charset="2"/>
              </a:rPr>
              <a:t>Re-sightings (field-readable tags, individually-identifiable marks)</a:t>
            </a:r>
          </a:p>
          <a:p>
            <a:pPr lvl="2"/>
            <a:r>
              <a:rPr lang="en-US" sz="1800" dirty="0">
                <a:sym typeface="Wingdings" panose="05000000000000000000" pitchFamily="2" charset="2"/>
              </a:rPr>
              <a:t>Noninvasive genetic sampling (hair snares, scat collection)</a:t>
            </a:r>
          </a:p>
          <a:p>
            <a:pPr lvl="1"/>
            <a:r>
              <a:rPr lang="en-US" sz="2000" dirty="0">
                <a:sym typeface="Wingdings" panose="05000000000000000000" pitchFamily="2" charset="2"/>
              </a:rPr>
              <a:t>Assume </a:t>
            </a:r>
            <a:r>
              <a:rPr lang="en-US" sz="2000" b="1" dirty="0">
                <a:sym typeface="Wingdings" panose="05000000000000000000" pitchFamily="2" charset="2"/>
              </a:rPr>
              <a:t>imperfect detection </a:t>
            </a:r>
            <a:r>
              <a:rPr lang="en-US" sz="2000" dirty="0">
                <a:sym typeface="Wingdings" panose="05000000000000000000" pitchFamily="2" charset="2"/>
              </a:rPr>
              <a:t>of individuals</a:t>
            </a:r>
          </a:p>
        </p:txBody>
      </p:sp>
    </p:spTree>
    <p:extLst>
      <p:ext uri="{BB962C8B-B14F-4D97-AF65-F5344CB8AC3E}">
        <p14:creationId xmlns:p14="http://schemas.microsoft.com/office/powerpoint/2010/main" val="887543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06400-3022-4111-825D-C54283E27CDD}"/>
              </a:ext>
            </a:extLst>
          </p:cNvPr>
          <p:cNvSpPr>
            <a:spLocks noGrp="1"/>
          </p:cNvSpPr>
          <p:nvPr>
            <p:ph type="title"/>
          </p:nvPr>
        </p:nvSpPr>
        <p:spPr/>
        <p:txBody>
          <a:bodyPr>
            <a:noAutofit/>
          </a:bodyPr>
          <a:lstStyle/>
          <a:p>
            <a:pPr algn="l"/>
            <a:r>
              <a:rPr lang="en-US" sz="2400" dirty="0"/>
              <a:t>Linking survival probability to covariates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xmlns="" id="{98BD5672-C4AA-4742-AA32-4657D8A92FCB}"/>
                  </a:ext>
                </a:extLst>
              </p:cNvPr>
              <p:cNvSpPr>
                <a:spLocks noGrp="1"/>
              </p:cNvSpPr>
              <p:nvPr>
                <p:ph idx="1"/>
              </p:nvPr>
            </p:nvSpPr>
            <p:spPr>
              <a:xfrm>
                <a:off x="631278" y="1123950"/>
                <a:ext cx="7886700" cy="3394472"/>
              </a:xfrm>
            </p:spPr>
            <p:txBody>
              <a:bodyPr>
                <a:normAutofit/>
              </a:bodyPr>
              <a:lstStyle/>
              <a:p>
                <a:r>
                  <a:rPr lang="en-US" sz="1800" b="1" dirty="0"/>
                  <a:t>Logistic regression </a:t>
                </a:r>
                <a:r>
                  <a:rPr lang="en-US" sz="1800" dirty="0"/>
                  <a:t>is at the heart of survival estimation</a:t>
                </a:r>
              </a:p>
              <a:p>
                <a:endParaRPr lang="en-US" sz="1800" dirty="0"/>
              </a:p>
              <a:p>
                <a:endParaRPr lang="en-US" sz="1800" dirty="0"/>
              </a:p>
              <a:p>
                <a:endParaRPr lang="en-US" sz="1800" dirty="0"/>
              </a:p>
              <a:p>
                <a:r>
                  <a:rPr lang="en-US" sz="1800" dirty="0"/>
                  <a:t>Parameter estimates often back-transformed for </a:t>
                </a:r>
                <a:r>
                  <a:rPr lang="en-US" sz="1800" dirty="0" smtClean="0"/>
                  <a:t>interpretation</a:t>
                </a:r>
              </a:p>
              <a:p>
                <a:endParaRPr lang="en-US" sz="1800" dirty="0"/>
              </a:p>
              <a:p>
                <a:r>
                  <a:rPr lang="en-US" sz="1800" dirty="0" smtClean="0"/>
                  <a:t>If </a:t>
                </a:r>
                <a14:m>
                  <m:oMath xmlns:m="http://schemas.openxmlformats.org/officeDocument/2006/math">
                    <m:sSub>
                      <m:sSubPr>
                        <m:ctrlPr>
                          <a:rPr lang="en-US" sz="1800" i="1">
                            <a:latin typeface="Cambria Math"/>
                          </a:rPr>
                        </m:ctrlPr>
                      </m:sSubPr>
                      <m:e>
                        <m:r>
                          <a:rPr lang="en-US" sz="1800" i="1">
                            <a:latin typeface="Cambria Math" panose="02040503050406030204" pitchFamily="18" charset="0"/>
                            <a:ea typeface="Cambria Math" panose="02040503050406030204" pitchFamily="18" charset="0"/>
                          </a:rPr>
                          <m:t>𝛽</m:t>
                        </m:r>
                      </m:e>
                      <m:sub>
                        <m:r>
                          <a:rPr lang="en-US" sz="1800" i="1">
                            <a:latin typeface="Cambria Math" panose="02040503050406030204" pitchFamily="18" charset="0"/>
                          </a:rPr>
                          <m:t>1</m:t>
                        </m:r>
                      </m:sub>
                    </m:sSub>
                  </m:oMath>
                </a14:m>
                <a:r>
                  <a:rPr lang="en-US" sz="1800" dirty="0" smtClean="0"/>
                  <a:t> &gt; 0, then pirate rate presence has a </a:t>
                </a:r>
                <a:r>
                  <a:rPr lang="en-US" sz="1800" b="1" dirty="0" smtClean="0"/>
                  <a:t>positive</a:t>
                </a:r>
                <a:r>
                  <a:rPr lang="en-US" sz="1800" dirty="0"/>
                  <a:t> </a:t>
                </a:r>
                <a:r>
                  <a:rPr lang="en-US" sz="1800" dirty="0" smtClean="0"/>
                  <a:t>effect on survival</a:t>
                </a:r>
              </a:p>
              <a:p>
                <a:r>
                  <a:rPr lang="en-US" sz="1800" dirty="0"/>
                  <a:t>If </a:t>
                </a:r>
                <a14:m>
                  <m:oMath xmlns:m="http://schemas.openxmlformats.org/officeDocument/2006/math">
                    <m:sSub>
                      <m:sSubPr>
                        <m:ctrlPr>
                          <a:rPr lang="en-US" sz="1800" i="1">
                            <a:latin typeface="Cambria Math"/>
                          </a:rPr>
                        </m:ctrlPr>
                      </m:sSubPr>
                      <m:e>
                        <m:r>
                          <a:rPr lang="en-US" sz="1800" i="1">
                            <a:latin typeface="Cambria Math" panose="02040503050406030204" pitchFamily="18" charset="0"/>
                            <a:ea typeface="Cambria Math" panose="02040503050406030204" pitchFamily="18" charset="0"/>
                          </a:rPr>
                          <m:t>𝛽</m:t>
                        </m:r>
                      </m:e>
                      <m:sub>
                        <m:r>
                          <a:rPr lang="en-US" sz="1800" i="1">
                            <a:latin typeface="Cambria Math" panose="02040503050406030204" pitchFamily="18" charset="0"/>
                          </a:rPr>
                          <m:t>1</m:t>
                        </m:r>
                      </m:sub>
                    </m:sSub>
                  </m:oMath>
                </a14:m>
                <a:r>
                  <a:rPr lang="en-US" sz="1800" dirty="0"/>
                  <a:t> &lt; 0, then pirate rate presence has a </a:t>
                </a:r>
                <a:r>
                  <a:rPr lang="en-US" sz="1800" b="1" dirty="0" smtClean="0"/>
                  <a:t>negative </a:t>
                </a:r>
                <a:r>
                  <a:rPr lang="en-US" sz="1800" dirty="0" smtClean="0"/>
                  <a:t>effect </a:t>
                </a:r>
                <a:r>
                  <a:rPr lang="en-US" sz="1800" dirty="0"/>
                  <a:t>on survival</a:t>
                </a:r>
              </a:p>
              <a:p>
                <a:endParaRPr lang="en-US" sz="1800" b="1" dirty="0" smtClean="0"/>
              </a:p>
              <a:p>
                <a:endParaRPr lang="en-US" sz="1800" dirty="0"/>
              </a:p>
            </p:txBody>
          </p:sp>
        </mc:Choice>
        <mc:Fallback>
          <p:sp>
            <p:nvSpPr>
              <p:cNvPr id="3" name="Content Placeholder 2">
                <a:extLst>
                  <a:ext uri="{FF2B5EF4-FFF2-40B4-BE49-F238E27FC236}">
                    <a16:creationId xmlns:a16="http://schemas.microsoft.com/office/drawing/2014/main" xmlns="" id="{98BD5672-C4AA-4742-AA32-4657D8A92FCB}"/>
                  </a:ext>
                </a:extLst>
              </p:cNvPr>
              <p:cNvSpPr>
                <a:spLocks noGrp="1" noRot="1" noChangeAspect="1" noMove="1" noResize="1" noEditPoints="1" noAdjustHandles="1" noChangeArrowheads="1" noChangeShapeType="1" noTextEdit="1"/>
              </p:cNvSpPr>
              <p:nvPr>
                <p:ph idx="1"/>
              </p:nvPr>
            </p:nvSpPr>
            <p:spPr>
              <a:xfrm>
                <a:off x="631278" y="1123950"/>
                <a:ext cx="7886700" cy="3394472"/>
              </a:xfrm>
              <a:blipFill rotWithShape="1">
                <a:blip r:embed="rId2"/>
                <a:stretch>
                  <a:fillRect l="-851" t="-17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xmlns="" id="{3EEE364F-D349-40F4-A1CD-84C489AA837F}"/>
                  </a:ext>
                </a:extLst>
              </p:cNvPr>
              <p:cNvSpPr txBox="1"/>
              <p:nvPr/>
            </p:nvSpPr>
            <p:spPr>
              <a:xfrm>
                <a:off x="1066800" y="1860098"/>
                <a:ext cx="4853316" cy="3231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100" i="1" smtClean="0">
                          <a:latin typeface="Cambria Math" panose="02040503050406030204" pitchFamily="18" charset="0"/>
                        </a:rPr>
                        <m:t>𝑙𝑜𝑔𝑖𝑡</m:t>
                      </m:r>
                      <m:d>
                        <m:dPr>
                          <m:ctrlPr>
                            <a:rPr lang="en-US" sz="2100" i="1">
                              <a:latin typeface="Cambria Math"/>
                            </a:rPr>
                          </m:ctrlPr>
                        </m:dPr>
                        <m:e>
                          <m:r>
                            <a:rPr lang="en-US" sz="2100" i="1">
                              <a:latin typeface="Cambria Math" panose="02040503050406030204" pitchFamily="18" charset="0"/>
                            </a:rPr>
                            <m:t>𝑆</m:t>
                          </m:r>
                        </m:e>
                      </m:d>
                      <m:r>
                        <a:rPr lang="en-US" sz="2100" i="1">
                          <a:latin typeface="Cambria Math" panose="02040503050406030204" pitchFamily="18" charset="0"/>
                        </a:rPr>
                        <m:t>=</m:t>
                      </m:r>
                      <m:sSub>
                        <m:sSubPr>
                          <m:ctrlPr>
                            <a:rPr lang="en-US" sz="2100" i="1">
                              <a:latin typeface="Cambria Math"/>
                            </a:rPr>
                          </m:ctrlPr>
                        </m:sSubPr>
                        <m:e>
                          <m:r>
                            <a:rPr lang="en-US" sz="2100" i="1">
                              <a:latin typeface="Cambria Math" panose="02040503050406030204" pitchFamily="18" charset="0"/>
                              <a:ea typeface="Cambria Math" panose="02040503050406030204" pitchFamily="18" charset="0"/>
                            </a:rPr>
                            <m:t>𝛽</m:t>
                          </m:r>
                        </m:e>
                        <m:sub>
                          <m:r>
                            <a:rPr lang="en-US" sz="2100" i="1">
                              <a:latin typeface="Cambria Math" panose="02040503050406030204" pitchFamily="18" charset="0"/>
                            </a:rPr>
                            <m:t>0</m:t>
                          </m:r>
                        </m:sub>
                      </m:sSub>
                      <m:r>
                        <a:rPr lang="en-US" sz="2100" i="1">
                          <a:latin typeface="Cambria Math" panose="02040503050406030204" pitchFamily="18" charset="0"/>
                        </a:rPr>
                        <m:t>+</m:t>
                      </m:r>
                      <m:sSub>
                        <m:sSubPr>
                          <m:ctrlPr>
                            <a:rPr lang="en-US" sz="2100" i="1">
                              <a:latin typeface="Cambria Math"/>
                            </a:rPr>
                          </m:ctrlPr>
                        </m:sSubPr>
                        <m:e>
                          <m:r>
                            <a:rPr lang="en-US" sz="2100" i="1">
                              <a:latin typeface="Cambria Math" panose="02040503050406030204" pitchFamily="18" charset="0"/>
                              <a:ea typeface="Cambria Math" panose="02040503050406030204" pitchFamily="18" charset="0"/>
                            </a:rPr>
                            <m:t>𝛽</m:t>
                          </m:r>
                        </m:e>
                        <m:sub>
                          <m:r>
                            <a:rPr lang="en-US" sz="2100" i="1">
                              <a:latin typeface="Cambria Math" panose="02040503050406030204" pitchFamily="18" charset="0"/>
                            </a:rPr>
                            <m:t>1</m:t>
                          </m:r>
                        </m:sub>
                      </m:sSub>
                      <m:r>
                        <a:rPr lang="en-US" sz="2100" i="1">
                          <a:latin typeface="Cambria Math" panose="02040503050406030204" pitchFamily="18" charset="0"/>
                        </a:rPr>
                        <m:t>∗</m:t>
                      </m:r>
                      <m:r>
                        <a:rPr lang="en-US" sz="2100" b="0" i="1" smtClean="0">
                          <a:latin typeface="Cambria Math" panose="02040503050406030204" pitchFamily="18" charset="0"/>
                        </a:rPr>
                        <m:t>𝑃𝑖𝑟𝑎𝑡𝑒</m:t>
                      </m:r>
                      <m:r>
                        <a:rPr lang="en-US" sz="2100" b="0" i="1" smtClean="0">
                          <a:latin typeface="Cambria Math" panose="02040503050406030204" pitchFamily="18" charset="0"/>
                        </a:rPr>
                        <m:t> </m:t>
                      </m:r>
                      <m:r>
                        <a:rPr lang="en-US" sz="2100" b="0" i="1" smtClean="0">
                          <a:latin typeface="Cambria Math" panose="02040503050406030204" pitchFamily="18" charset="0"/>
                        </a:rPr>
                        <m:t>𝑟𝑎𝑡</m:t>
                      </m:r>
                      <m:r>
                        <a:rPr lang="en-US" sz="2100" b="0" i="1" smtClean="0">
                          <a:latin typeface="Cambria Math" panose="02040503050406030204" pitchFamily="18" charset="0"/>
                        </a:rPr>
                        <m:t> </m:t>
                      </m:r>
                      <m:r>
                        <a:rPr lang="en-US" sz="2100" b="0" i="1" smtClean="0">
                          <a:latin typeface="Cambria Math" panose="02040503050406030204" pitchFamily="18" charset="0"/>
                        </a:rPr>
                        <m:t>𝑝𝑟𝑒𝑠𝑒𝑛𝑐𝑒</m:t>
                      </m:r>
                    </m:oMath>
                  </m:oMathPara>
                </a14:m>
                <a:endParaRPr lang="en-US" sz="2100" dirty="0"/>
              </a:p>
            </p:txBody>
          </p:sp>
        </mc:Choice>
        <mc:Fallback xmlns="">
          <p:sp>
            <p:nvSpPr>
              <p:cNvPr id="5" name="TextBox 4">
                <a:extLst>
                  <a:ext uri="{FF2B5EF4-FFF2-40B4-BE49-F238E27FC236}">
                    <a16:creationId xmlns:a16="http://schemas.microsoft.com/office/drawing/2014/main" id="{3EEE364F-D349-40F4-A1CD-84C489AA837F}"/>
                  </a:ext>
                </a:extLst>
              </p:cNvPr>
              <p:cNvSpPr txBox="1">
                <a:spLocks noRot="1" noChangeAspect="1" noMove="1" noResize="1" noEditPoints="1" noAdjustHandles="1" noChangeArrowheads="1" noChangeShapeType="1" noTextEdit="1"/>
              </p:cNvSpPr>
              <p:nvPr/>
            </p:nvSpPr>
            <p:spPr>
              <a:xfrm>
                <a:off x="1066800" y="1860098"/>
                <a:ext cx="4853316" cy="323165"/>
              </a:xfrm>
              <a:prstGeom prst="rect">
                <a:avLst/>
              </a:prstGeom>
              <a:blipFill>
                <a:blip r:embed="rId3"/>
                <a:stretch>
                  <a:fillRect l="-1382" r="-754" b="-33962"/>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xmlns="" id="{69678C4E-E39A-431D-ACBB-345140D77567}"/>
              </a:ext>
            </a:extLst>
          </p:cNvPr>
          <p:cNvPicPr>
            <a:picLocks noChangeAspect="1"/>
          </p:cNvPicPr>
          <p:nvPr/>
        </p:nvPicPr>
        <p:blipFill>
          <a:blip r:embed="rId4"/>
          <a:stretch>
            <a:fillRect/>
          </a:stretch>
        </p:blipFill>
        <p:spPr>
          <a:xfrm>
            <a:off x="6363681" y="370285"/>
            <a:ext cx="1562190" cy="1743075"/>
          </a:xfrm>
          <a:prstGeom prst="rect">
            <a:avLst/>
          </a:prstGeom>
        </p:spPr>
      </p:pic>
      <p:pic>
        <p:nvPicPr>
          <p:cNvPr id="8" name="Picture 7">
            <a:extLst>
              <a:ext uri="{FF2B5EF4-FFF2-40B4-BE49-F238E27FC236}">
                <a16:creationId xmlns:a16="http://schemas.microsoft.com/office/drawing/2014/main" xmlns="" id="{896BB1D4-DBAB-4412-818A-AE4D4BBB7086}"/>
              </a:ext>
            </a:extLst>
          </p:cNvPr>
          <p:cNvPicPr>
            <a:picLocks noChangeAspect="1"/>
          </p:cNvPicPr>
          <p:nvPr/>
        </p:nvPicPr>
        <p:blipFill>
          <a:blip r:embed="rId5"/>
          <a:stretch>
            <a:fillRect/>
          </a:stretch>
        </p:blipFill>
        <p:spPr>
          <a:xfrm>
            <a:off x="7144776" y="2290324"/>
            <a:ext cx="1824037" cy="2013034"/>
          </a:xfrm>
          <a:prstGeom prst="rect">
            <a:avLst/>
          </a:prstGeom>
        </p:spPr>
      </p:pic>
    </p:spTree>
    <p:extLst>
      <p:ext uri="{BB962C8B-B14F-4D97-AF65-F5344CB8AC3E}">
        <p14:creationId xmlns:p14="http://schemas.microsoft.com/office/powerpoint/2010/main" val="424320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models for age- or stage-structure</a:t>
            </a:r>
          </a:p>
        </p:txBody>
      </p:sp>
      <p:sp>
        <p:nvSpPr>
          <p:cNvPr id="3" name="Content Placeholder 2"/>
          <p:cNvSpPr>
            <a:spLocks noGrp="1"/>
          </p:cNvSpPr>
          <p:nvPr>
            <p:ph idx="1"/>
          </p:nvPr>
        </p:nvSpPr>
        <p:spPr>
          <a:xfrm>
            <a:off x="457200" y="1219200"/>
            <a:ext cx="8229600" cy="1657350"/>
          </a:xfrm>
        </p:spPr>
        <p:txBody>
          <a:bodyPr>
            <a:normAutofit/>
          </a:bodyPr>
          <a:lstStyle/>
          <a:p>
            <a:r>
              <a:rPr lang="en-US" dirty="0"/>
              <a:t>When vital rates vary by age or stage (e.g. size), matrix models are used to present and analyze demographics</a:t>
            </a:r>
          </a:p>
          <a:p>
            <a:pPr lvl="1"/>
            <a:r>
              <a:rPr lang="en-US" dirty="0"/>
              <a:t>Individuals always advance linearly through stages (they can’t shrink or become younger)</a:t>
            </a:r>
          </a:p>
        </p:txBody>
      </p:sp>
      <p:sp>
        <p:nvSpPr>
          <p:cNvPr id="4" name="Oval 3"/>
          <p:cNvSpPr/>
          <p:nvPr/>
        </p:nvSpPr>
        <p:spPr>
          <a:xfrm>
            <a:off x="1447800" y="318135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Young of the year</a:t>
            </a:r>
          </a:p>
        </p:txBody>
      </p:sp>
      <p:sp>
        <p:nvSpPr>
          <p:cNvPr id="5" name="Oval 4"/>
          <p:cNvSpPr/>
          <p:nvPr/>
        </p:nvSpPr>
        <p:spPr>
          <a:xfrm>
            <a:off x="3733800" y="3181350"/>
            <a:ext cx="15240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Juveniles</a:t>
            </a:r>
          </a:p>
        </p:txBody>
      </p:sp>
      <p:sp>
        <p:nvSpPr>
          <p:cNvPr id="6" name="Oval 5"/>
          <p:cNvSpPr/>
          <p:nvPr/>
        </p:nvSpPr>
        <p:spPr>
          <a:xfrm>
            <a:off x="6438900" y="318135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Adults</a:t>
            </a:r>
          </a:p>
        </p:txBody>
      </p:sp>
      <p:cxnSp>
        <p:nvCxnSpPr>
          <p:cNvPr id="8" name="Straight Arrow Connector 7"/>
          <p:cNvCxnSpPr>
            <a:stCxn id="4" idx="6"/>
            <a:endCxn id="5" idx="2"/>
          </p:cNvCxnSpPr>
          <p:nvPr/>
        </p:nvCxnSpPr>
        <p:spPr>
          <a:xfrm>
            <a:off x="2819400" y="3676650"/>
            <a:ext cx="9144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6"/>
            <a:endCxn id="6" idx="2"/>
          </p:cNvCxnSpPr>
          <p:nvPr/>
        </p:nvCxnSpPr>
        <p:spPr>
          <a:xfrm>
            <a:off x="5257800" y="3676650"/>
            <a:ext cx="11811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6" idx="0"/>
            <a:endCxn id="4" idx="0"/>
          </p:cNvCxnSpPr>
          <p:nvPr/>
        </p:nvCxnSpPr>
        <p:spPr>
          <a:xfrm rot="16200000" flipV="1">
            <a:off x="4629150" y="685800"/>
            <a:ext cx="12700" cy="4991100"/>
          </a:xfrm>
          <a:prstGeom prst="bentConnector3">
            <a:avLst>
              <a:gd name="adj1" fmla="val 1800000"/>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2543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1" id="{A72458EE-BFF9-468A-8464-DFD913327021}" vid="{7EB1F43D-0D6C-4939-8000-7D7E4F656E14}"/>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Template>
  <TotalTime>744</TotalTime>
  <Words>1383</Words>
  <Application>Microsoft Office PowerPoint</Application>
  <PresentationFormat>On-screen Show (16:9)</PresentationFormat>
  <Paragraphs>237</Paragraphs>
  <Slides>23</Slides>
  <Notes>7</Notes>
  <HiddenSlides>6</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theme</vt:lpstr>
      <vt:lpstr>1_Office Theme</vt:lpstr>
      <vt:lpstr>Analysis of demographic data</vt:lpstr>
      <vt:lpstr>Estimating population vital rates</vt:lpstr>
      <vt:lpstr>PowerPoint Presentation</vt:lpstr>
      <vt:lpstr>Demographic data types</vt:lpstr>
      <vt:lpstr>Estimating fecundity</vt:lpstr>
      <vt:lpstr>GLMs to estimate fecundity </vt:lpstr>
      <vt:lpstr>Estimating survival/mortality</vt:lpstr>
      <vt:lpstr>Linking survival probability to covariates</vt:lpstr>
      <vt:lpstr>Matrix models for age- or stage-structure</vt:lpstr>
      <vt:lpstr>PowerPoint Presentation</vt:lpstr>
      <vt:lpstr>Building a matrix model</vt:lpstr>
      <vt:lpstr>Applications of matrix models</vt:lpstr>
      <vt:lpstr>Loggerhead sea turtle matrix model</vt:lpstr>
      <vt:lpstr>Stage-structured matrix model</vt:lpstr>
      <vt:lpstr>PowerPoint Presentation</vt:lpstr>
      <vt:lpstr>Multistate models</vt:lpstr>
      <vt:lpstr>Example – breeding/non-breeding status</vt:lpstr>
      <vt:lpstr>Extensions of multistate models</vt:lpstr>
      <vt:lpstr>Integrated Population Models (IPMs)</vt:lpstr>
      <vt:lpstr>PowerPoint Presentation</vt:lpstr>
      <vt:lpstr>PowerPoint Presentation</vt:lpstr>
      <vt:lpstr>PowerPoint Presentation</vt:lpstr>
      <vt:lpstr>Do I need to use an IPM?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demographic data</dc:title>
  <dc:creator>Anna Tucker</dc:creator>
  <cp:lastModifiedBy>Anna Tucker</cp:lastModifiedBy>
  <cp:revision>80</cp:revision>
  <dcterms:created xsi:type="dcterms:W3CDTF">2017-07-31T18:19:55Z</dcterms:created>
  <dcterms:modified xsi:type="dcterms:W3CDTF">2018-11-18T22:16:14Z</dcterms:modified>
</cp:coreProperties>
</file>