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9" r:id="rId3"/>
    <p:sldId id="260" r:id="rId4"/>
    <p:sldId id="265" r:id="rId5"/>
    <p:sldId id="266" r:id="rId6"/>
    <p:sldId id="267" r:id="rId7"/>
    <p:sldId id="269" r:id="rId8"/>
    <p:sldId id="261" r:id="rId9"/>
    <p:sldId id="262" r:id="rId10"/>
    <p:sldId id="263" r:id="rId11"/>
    <p:sldId id="264" r:id="rId12"/>
    <p:sldId id="270" r:id="rId13"/>
    <p:sldId id="268" r:id="rId14"/>
    <p:sldId id="271" r:id="rId15"/>
    <p:sldId id="272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pm0014\Google%20Drive\SSA\chubbs\Streamlengt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Categorical plot</a:t>
            </a:r>
          </a:p>
        </c:rich>
      </c:tx>
      <c:layout>
        <c:manualLayout>
          <c:xMode val="edge"/>
          <c:yMode val="edge"/>
          <c:x val="0.376159667541557"/>
          <c:y val="2.31481481481480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Sheet3!$A$3:$A$21</c:f>
              <c:numCache>
                <c:formatCode>General</c:formatCode>
                <c:ptCount val="19"/>
                <c:pt idx="0">
                  <c:v>4</c:v>
                </c:pt>
                <c:pt idx="1">
                  <c:v>1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5</c:v>
                </c:pt>
                <c:pt idx="6">
                  <c:v>4</c:v>
                </c:pt>
                <c:pt idx="7">
                  <c:v>4</c:v>
                </c:pt>
                <c:pt idx="8">
                  <c:v>8</c:v>
                </c:pt>
                <c:pt idx="9">
                  <c:v>8</c:v>
                </c:pt>
                <c:pt idx="10">
                  <c:v>6</c:v>
                </c:pt>
                <c:pt idx="11">
                  <c:v>8</c:v>
                </c:pt>
                <c:pt idx="12">
                  <c:v>7</c:v>
                </c:pt>
                <c:pt idx="13">
                  <c:v>11</c:v>
                </c:pt>
                <c:pt idx="14">
                  <c:v>8</c:v>
                </c:pt>
                <c:pt idx="15">
                  <c:v>9</c:v>
                </c:pt>
                <c:pt idx="16">
                  <c:v>7</c:v>
                </c:pt>
                <c:pt idx="17">
                  <c:v>9</c:v>
                </c:pt>
                <c:pt idx="18">
                  <c:v>6</c:v>
                </c:pt>
              </c:numCache>
            </c:numRef>
          </c:xVal>
          <c:yVal>
            <c:numRef>
              <c:f>Sheet3!$B$3:$B$21</c:f>
              <c:numCache>
                <c:formatCode>General</c:formatCode>
                <c:ptCount val="1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E94-49F6-AAC1-8A0967CC8E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1256000"/>
        <c:axId val="1690404928"/>
      </c:scatterChart>
      <c:valAx>
        <c:axId val="1691256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Independent</a:t>
                </a:r>
                <a:r>
                  <a:rPr lang="en-US" baseline="0" dirty="0"/>
                  <a:t> variable (e.g., water depth)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0404928"/>
        <c:crosses val="autoZero"/>
        <c:crossBetween val="midCat"/>
      </c:valAx>
      <c:valAx>
        <c:axId val="169040492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Categorical dependent parameter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125600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headwater chub</a:t>
            </a:r>
            <a:r>
              <a:rPr lang="en-US" baseline="0" dirty="0"/>
              <a:t> abundance</a:t>
            </a:r>
            <a:endParaRPr lang="en-US" dirty="0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5825275018163401"/>
          <c:y val="0.165994759388985"/>
          <c:w val="0.80644313747178098"/>
          <c:h val="0.5763566591902029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Sheet1!$K$1</c:f>
              <c:strCache>
                <c:ptCount val="1"/>
                <c:pt idx="0">
                  <c:v>headwater mean</c:v>
                </c:pt>
              </c:strCache>
            </c:strRef>
          </c:tx>
          <c:spPr>
            <a:ln w="28575">
              <a:noFill/>
            </a:ln>
          </c:spPr>
          <c:trendline>
            <c:trendlineType val="exp"/>
            <c:dispRSqr val="0"/>
            <c:dispEq val="1"/>
            <c:trendlineLbl>
              <c:layout>
                <c:manualLayout>
                  <c:x val="-0.12915113735782999"/>
                  <c:y val="-0.49418197725284402"/>
                </c:manualLayout>
              </c:layout>
              <c:numFmt formatCode="General" sourceLinked="0"/>
            </c:trendlineLbl>
          </c:trendline>
          <c:xVal>
            <c:numRef>
              <c:f>Sheet1!$J$2:$J$8</c:f>
              <c:numCache>
                <c:formatCode>General</c:formatCode>
                <c:ptCount val="7"/>
                <c:pt idx="0">
                  <c:v>30</c:v>
                </c:pt>
                <c:pt idx="1">
                  <c:v>20</c:v>
                </c:pt>
                <c:pt idx="2">
                  <c:v>15</c:v>
                </c:pt>
                <c:pt idx="3">
                  <c:v>10</c:v>
                </c:pt>
                <c:pt idx="4">
                  <c:v>6</c:v>
                </c:pt>
                <c:pt idx="5">
                  <c:v>3</c:v>
                </c:pt>
                <c:pt idx="6">
                  <c:v>0.05</c:v>
                </c:pt>
              </c:numCache>
            </c:numRef>
          </c:xVal>
          <c:yVal>
            <c:numRef>
              <c:f>Sheet1!$K$2:$K$8</c:f>
              <c:numCache>
                <c:formatCode>General</c:formatCode>
                <c:ptCount val="7"/>
                <c:pt idx="0">
                  <c:v>3</c:v>
                </c:pt>
                <c:pt idx="1">
                  <c:v>5</c:v>
                </c:pt>
                <c:pt idx="2">
                  <c:v>8</c:v>
                </c:pt>
                <c:pt idx="3">
                  <c:v>12</c:v>
                </c:pt>
                <c:pt idx="4">
                  <c:v>17</c:v>
                </c:pt>
                <c:pt idx="5">
                  <c:v>27</c:v>
                </c:pt>
                <c:pt idx="6">
                  <c:v>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D73-4DEE-B7DB-48745B6ADF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1018800"/>
        <c:axId val="1691022192"/>
      </c:scatterChart>
      <c:valAx>
        <c:axId val="16910188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Stream length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691022192"/>
        <c:crosses val="autoZero"/>
        <c:crossBetween val="midCat"/>
      </c:valAx>
      <c:valAx>
        <c:axId val="169102219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Fish abundance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69101880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F2EA0-C40E-4F2B-82DB-02C2E937C52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69747-1F11-4441-A369-A9FA1ED38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29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convert this.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C2EA-6883-4FBC-84D8-5E63915ED6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08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regression model asks</a:t>
            </a:r>
            <a:r>
              <a:rPr lang="en-US" baseline="0" dirty="0"/>
              <a:t> the question: does the species need certain elevations? Canopy cover? Etc.?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C2EA-6883-4FBC-84D8-5E63915ED6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98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E4D0-2948-4D8B-A6B0-A27F98C52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F3275-E82E-484B-AF27-5650288E8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6187BD-A9A7-4B3D-8F2C-B91567B9C326}"/>
              </a:ext>
            </a:extLst>
          </p:cNvPr>
          <p:cNvGrpSpPr/>
          <p:nvPr userDrawn="1"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A3E5B43-8C12-4719-87CA-7E757457C2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1FEADCA-1EA9-45D5-8DD0-F4B44D8E1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685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22C5-0666-4DB7-83CE-5B6CB4D1C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29D95-7B38-4744-A706-F3D434E89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97E7D-72AD-48B7-ABA5-B20ABBFB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783C9-D241-4646-AA69-5AFF6519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A8567-0C73-4EE1-85D6-11E997D3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0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4C754-EBB8-4F31-83B1-76F65241C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526F1-1446-4F44-BC5F-884564219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B0D6A-501E-4400-90AE-40AD173E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1E445-1BC8-4794-9C96-36BEAF07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A5DE7-2691-4958-B071-BAF6637C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7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425C-18D3-491A-B44C-33310DF0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EA820-1375-49CA-A199-58675EA2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2902E-6772-48E0-9C32-694AC3F3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SSA - 200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8F834E-EBF3-46CA-A2EC-73D50440B60A}"/>
              </a:ext>
            </a:extLst>
          </p:cNvPr>
          <p:cNvGrpSpPr/>
          <p:nvPr userDrawn="1"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B3E9659-0155-4ABB-9E67-A5BD8C5D39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798BE8B-8B5E-4738-8DF7-8EF166351F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098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26EC-5590-4B3F-8B93-87BF6D6E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BC31A-AFD3-475B-8FD8-2A3385AB9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470BF-A87D-49C2-A87F-81CA9506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2D832-4BA1-436E-9216-19CE6A5C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B968E-A11B-4791-A225-DDAB8A99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1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9A23-3852-415D-8903-B7312F70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49E50-AD63-415E-99DA-84C92E64D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420E8-85C5-4B63-9A9C-1CC0FA16D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305D2-024D-47A9-A566-3657C84A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305F1-7C3A-47AC-B3BA-9C8569C6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821BD-C529-4F76-B156-490A930D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8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1881-86DC-4916-AE89-0AF94D9C2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68BAB-1836-4E96-BAD0-AAFF619D3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F6108-0262-4DA9-B7C1-67C14C5DD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5E12-9692-4AB9-8792-8753CF5F3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4201C-5274-4011-A80E-FE3998BCD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D68A9-CDBE-4250-BDC9-E3248067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A8D0A-7F29-45C6-82F2-06B30343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1795D-5472-415B-BA30-F548D007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2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CEBF-9D6F-47EF-9EE3-62C97B86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E9C0A-FC09-4279-A12C-CF1FC4AC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9F02E-BCCD-47A7-916C-5C304CA7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A5EE6-0D3B-4C18-8759-812A3225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5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CB08F-9B03-4D60-8EE4-511D62AE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76FC5-22C7-4DB5-A361-705C0202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70A03-9867-43E1-A029-A3BE2307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6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E7AC-CA20-4FC5-AA54-7B5F06D7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311B7-6590-4631-B0EA-3CE414A88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21C70-E3E7-4A52-B9E1-8B7E6EDF4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65185-E7E2-4539-B9D0-02A04219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35328-35F6-4E9F-ACEA-7F6EDCE1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30D7-713A-4142-865D-69F2CBB2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2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AD64-1235-487E-9A09-75012305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D99B9C-611F-4220-8C96-BA83A9715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AA1A1-26F2-44A0-9322-3322B2666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0F382-0E56-432B-970C-3DABE5CA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E010E-DD6F-43A1-82AC-4AAEF7E4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EA10F-0831-4A28-8DCF-F8218C7F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1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A4B4B-7891-46E8-8E2C-4A43CE28B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1003D-388B-489E-B61B-028FD9516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24B16-6409-4A0B-A9E8-7BEDFCD37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SSA - 200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1E83E0-1C1D-47CB-853B-598DFFEE3018}"/>
              </a:ext>
            </a:extLst>
          </p:cNvPr>
          <p:cNvGrpSpPr/>
          <p:nvPr userDrawn="1"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247AE3A-171B-4E36-8770-E111D72C8D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3072C0-B39B-4FDC-B4B6-E51875FEB3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465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Descriptive data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SSA 200</a:t>
            </a:r>
          </a:p>
        </p:txBody>
      </p:sp>
    </p:spTree>
    <p:extLst>
      <p:ext uri="{BB962C8B-B14F-4D97-AF65-F5344CB8AC3E}">
        <p14:creationId xmlns:p14="http://schemas.microsoft.com/office/powerpoint/2010/main" val="3634143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Abundance = minimum elevation + (0.237 x elevation)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Abundance = minimum elevation + (0.237 x elevation) + (0.002 x aspect) + (0.01 x canopy cover)</a:t>
                </a:r>
              </a:p>
              <a:p>
                <a:endParaRPr lang="en-US" dirty="0"/>
              </a:p>
              <a:p>
                <a:r>
                  <a:rPr lang="en-US" dirty="0"/>
                  <a:t>With categorical data we can use a special type of regression called a Multinomial Regression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r="-116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511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1159164" y="875144"/>
          <a:ext cx="7883236" cy="4602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01745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 elicitation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absence of good quantitative data, an expert elicitation might be warranted</a:t>
            </a:r>
          </a:p>
          <a:p>
            <a:pPr lvl="1"/>
            <a:r>
              <a:rPr lang="en-US" dirty="0"/>
              <a:t>Use expert knowledge as the basis for establishing what a species needs</a:t>
            </a:r>
          </a:p>
          <a:p>
            <a:pPr lvl="1"/>
            <a:r>
              <a:rPr lang="en-US" dirty="0"/>
              <a:t>Crafting questions to assess functional relationships</a:t>
            </a:r>
          </a:p>
          <a:p>
            <a:pPr lvl="2"/>
            <a:r>
              <a:rPr lang="en-US" dirty="0"/>
              <a:t>E.g., asking for probability of </a:t>
            </a:r>
            <a:r>
              <a:rPr lang="en-US" i="1" dirty="0"/>
              <a:t>y</a:t>
            </a:r>
            <a:r>
              <a:rPr lang="en-US" dirty="0"/>
              <a:t> occurring at three or more values of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Using variation among experts to “estimate” uncertainty and variability</a:t>
            </a:r>
          </a:p>
        </p:txBody>
      </p:sp>
    </p:spTree>
    <p:extLst>
      <p:ext uri="{BB962C8B-B14F-4D97-AF65-F5344CB8AC3E}">
        <p14:creationId xmlns:p14="http://schemas.microsoft.com/office/powerpoint/2010/main" val="1235416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Elicited conceptual model to establish species needs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14400" y="2190307"/>
            <a:ext cx="2328530" cy="1148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 length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14400" y="3569854"/>
            <a:ext cx="2328530" cy="1212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 connectivity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14400" y="5018567"/>
            <a:ext cx="2328530" cy="808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Exotic predators</a:t>
            </a:r>
          </a:p>
        </p:txBody>
      </p:sp>
      <p:sp>
        <p:nvSpPr>
          <p:cNvPr id="11" name="Oval 10"/>
          <p:cNvSpPr/>
          <p:nvPr/>
        </p:nvSpPr>
        <p:spPr>
          <a:xfrm>
            <a:off x="4795284" y="2868104"/>
            <a:ext cx="1786269" cy="110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Adult survival</a:t>
            </a:r>
          </a:p>
        </p:txBody>
      </p:sp>
      <p:sp>
        <p:nvSpPr>
          <p:cNvPr id="12" name="Oval 11"/>
          <p:cNvSpPr/>
          <p:nvPr/>
        </p:nvSpPr>
        <p:spPr>
          <a:xfrm>
            <a:off x="4827181" y="4048319"/>
            <a:ext cx="1722474" cy="1031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Juvenile survival</a:t>
            </a:r>
          </a:p>
        </p:txBody>
      </p:sp>
      <p:sp>
        <p:nvSpPr>
          <p:cNvPr id="13" name="Oval 12"/>
          <p:cNvSpPr/>
          <p:nvPr/>
        </p:nvSpPr>
        <p:spPr>
          <a:xfrm>
            <a:off x="4736804" y="5151307"/>
            <a:ext cx="1903228" cy="967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Productivity</a:t>
            </a:r>
          </a:p>
        </p:txBody>
      </p:sp>
      <p:cxnSp>
        <p:nvCxnSpPr>
          <p:cNvPr id="15" name="Straight Arrow Connector 14"/>
          <p:cNvCxnSpPr>
            <a:stCxn id="8" idx="3"/>
            <a:endCxn id="13" idx="2"/>
          </p:cNvCxnSpPr>
          <p:nvPr/>
        </p:nvCxnSpPr>
        <p:spPr>
          <a:xfrm>
            <a:off x="3242930" y="4175910"/>
            <a:ext cx="1493874" cy="1459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12" idx="2"/>
          </p:cNvCxnSpPr>
          <p:nvPr/>
        </p:nvCxnSpPr>
        <p:spPr>
          <a:xfrm>
            <a:off x="3242930" y="4175910"/>
            <a:ext cx="1584251" cy="388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2" idx="2"/>
          </p:cNvCxnSpPr>
          <p:nvPr/>
        </p:nvCxnSpPr>
        <p:spPr>
          <a:xfrm flipV="1">
            <a:off x="3242930" y="4563999"/>
            <a:ext cx="1584251" cy="85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  <a:endCxn id="11" idx="2"/>
          </p:cNvCxnSpPr>
          <p:nvPr/>
        </p:nvCxnSpPr>
        <p:spPr>
          <a:xfrm flipV="1">
            <a:off x="3242930" y="3420998"/>
            <a:ext cx="1552354" cy="2001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11" idx="2"/>
          </p:cNvCxnSpPr>
          <p:nvPr/>
        </p:nvCxnSpPr>
        <p:spPr>
          <a:xfrm>
            <a:off x="3242930" y="2764465"/>
            <a:ext cx="1552354" cy="65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08874" y="2556415"/>
            <a:ext cx="1850065" cy="1733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Population abundance</a:t>
            </a:r>
          </a:p>
        </p:txBody>
      </p:sp>
      <p:cxnSp>
        <p:nvCxnSpPr>
          <p:cNvPr id="26" name="Straight Arrow Connector 25"/>
          <p:cNvCxnSpPr>
            <a:stCxn id="11" idx="6"/>
            <a:endCxn id="24" idx="2"/>
          </p:cNvCxnSpPr>
          <p:nvPr/>
        </p:nvCxnSpPr>
        <p:spPr>
          <a:xfrm>
            <a:off x="6581553" y="3420998"/>
            <a:ext cx="627321" cy="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6"/>
            <a:endCxn id="24" idx="2"/>
          </p:cNvCxnSpPr>
          <p:nvPr/>
        </p:nvCxnSpPr>
        <p:spPr>
          <a:xfrm flipV="1">
            <a:off x="6549655" y="3422955"/>
            <a:ext cx="659219" cy="114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6"/>
            <a:endCxn id="24" idx="2"/>
          </p:cNvCxnSpPr>
          <p:nvPr/>
        </p:nvCxnSpPr>
        <p:spPr>
          <a:xfrm flipV="1">
            <a:off x="6640032" y="3422955"/>
            <a:ext cx="568842" cy="221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0069032" y="2781763"/>
            <a:ext cx="1839432" cy="1278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Resliiency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24" idx="6"/>
            <a:endCxn id="34" idx="1"/>
          </p:cNvCxnSpPr>
          <p:nvPr/>
        </p:nvCxnSpPr>
        <p:spPr>
          <a:xfrm flipV="1">
            <a:off x="9058939" y="3420997"/>
            <a:ext cx="1010093" cy="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7" idx="3"/>
            <a:endCxn id="24" idx="0"/>
          </p:cNvCxnSpPr>
          <p:nvPr/>
        </p:nvCxnSpPr>
        <p:spPr>
          <a:xfrm flipV="1">
            <a:off x="3242930" y="2556415"/>
            <a:ext cx="4890977" cy="208050"/>
          </a:xfrm>
          <a:prstGeom prst="curvedConnector4">
            <a:avLst>
              <a:gd name="adj1" fmla="val 40543"/>
              <a:gd name="adj2" fmla="val 38584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441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4564" y="150799"/>
            <a:ext cx="412365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What is the stream length? </a:t>
            </a:r>
          </a:p>
          <a:p>
            <a:pPr algn="ctr"/>
            <a:r>
              <a:rPr lang="en-US" sz="2400" dirty="0"/>
              <a:t>Stream Length</a:t>
            </a:r>
          </a:p>
          <a:p>
            <a:pPr algn="ctr"/>
            <a:r>
              <a:rPr lang="en-US" sz="2400" dirty="0"/>
              <a:t>Change?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0" y="2743201"/>
            <a:ext cx="58734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Yes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51554" y="2087159"/>
            <a:ext cx="54534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</a:t>
            </a:r>
          </a:p>
        </p:txBody>
      </p:sp>
      <p:cxnSp>
        <p:nvCxnSpPr>
          <p:cNvPr id="5" name="Straight Arrow Connector 4"/>
          <p:cNvCxnSpPr>
            <a:stCxn id="2" idx="2"/>
            <a:endCxn id="4" idx="0"/>
          </p:cNvCxnSpPr>
          <p:nvPr/>
        </p:nvCxnSpPr>
        <p:spPr>
          <a:xfrm>
            <a:off x="3696391" y="1351128"/>
            <a:ext cx="327834" cy="736031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" idx="2"/>
            <a:endCxn id="3" idx="0"/>
          </p:cNvCxnSpPr>
          <p:nvPr/>
        </p:nvCxnSpPr>
        <p:spPr>
          <a:xfrm flipH="1">
            <a:off x="2579671" y="1351128"/>
            <a:ext cx="1116721" cy="1392073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91200" y="566297"/>
            <a:ext cx="3798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stream may change length over time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10776" y="1856326"/>
            <a:ext cx="417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stream does not change length, there is no effect of this parameter on occupancy.</a:t>
            </a:r>
          </a:p>
        </p:txBody>
      </p:sp>
      <p:cxnSp>
        <p:nvCxnSpPr>
          <p:cNvPr id="22" name="Straight Arrow Connector 21"/>
          <p:cNvCxnSpPr>
            <a:stCxn id="4" idx="3"/>
            <a:endCxn id="21" idx="1"/>
          </p:cNvCxnSpPr>
          <p:nvPr/>
        </p:nvCxnSpPr>
        <p:spPr>
          <a:xfrm>
            <a:off x="4296896" y="2317991"/>
            <a:ext cx="1113880" cy="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61731" y="3192447"/>
            <a:ext cx="417896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If the stream does change length, there </a:t>
            </a:r>
            <a:r>
              <a:rPr lang="en-US" dirty="0">
                <a:solidFill>
                  <a:srgbClr val="FF0000"/>
                </a:solidFill>
              </a:rPr>
              <a:t>will be an effect on the probability of occupancy.</a:t>
            </a:r>
          </a:p>
        </p:txBody>
      </p:sp>
      <p:cxnSp>
        <p:nvCxnSpPr>
          <p:cNvPr id="26" name="Straight Arrow Connector 25"/>
          <p:cNvCxnSpPr>
            <a:stCxn id="3" idx="3"/>
            <a:endCxn id="25" idx="1"/>
          </p:cNvCxnSpPr>
          <p:nvPr/>
        </p:nvCxnSpPr>
        <p:spPr>
          <a:xfrm>
            <a:off x="2873341" y="2974034"/>
            <a:ext cx="1088391" cy="68007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98588" y="5033512"/>
            <a:ext cx="3849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think the relationship between stream length and occupancy probability is curvilinear, a negative exponential relationship. The longer a stream is, the less it effects occupancy.</a:t>
            </a:r>
          </a:p>
        </p:txBody>
      </p:sp>
      <p:grpSp>
        <p:nvGrpSpPr>
          <p:cNvPr id="1025" name="Group 1024"/>
          <p:cNvGrpSpPr/>
          <p:nvPr/>
        </p:nvGrpSpPr>
        <p:grpSpPr>
          <a:xfrm>
            <a:off x="5870188" y="4115777"/>
            <a:ext cx="3861822" cy="2674640"/>
            <a:chOff x="4504663" y="4724400"/>
            <a:chExt cx="3103301" cy="1751268"/>
          </a:xfrm>
        </p:grpSpPr>
        <p:pic>
          <p:nvPicPr>
            <p:cNvPr id="1026" name="Picture 2" descr="http://www.psychstat.missouristate.edu/introbook/sbgraph/mdist2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9020" y="4724400"/>
              <a:ext cx="2658944" cy="1661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 rot="16200000">
              <a:off x="4321845" y="5216735"/>
              <a:ext cx="885018" cy="519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Effect on</a:t>
              </a:r>
            </a:p>
            <a:p>
              <a:r>
                <a:rPr lang="en-US" dirty="0"/>
                <a:t>P occupancy</a:t>
              </a:r>
            </a:p>
          </p:txBody>
        </p:sp>
        <p:sp>
          <p:nvSpPr>
            <p:cNvPr id="1024" name="TextBox 1023"/>
            <p:cNvSpPr txBox="1"/>
            <p:nvPr/>
          </p:nvSpPr>
          <p:spPr>
            <a:xfrm>
              <a:off x="5421713" y="6233841"/>
              <a:ext cx="1243270" cy="241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Stream Length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6403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31642" cy="1325563"/>
          </a:xfrm>
        </p:spPr>
        <p:txBody>
          <a:bodyPr/>
          <a:lstStyle/>
          <a:p>
            <a:r>
              <a:rPr lang="en-US" dirty="0"/>
              <a:t>Headwater chub stream length and extinction risk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1574800" y="2198254"/>
          <a:ext cx="8017933" cy="3694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3404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7750-7C10-49BD-9704-51C3D1C4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FDAF5-FCEB-4FFF-AD00-D6AC24AD4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8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2233"/>
            <a:ext cx="10515600" cy="4794730"/>
          </a:xfrm>
        </p:spPr>
        <p:txBody>
          <a:bodyPr/>
          <a:lstStyle/>
          <a:p>
            <a:r>
              <a:rPr lang="en-US" dirty="0"/>
              <a:t>Introduction to SSA course has content on how to conduct descriptive SSA analysis</a:t>
            </a:r>
          </a:p>
          <a:p>
            <a:r>
              <a:rPr lang="en-US" dirty="0"/>
              <a:t>Use descriptive data to assess the current redundancy and resiliency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851393"/>
            <a:ext cx="10060709" cy="305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0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quantitative approach…?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descriptors into categories or “states”</a:t>
            </a:r>
          </a:p>
          <a:p>
            <a:pPr lvl="1"/>
            <a:r>
              <a:rPr lang="en-US" dirty="0"/>
              <a:t>Words describing high abundance are grouped together; words describing moderate abundance are grouped together…etc.</a:t>
            </a:r>
          </a:p>
          <a:p>
            <a:pPr lvl="1"/>
            <a:r>
              <a:rPr lang="en-US" dirty="0"/>
              <a:t>“many”, “abundant”, “Plethora”… </a:t>
            </a:r>
            <a:r>
              <a:rPr lang="en-US" dirty="0">
                <a:sym typeface="Wingdings" panose="05000000000000000000" pitchFamily="2" charset="2"/>
              </a:rPr>
              <a:t> same category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“some”, “several”, “moderate”…  same category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“Few”, “not abundant”, “scant”… same 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6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101" y="607815"/>
            <a:ext cx="4411897" cy="588253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949" y="1025244"/>
            <a:ext cx="3865179" cy="5047673"/>
          </a:xfrm>
          <a:prstGeom prst="rect">
            <a:avLst/>
          </a:prstGeom>
        </p:spPr>
      </p:pic>
      <p:pic>
        <p:nvPicPr>
          <p:cNvPr id="5" name="Picture 2" descr="C:\Users\amt0046\Documents\Pictures and figures\ADCNR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768" y="6225309"/>
            <a:ext cx="1643232" cy="63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amt0046\Documents\Pictures and figures\ADCNR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768" y="6225309"/>
            <a:ext cx="1643232" cy="63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61336"/>
            <a:ext cx="10515600" cy="1325563"/>
          </a:xfrm>
        </p:spPr>
        <p:txBody>
          <a:bodyPr/>
          <a:lstStyle/>
          <a:p>
            <a:r>
              <a:rPr lang="en-US" dirty="0"/>
              <a:t>Field notes or similar data sources</a:t>
            </a:r>
          </a:p>
        </p:txBody>
      </p:sp>
    </p:spTree>
    <p:extLst>
      <p:ext uri="{BB962C8B-B14F-4D97-AF65-F5344CB8AC3E}">
        <p14:creationId xmlns:p14="http://schemas.microsoft.com/office/powerpoint/2010/main" val="1611277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“data” conversion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348" y="2168386"/>
            <a:ext cx="5017783" cy="31400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60" y="2168386"/>
            <a:ext cx="4897582" cy="314002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772728" y="3251203"/>
            <a:ext cx="738148" cy="665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97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accounts of what was observed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38" y="2286245"/>
            <a:ext cx="6013814" cy="385568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mr-IN" dirty="0"/>
              <a:t>–</a:t>
            </a:r>
            <a:r>
              <a:rPr lang="en-US" dirty="0"/>
              <a:t> pulling from field notes</a:t>
            </a:r>
          </a:p>
        </p:txBody>
      </p:sp>
    </p:spTree>
    <p:extLst>
      <p:ext uri="{BB962C8B-B14F-4D97-AF65-F5344CB8AC3E}">
        <p14:creationId xmlns:p14="http://schemas.microsoft.com/office/powerpoint/2010/main" val="592209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accounts of what was observed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21278"/>
            <a:ext cx="6013814" cy="385568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mr-IN" dirty="0"/>
              <a:t>–</a:t>
            </a:r>
            <a:r>
              <a:rPr lang="en-US" dirty="0"/>
              <a:t> how did the sites change?</a:t>
            </a:r>
          </a:p>
        </p:txBody>
      </p:sp>
      <p:sp>
        <p:nvSpPr>
          <p:cNvPr id="2" name="Rectangle 1"/>
          <p:cNvSpPr/>
          <p:nvPr/>
        </p:nvSpPr>
        <p:spPr>
          <a:xfrm>
            <a:off x="7151132" y="2321278"/>
            <a:ext cx="44383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Moving from ‘</a:t>
            </a:r>
            <a:r>
              <a:rPr lang="en-US" sz="3600" dirty="0">
                <a:solidFill>
                  <a:srgbClr val="00B0F0"/>
                </a:solidFill>
              </a:rPr>
              <a:t>few</a:t>
            </a:r>
            <a:r>
              <a:rPr lang="en-US" sz="3600" dirty="0"/>
              <a:t>’ to ‘</a:t>
            </a:r>
            <a:r>
              <a:rPr lang="en-US" sz="3600" dirty="0">
                <a:solidFill>
                  <a:srgbClr val="00B0F0"/>
                </a:solidFill>
              </a:rPr>
              <a:t>several</a:t>
            </a:r>
            <a:r>
              <a:rPr lang="en-US" sz="3600" dirty="0"/>
              <a:t>’ at site 4 </a:t>
            </a:r>
          </a:p>
          <a:p>
            <a:r>
              <a:rPr lang="en-US" sz="3600" dirty="0"/>
              <a:t>is called a “state transition” </a:t>
            </a:r>
          </a:p>
        </p:txBody>
      </p:sp>
      <p:sp>
        <p:nvSpPr>
          <p:cNvPr id="9" name="Frame 8"/>
          <p:cNvSpPr/>
          <p:nvPr/>
        </p:nvSpPr>
        <p:spPr>
          <a:xfrm>
            <a:off x="1743739" y="3662778"/>
            <a:ext cx="3572539" cy="677032"/>
          </a:xfrm>
          <a:prstGeom prst="fram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58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517"/>
            <a:ext cx="10515600" cy="1325563"/>
          </a:xfrm>
        </p:spPr>
        <p:txBody>
          <a:bodyPr/>
          <a:lstStyle/>
          <a:p>
            <a:r>
              <a:rPr lang="en-US" dirty="0"/>
              <a:t>Probability of transitions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4429"/>
            <a:ext cx="10515600" cy="4351338"/>
          </a:xfrm>
        </p:spPr>
        <p:txBody>
          <a:bodyPr/>
          <a:lstStyle/>
          <a:p>
            <a:r>
              <a:rPr lang="en-US" dirty="0"/>
              <a:t>What is the probability of moving from category 1 to 2 or 1 to 3 or 1 to 0?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66" y="1830916"/>
            <a:ext cx="6475452" cy="405220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218545" y="2900221"/>
            <a:ext cx="1043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97054" y="4077858"/>
            <a:ext cx="1043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297054" y="5622784"/>
            <a:ext cx="1043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567055" y="5636639"/>
            <a:ext cx="1043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67055" y="2881748"/>
            <a:ext cx="1043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223163" y="3680694"/>
            <a:ext cx="1043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005455" y="2743200"/>
            <a:ext cx="2521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total state 1 transitions</a:t>
            </a:r>
          </a:p>
          <a:p>
            <a:r>
              <a:rPr lang="en-US" dirty="0"/>
              <a:t>1-&gt;1 happened 4 times</a:t>
            </a:r>
          </a:p>
          <a:p>
            <a:r>
              <a:rPr lang="en-US" dirty="0"/>
              <a:t>1-&gt;2 happened 2 times</a:t>
            </a:r>
          </a:p>
          <a:p>
            <a:r>
              <a:rPr lang="en-US" dirty="0"/>
              <a:t>1-&gt;3 happened 0 times</a:t>
            </a:r>
          </a:p>
          <a:p>
            <a:r>
              <a:rPr lang="en-US" dirty="0"/>
              <a:t>1-&gt;0 happened 0 times</a:t>
            </a:r>
          </a:p>
          <a:p>
            <a:endParaRPr lang="en-US" dirty="0"/>
          </a:p>
        </p:txBody>
      </p:sp>
      <p:pic>
        <p:nvPicPr>
          <p:cNvPr id="15" name="Picture 2" descr="C:\Users\amt0046\Documents\Pictures and figures\ADCNR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768" y="6225309"/>
            <a:ext cx="1643232" cy="63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931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state transitions to the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an assessment of species needs by linking status transitions to environmental variables</a:t>
            </a:r>
          </a:p>
          <a:p>
            <a:pPr lvl="1"/>
            <a:r>
              <a:rPr lang="en-US" dirty="0"/>
              <a:t>What environmental factors affect state transitions?</a:t>
            </a:r>
          </a:p>
          <a:p>
            <a:pPr lvl="1"/>
            <a:r>
              <a:rPr lang="en-US" dirty="0"/>
              <a:t>How do we estimate or quantify any potential relationships?</a:t>
            </a:r>
          </a:p>
        </p:txBody>
      </p:sp>
    </p:spTree>
    <p:extLst>
      <p:ext uri="{BB962C8B-B14F-4D97-AF65-F5344CB8AC3E}">
        <p14:creationId xmlns:p14="http://schemas.microsoft.com/office/powerpoint/2010/main" val="127909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72458EE-BFF9-468A-8464-DFD913327021}" vid="{7EB1F43D-0D6C-4939-8000-7D7E4F656E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3</TotalTime>
  <Words>538</Words>
  <Application>Microsoft Office PowerPoint</Application>
  <PresentationFormat>Widescreen</PresentationFormat>
  <Paragraphs>76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Mangal</vt:lpstr>
      <vt:lpstr>Wingdings</vt:lpstr>
      <vt:lpstr>Office Theme</vt:lpstr>
      <vt:lpstr>Descriptive data</vt:lpstr>
      <vt:lpstr>Looking back</vt:lpstr>
      <vt:lpstr>A more quantitative approach…?</vt:lpstr>
      <vt:lpstr>Field notes or similar data sources</vt:lpstr>
      <vt:lpstr>“data” conversion</vt:lpstr>
      <vt:lpstr>Example – pulling from field notes</vt:lpstr>
      <vt:lpstr>Example – how did the sites change?</vt:lpstr>
      <vt:lpstr>Probability of transitions</vt:lpstr>
      <vt:lpstr>Linking state transitions to the environment</vt:lpstr>
      <vt:lpstr>Regression modeling</vt:lpstr>
      <vt:lpstr>PowerPoint Presentation</vt:lpstr>
      <vt:lpstr>Expert elicitation data</vt:lpstr>
      <vt:lpstr>Elicited conceptual model to establish species needs</vt:lpstr>
      <vt:lpstr>PowerPoint Presentation</vt:lpstr>
      <vt:lpstr>Headwater chub stream length and extinction risk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Descriptive data analysis</dc:title>
  <dc:creator>Kylee Dunham</dc:creator>
  <cp:lastModifiedBy>Kylee Dunham</cp:lastModifiedBy>
  <cp:revision>2</cp:revision>
  <dcterms:created xsi:type="dcterms:W3CDTF">2018-10-18T23:46:23Z</dcterms:created>
  <dcterms:modified xsi:type="dcterms:W3CDTF">2018-10-18T23:49:44Z</dcterms:modified>
</cp:coreProperties>
</file>