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4" r:id="rId8"/>
    <p:sldId id="272" r:id="rId9"/>
    <p:sldId id="262" r:id="rId10"/>
    <p:sldId id="273" r:id="rId11"/>
    <p:sldId id="263" r:id="rId12"/>
    <p:sldId id="279" r:id="rId13"/>
    <p:sldId id="267" r:id="rId14"/>
    <p:sldId id="268" r:id="rId15"/>
    <p:sldId id="269" r:id="rId16"/>
    <p:sldId id="270" r:id="rId17"/>
    <p:sldId id="275" r:id="rId18"/>
    <p:sldId id="282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Stream length and persistence probability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0866056145155768"/>
          <c:y val="0.14537160561936127"/>
          <c:w val="0.86703393054129108"/>
          <c:h val="0.6539866593108982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Sheet1!$E$1:$K$1</c:f>
              <c:strCache>
                <c:ptCount val="1"/>
              </c:strCache>
            </c:strRef>
          </c:tx>
          <c:spPr>
            <a:ln w="28575">
              <a:noFill/>
            </a:ln>
          </c:spPr>
          <c:trendline>
            <c:trendlineType val="exp"/>
            <c:dispRSqr val="0"/>
            <c:dispEq val="1"/>
            <c:trendlineLbl>
              <c:layout>
                <c:manualLayout>
                  <c:x val="-0.12072200349956255"/>
                  <c:y val="-0.43399679206765823"/>
                </c:manualLayout>
              </c:layout>
              <c:numFmt formatCode="General" sourceLinked="0"/>
            </c:trendlineLbl>
          </c:trendline>
          <c:xVal>
            <c:numRef>
              <c:f>Sheet1!$C$10:$C$17</c:f>
              <c:numCache>
                <c:formatCode>General</c:formatCode>
                <c:ptCount val="8"/>
                <c:pt idx="0">
                  <c:v>50</c:v>
                </c:pt>
                <c:pt idx="1">
                  <c:v>25</c:v>
                </c:pt>
                <c:pt idx="2">
                  <c:v>0</c:v>
                </c:pt>
                <c:pt idx="3">
                  <c:v>15</c:v>
                </c:pt>
                <c:pt idx="4">
                  <c:v>10</c:v>
                </c:pt>
                <c:pt idx="5">
                  <c:v>5</c:v>
                </c:pt>
                <c:pt idx="6">
                  <c:v>2</c:v>
                </c:pt>
                <c:pt idx="7">
                  <c:v>0.05</c:v>
                </c:pt>
              </c:numCache>
            </c:numRef>
          </c:xVal>
          <c:yVal>
            <c:numRef>
              <c:f>Sheet1!$E$10:$E$17</c:f>
              <c:numCache>
                <c:formatCode>General</c:formatCode>
                <c:ptCount val="8"/>
                <c:pt idx="0">
                  <c:v>0.20000000000001061</c:v>
                </c:pt>
                <c:pt idx="1">
                  <c:v>0.20000035762770874</c:v>
                </c:pt>
                <c:pt idx="2">
                  <c:v>0.95</c:v>
                </c:pt>
                <c:pt idx="3">
                  <c:v>0.20036604337614006</c:v>
                </c:pt>
                <c:pt idx="4">
                  <c:v>0.21154956689124149</c:v>
                </c:pt>
                <c:pt idx="5">
                  <c:v>0.4553191489361702</c:v>
                </c:pt>
                <c:pt idx="6">
                  <c:v>0.83157894736842108</c:v>
                </c:pt>
                <c:pt idx="7">
                  <c:v>0.94835059208521655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30-4380-A8B9-4D118721D6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853888"/>
        <c:axId val="40856192"/>
      </c:scatterChart>
      <c:valAx>
        <c:axId val="408538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Stream length (km)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0856192"/>
        <c:crosses val="autoZero"/>
        <c:crossBetween val="midCat"/>
      </c:valAx>
      <c:valAx>
        <c:axId val="4085619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Persistence Probability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085388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660B9-373C-492D-8D92-7F4B322EEA9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B7538-A6CA-42EE-BAD9-636740A4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AMT – edit to give more specific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3FD0D-4B79-4212-9E4B-416E2F3AA3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6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E4D0-2948-4D8B-A6B0-A27F98C52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F3275-E82E-484B-AF27-5650288E8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6187BD-A9A7-4B3D-8F2C-B91567B9C326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3E5B43-8C12-4719-87CA-7E757457C2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FEADCA-1EA9-45D5-8DD0-F4B44D8E1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85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22C5-0666-4DB7-83CE-5B6CB4D1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29D95-7B38-4744-A706-F3D434E8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7E7D-72AD-48B7-ABA5-B20ABBFB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83C9-D241-4646-AA69-5AFF6519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A8567-0C73-4EE1-85D6-11E997D3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0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4C754-EBB8-4F31-83B1-76F65241C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526F1-1446-4F44-BC5F-88456421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0D6A-501E-4400-90AE-40AD173E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1E445-1BC8-4794-9C96-36BEAF07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A5DE7-2691-4958-B071-BAF6637C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79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56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4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7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73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84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22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575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5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425C-18D3-491A-B44C-33310DF0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A820-1375-49CA-A199-58675EA2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902E-6772-48E0-9C32-694AC3F3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SSA - 200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8F834E-EBF3-46CA-A2EC-73D50440B60A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3E9659-0155-4ABB-9E67-A5BD8C5D39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798BE8B-8B5E-4738-8DF7-8EF166351F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0983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581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795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26EC-5590-4B3F-8B93-87BF6D6E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C31A-AFD3-475B-8FD8-2A3385AB9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470BF-A87D-49C2-A87F-81CA9506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2D832-4BA1-436E-9216-19CE6A5C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B968E-A11B-4791-A225-DDAB8A99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1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9A23-3852-415D-8903-B7312F70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9E50-AD63-415E-99DA-84C92E64D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420E8-85C5-4B63-9A9C-1CC0FA16D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305D2-024D-47A9-A566-3657C84A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305F1-7C3A-47AC-B3BA-9C8569C6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821BD-C529-4F76-B156-490A930D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1881-86DC-4916-AE89-0AF94D9C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68BAB-1836-4E96-BAD0-AAFF619D3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F6108-0262-4DA9-B7C1-67C14C5DD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5E12-9692-4AB9-8792-8753CF5F3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4201C-5274-4011-A80E-FE3998BCD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D68A9-CDBE-4250-BDC9-E3248067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A8D0A-7F29-45C6-82F2-06B30343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1795D-5472-415B-BA30-F548D007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CEBF-9D6F-47EF-9EE3-62C97B86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E9C0A-FC09-4279-A12C-CF1FC4AC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9F02E-BCCD-47A7-916C-5C304CA7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A5EE6-0D3B-4C18-8759-812A3225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5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CB08F-9B03-4D60-8EE4-511D62A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76FC5-22C7-4DB5-A361-705C0202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70A03-9867-43E1-A029-A3BE2307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E7AC-CA20-4FC5-AA54-7B5F06D7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11B7-6590-4631-B0EA-3CE414A8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21C70-E3E7-4A52-B9E1-8B7E6EDF4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65185-E7E2-4539-B9D0-02A04219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35328-35F6-4E9F-ACEA-7F6EDCE1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30D7-713A-4142-865D-69F2CBB2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2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AD64-1235-487E-9A09-75012305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99B9C-611F-4220-8C96-BA83A9715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AA1A1-26F2-44A0-9322-3322B2666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0F382-0E56-432B-970C-3DABE5CA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010E-DD6F-43A1-82AC-4AAEF7E4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EA10F-0831-4A28-8DCF-F8218C7F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1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A4B4B-7891-46E8-8E2C-4A43CE28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003D-388B-489E-B61B-028FD9516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4B16-6409-4A0B-A9E8-7BEDFCD37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SSA - 200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1E83E0-1C1D-47CB-853B-598DFFEE3018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47AE3A-171B-4E36-8770-E111D72C8D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3072C0-B39B-4FDC-B4B6-E51875FEB3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65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040C2-4B67-4C2B-A677-1E0CED48D36C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86EC-6473-4FF8-958D-D0733FD0E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Occupancy and multi-state occupancy projection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3CEAF-6196-4ED1-9159-4F7091EFDA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SSA 200</a:t>
            </a:r>
          </a:p>
        </p:txBody>
      </p:sp>
    </p:spTree>
    <p:extLst>
      <p:ext uri="{BB962C8B-B14F-4D97-AF65-F5344CB8AC3E}">
        <p14:creationId xmlns:p14="http://schemas.microsoft.com/office/powerpoint/2010/main" val="208777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8686800" cy="1143000"/>
          </a:xfrm>
        </p:spPr>
        <p:txBody>
          <a:bodyPr>
            <a:noAutofit/>
          </a:bodyPr>
          <a:lstStyle/>
          <a:p>
            <a:r>
              <a:rPr lang="en-US" sz="3200" dirty="0"/>
              <a:t>Multiple population states</a:t>
            </a:r>
          </a:p>
        </p:txBody>
      </p:sp>
      <p:sp>
        <p:nvSpPr>
          <p:cNvPr id="12" name="Oval 11"/>
          <p:cNvSpPr/>
          <p:nvPr/>
        </p:nvSpPr>
        <p:spPr>
          <a:xfrm>
            <a:off x="6879775" y="2888922"/>
            <a:ext cx="2340429" cy="1689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Extirpated</a:t>
            </a:r>
          </a:p>
        </p:txBody>
      </p:sp>
      <p:sp>
        <p:nvSpPr>
          <p:cNvPr id="18" name="Oval 17"/>
          <p:cNvSpPr/>
          <p:nvPr/>
        </p:nvSpPr>
        <p:spPr>
          <a:xfrm>
            <a:off x="2971798" y="1739036"/>
            <a:ext cx="2340429" cy="1689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Low abundance</a:t>
            </a:r>
          </a:p>
        </p:txBody>
      </p:sp>
      <p:sp>
        <p:nvSpPr>
          <p:cNvPr id="33" name="Oval 32"/>
          <p:cNvSpPr/>
          <p:nvPr/>
        </p:nvSpPr>
        <p:spPr>
          <a:xfrm>
            <a:off x="2971797" y="4323367"/>
            <a:ext cx="2340429" cy="1689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High abundance</a:t>
            </a:r>
          </a:p>
        </p:txBody>
      </p:sp>
    </p:spTree>
    <p:extLst>
      <p:ext uri="{BB962C8B-B14F-4D97-AF65-F5344CB8AC3E}">
        <p14:creationId xmlns:p14="http://schemas.microsoft.com/office/powerpoint/2010/main" val="614027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8686800" cy="1143000"/>
          </a:xfrm>
        </p:spPr>
        <p:txBody>
          <a:bodyPr>
            <a:noAutofit/>
          </a:bodyPr>
          <a:lstStyle/>
          <a:p>
            <a:r>
              <a:rPr lang="en-US" sz="3200" dirty="0"/>
              <a:t>Multiple population states</a:t>
            </a:r>
          </a:p>
        </p:txBody>
      </p:sp>
      <p:sp>
        <p:nvSpPr>
          <p:cNvPr id="12" name="Oval 11"/>
          <p:cNvSpPr/>
          <p:nvPr/>
        </p:nvSpPr>
        <p:spPr>
          <a:xfrm>
            <a:off x="6879773" y="2867150"/>
            <a:ext cx="2340429" cy="1689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Extirpated</a:t>
            </a:r>
          </a:p>
        </p:txBody>
      </p:sp>
      <p:sp>
        <p:nvSpPr>
          <p:cNvPr id="18" name="Oval 17"/>
          <p:cNvSpPr/>
          <p:nvPr/>
        </p:nvSpPr>
        <p:spPr>
          <a:xfrm>
            <a:off x="2971798" y="1739036"/>
            <a:ext cx="2340429" cy="1689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Low abundance</a:t>
            </a:r>
          </a:p>
        </p:txBody>
      </p:sp>
      <p:sp>
        <p:nvSpPr>
          <p:cNvPr id="33" name="Oval 32"/>
          <p:cNvSpPr/>
          <p:nvPr/>
        </p:nvSpPr>
        <p:spPr>
          <a:xfrm>
            <a:off x="2971797" y="4323367"/>
            <a:ext cx="2340429" cy="1689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High abundance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578999-2007-4612-B5E3-49B7487484AB}"/>
              </a:ext>
            </a:extLst>
          </p:cNvPr>
          <p:cNvCxnSpPr>
            <a:cxnSpLocks/>
            <a:stCxn id="18" idx="6"/>
            <a:endCxn id="12" idx="1"/>
          </p:cNvCxnSpPr>
          <p:nvPr/>
        </p:nvCxnSpPr>
        <p:spPr>
          <a:xfrm>
            <a:off x="5312227" y="2583914"/>
            <a:ext cx="1910294" cy="5306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5DA3DF-E577-4494-879B-157E3F9A696C}"/>
              </a:ext>
            </a:extLst>
          </p:cNvPr>
          <p:cNvCxnSpPr>
            <a:cxnSpLocks/>
          </p:cNvCxnSpPr>
          <p:nvPr/>
        </p:nvCxnSpPr>
        <p:spPr>
          <a:xfrm flipH="1">
            <a:off x="4022268" y="3428792"/>
            <a:ext cx="1" cy="8945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0841ED-6CBC-4CEA-95A5-DCD85887725E}"/>
              </a:ext>
            </a:extLst>
          </p:cNvPr>
          <p:cNvCxnSpPr>
            <a:cxnSpLocks/>
            <a:stCxn id="33" idx="6"/>
            <a:endCxn id="12" idx="3"/>
          </p:cNvCxnSpPr>
          <p:nvPr/>
        </p:nvCxnSpPr>
        <p:spPr>
          <a:xfrm flipV="1">
            <a:off x="5312226" y="4309447"/>
            <a:ext cx="1910295" cy="8587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CBEB5B-F6D3-4357-9D00-629A65CF2E23}"/>
              </a:ext>
            </a:extLst>
          </p:cNvPr>
          <p:cNvCxnSpPr>
            <a:cxnSpLocks/>
            <a:stCxn id="12" idx="2"/>
            <a:endCxn id="18" idx="6"/>
          </p:cNvCxnSpPr>
          <p:nvPr/>
        </p:nvCxnSpPr>
        <p:spPr>
          <a:xfrm flipH="1" flipV="1">
            <a:off x="5312227" y="2583914"/>
            <a:ext cx="1567546" cy="11281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431638-FC0A-4D21-A0F7-1D610D46AA47}"/>
              </a:ext>
            </a:extLst>
          </p:cNvPr>
          <p:cNvCxnSpPr>
            <a:cxnSpLocks/>
            <a:stCxn id="12" idx="2"/>
            <a:endCxn id="33" idx="6"/>
          </p:cNvCxnSpPr>
          <p:nvPr/>
        </p:nvCxnSpPr>
        <p:spPr>
          <a:xfrm flipH="1">
            <a:off x="5312226" y="3712028"/>
            <a:ext cx="1567547" cy="14562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AC06FA-4D7D-495B-B03C-D8A701BD5A7B}"/>
              </a:ext>
            </a:extLst>
          </p:cNvPr>
          <p:cNvCxnSpPr>
            <a:cxnSpLocks/>
          </p:cNvCxnSpPr>
          <p:nvPr/>
        </p:nvCxnSpPr>
        <p:spPr>
          <a:xfrm flipV="1">
            <a:off x="4272641" y="3428792"/>
            <a:ext cx="1" cy="8945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F6FD7A-9694-4C1F-9AC8-F49671237DB5}"/>
                  </a:ext>
                </a:extLst>
              </p:cNvPr>
              <p:cNvSpPr txBox="1"/>
              <p:nvPr/>
            </p:nvSpPr>
            <p:spPr>
              <a:xfrm>
                <a:off x="6095999" y="2372694"/>
                <a:ext cx="554639" cy="371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𝐸𝐿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F6FD7A-9694-4C1F-9AC8-F49671237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372694"/>
                <a:ext cx="554639" cy="371961"/>
              </a:xfrm>
              <a:prstGeom prst="rect">
                <a:avLst/>
              </a:prstGeom>
              <a:blipFill>
                <a:blip r:embed="rId2"/>
                <a:stretch>
                  <a:fillRect l="-12088" r="-4396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28118B-A795-4177-B0F2-1E46BB757C9E}"/>
                  </a:ext>
                </a:extLst>
              </p:cNvPr>
              <p:cNvSpPr txBox="1"/>
              <p:nvPr/>
            </p:nvSpPr>
            <p:spPr>
              <a:xfrm>
                <a:off x="4283358" y="3739220"/>
                <a:ext cx="578685" cy="371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𝐿𝐻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28118B-A795-4177-B0F2-1E46BB757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358" y="3739220"/>
                <a:ext cx="578685" cy="371961"/>
              </a:xfrm>
              <a:prstGeom prst="rect">
                <a:avLst/>
              </a:prstGeom>
              <a:blipFill>
                <a:blip r:embed="rId3"/>
                <a:stretch>
                  <a:fillRect l="-12632" r="-421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AF5172-59A7-4471-9A8E-97A921CF074D}"/>
                  </a:ext>
                </a:extLst>
              </p:cNvPr>
              <p:cNvSpPr txBox="1"/>
              <p:nvPr/>
            </p:nvSpPr>
            <p:spPr>
              <a:xfrm>
                <a:off x="3463232" y="3706785"/>
                <a:ext cx="578685" cy="371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AF5172-59A7-4471-9A8E-97A921CF0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232" y="3706785"/>
                <a:ext cx="578685" cy="371961"/>
              </a:xfrm>
              <a:prstGeom prst="rect">
                <a:avLst/>
              </a:prstGeom>
              <a:blipFill>
                <a:blip r:embed="rId4"/>
                <a:stretch>
                  <a:fillRect l="-11579" r="-421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69ACCC-774C-4390-BD32-A771310DB6B2}"/>
                  </a:ext>
                </a:extLst>
              </p:cNvPr>
              <p:cNvSpPr txBox="1"/>
              <p:nvPr/>
            </p:nvSpPr>
            <p:spPr>
              <a:xfrm>
                <a:off x="5520317" y="3139848"/>
                <a:ext cx="557397" cy="371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𝐿𝐸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69ACCC-774C-4390-BD32-A771310DB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317" y="3139848"/>
                <a:ext cx="557397" cy="371961"/>
              </a:xfrm>
              <a:prstGeom prst="rect">
                <a:avLst/>
              </a:prstGeom>
              <a:blipFill>
                <a:blip r:embed="rId5"/>
                <a:stretch>
                  <a:fillRect l="-13187" r="-4396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CAC86CE-8220-4566-8529-A1E86B5DACEF}"/>
                  </a:ext>
                </a:extLst>
              </p:cNvPr>
              <p:cNvSpPr txBox="1"/>
              <p:nvPr/>
            </p:nvSpPr>
            <p:spPr>
              <a:xfrm>
                <a:off x="5493718" y="4086584"/>
                <a:ext cx="602281" cy="371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𝐻𝐸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CAC86CE-8220-4566-8529-A1E86B5DA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718" y="4086584"/>
                <a:ext cx="602281" cy="371961"/>
              </a:xfrm>
              <a:prstGeom prst="rect">
                <a:avLst/>
              </a:prstGeom>
              <a:blipFill>
                <a:blip r:embed="rId6"/>
                <a:stretch>
                  <a:fillRect l="-11111" r="-303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4ADF724-1B0C-47CB-B0EF-E73ECA86A7C6}"/>
                  </a:ext>
                </a:extLst>
              </p:cNvPr>
              <p:cNvSpPr txBox="1"/>
              <p:nvPr/>
            </p:nvSpPr>
            <p:spPr>
              <a:xfrm>
                <a:off x="6224512" y="4833166"/>
                <a:ext cx="599523" cy="371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𝐸𝐻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4ADF724-1B0C-47CB-B0EF-E73ECA86A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12" y="4833166"/>
                <a:ext cx="599523" cy="371961"/>
              </a:xfrm>
              <a:prstGeom prst="rect">
                <a:avLst/>
              </a:prstGeom>
              <a:blipFill>
                <a:blip r:embed="rId7"/>
                <a:stretch>
                  <a:fillRect l="-11224" r="-408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79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47584" y="1665025"/>
                <a:ext cx="8087483" cy="1928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𝑒𝐻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𝐿𝐻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𝐻𝐻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84" y="1665025"/>
                <a:ext cx="8087483" cy="1928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25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05" y="162116"/>
            <a:ext cx="10515600" cy="1325563"/>
          </a:xfrm>
        </p:spPr>
        <p:txBody>
          <a:bodyPr/>
          <a:lstStyle/>
          <a:p>
            <a:r>
              <a:rPr lang="en-US" dirty="0"/>
              <a:t>Matrix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48877" y="1425718"/>
                <a:ext cx="8087483" cy="1928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smtClean="0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smtClean="0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𝑒𝐻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𝐿𝐻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𝐻𝐻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877" y="1425718"/>
                <a:ext cx="8087483" cy="1928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83896" y="4322440"/>
                <a:ext cx="5167248" cy="527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𝑒𝑒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𝑒𝐿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𝑒𝐻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896" y="4322440"/>
                <a:ext cx="5167248" cy="527452"/>
              </a:xfrm>
              <a:prstGeom prst="rect">
                <a:avLst/>
              </a:prstGeom>
              <a:blipFill>
                <a:blip r:embed="rId3"/>
                <a:stretch>
                  <a:fillRect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183896" y="4970125"/>
                <a:ext cx="5167248" cy="530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𝐿𝑒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𝐿𝐿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𝐿𝐻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896" y="4970125"/>
                <a:ext cx="5167248" cy="530658"/>
              </a:xfrm>
              <a:prstGeom prst="rect">
                <a:avLst/>
              </a:prstGeom>
              <a:blipFill>
                <a:blip r:embed="rId4"/>
                <a:stretch>
                  <a:fillRect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83896" y="5620226"/>
                <a:ext cx="5330755" cy="530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𝐻𝑒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𝐻𝐿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𝐻𝐻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896" y="5620226"/>
                <a:ext cx="5330755" cy="530658"/>
              </a:xfrm>
              <a:prstGeom prst="rect">
                <a:avLst/>
              </a:prstGeom>
              <a:blipFill>
                <a:blip r:embed="rId5"/>
                <a:stretch>
                  <a:fillRect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5292437" y="3362245"/>
            <a:ext cx="600364" cy="840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93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0" y="1690688"/>
            <a:ext cx="11566159" cy="41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49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effects on probabilities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34269" y="1690688"/>
            <a:ext cx="4704203" cy="4481947"/>
            <a:chOff x="1344528" y="1018309"/>
            <a:chExt cx="5513472" cy="5611091"/>
          </a:xfrm>
        </p:grpSpPr>
        <p:sp>
          <p:nvSpPr>
            <p:cNvPr id="5" name="Oval 4"/>
            <p:cNvSpPr/>
            <p:nvPr/>
          </p:nvSpPr>
          <p:spPr>
            <a:xfrm>
              <a:off x="1744419" y="1475509"/>
              <a:ext cx="1760782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Site Occupied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7" name="Straight Arrow Connector 6"/>
            <p:cNvCxnSpPr>
              <a:stCxn id="5" idx="6"/>
              <a:endCxn id="6" idx="2"/>
            </p:cNvCxnSpPr>
            <p:nvPr/>
          </p:nvCxnSpPr>
          <p:spPr>
            <a:xfrm>
              <a:off x="3505201" y="2275610"/>
              <a:ext cx="11429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209800" y="1018309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Year 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57750" y="1032164"/>
              <a:ext cx="1445414" cy="462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Year t +1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344528" y="3685309"/>
              <a:ext cx="2287532" cy="18772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Natural persistence probability (</a:t>
              </a:r>
              <a:r>
                <a:rPr lang="en-US" i="1" dirty="0"/>
                <a:t>P</a:t>
              </a:r>
              <a:r>
                <a:rPr lang="en-US" dirty="0"/>
                <a:t>, near 1.0)</a:t>
              </a: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2488294" y="2275609"/>
              <a:ext cx="1474106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Stream Length affects </a:t>
              </a:r>
              <a:r>
                <a:rPr lang="en-US" i="1" dirty="0"/>
                <a:t>P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Invasive fish community affects </a:t>
              </a:r>
              <a:r>
                <a:rPr lang="en-US" i="1" dirty="0"/>
                <a:t>P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Hydrology/flood frequency affects </a:t>
              </a:r>
              <a:r>
                <a:rPr lang="en-US" i="1" dirty="0"/>
                <a:t>P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0392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9"/>
          <a:stretch/>
        </p:blipFill>
        <p:spPr>
          <a:xfrm>
            <a:off x="1074940" y="304800"/>
            <a:ext cx="10357900" cy="6311830"/>
          </a:xfrm>
          <a:prstGeom prst="rect">
            <a:avLst/>
          </a:prstGeom>
          <a:ln w="57150">
            <a:noFill/>
          </a:ln>
        </p:spPr>
      </p:pic>
      <p:sp>
        <p:nvSpPr>
          <p:cNvPr id="5" name="Oval 4"/>
          <p:cNvSpPr/>
          <p:nvPr/>
        </p:nvSpPr>
        <p:spPr>
          <a:xfrm>
            <a:off x="6253890" y="2044629"/>
            <a:ext cx="1524000" cy="91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48711" y="3820885"/>
            <a:ext cx="1524000" cy="91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56781" y="5174788"/>
            <a:ext cx="1524000" cy="91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83254" y="2397807"/>
            <a:ext cx="1524000" cy="91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125" y="304800"/>
            <a:ext cx="3204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Chub Model Parameters</a:t>
            </a:r>
          </a:p>
        </p:txBody>
      </p:sp>
      <p:sp>
        <p:nvSpPr>
          <p:cNvPr id="16" name="Oval 15"/>
          <p:cNvSpPr/>
          <p:nvPr/>
        </p:nvSpPr>
        <p:spPr>
          <a:xfrm>
            <a:off x="9068332" y="489466"/>
            <a:ext cx="2340476" cy="91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Model inputs</a:t>
            </a:r>
          </a:p>
        </p:txBody>
      </p:sp>
      <p:sp>
        <p:nvSpPr>
          <p:cNvPr id="21" name="Oval 20"/>
          <p:cNvSpPr/>
          <p:nvPr/>
        </p:nvSpPr>
        <p:spPr>
          <a:xfrm>
            <a:off x="9908840" y="4278085"/>
            <a:ext cx="1524000" cy="91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/>
      <p:bldP spid="16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Logical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population parameters to environmental conditions by discrete logic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b="1" dirty="0"/>
              <a:t>If</a:t>
            </a:r>
            <a:r>
              <a:rPr lang="en-US" dirty="0"/>
              <a:t> average rainfall is less than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b="1" dirty="0"/>
              <a:t>then</a:t>
            </a:r>
            <a:r>
              <a:rPr lang="en-US" dirty="0"/>
              <a:t> occupancy probability is </a:t>
            </a:r>
            <a:r>
              <a:rPr lang="en-US" i="1" dirty="0"/>
              <a:t>y</a:t>
            </a:r>
            <a:r>
              <a:rPr lang="en-US" dirty="0"/>
              <a:t>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87116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690688"/>
          <a:ext cx="1051560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3689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data assume perfect knowledge of the system</a:t>
            </a:r>
          </a:p>
          <a:p>
            <a:pPr lvl="1"/>
            <a:r>
              <a:rPr lang="en-US" dirty="0"/>
              <a:t>i.e., no partial observability/observation error in monitoring data</a:t>
            </a:r>
          </a:p>
          <a:p>
            <a:r>
              <a:rPr lang="en-US" dirty="0"/>
              <a:t>May be important to add observation error to output from the models</a:t>
            </a:r>
          </a:p>
          <a:p>
            <a:pPr lvl="1"/>
            <a:r>
              <a:rPr lang="en-US" dirty="0"/>
              <a:t>Recovery planning</a:t>
            </a:r>
          </a:p>
          <a:p>
            <a:pPr lvl="1"/>
            <a:r>
              <a:rPr lang="en-US" dirty="0"/>
              <a:t>Section 7 planning</a:t>
            </a:r>
          </a:p>
          <a:p>
            <a:pPr lvl="1"/>
            <a:r>
              <a:rPr lang="en-US" dirty="0"/>
              <a:t>Delisting decisions</a:t>
            </a:r>
          </a:p>
          <a:p>
            <a:r>
              <a:rPr lang="en-US" dirty="0"/>
              <a:t>Observed system response will not match predictions</a:t>
            </a:r>
          </a:p>
          <a:p>
            <a:pPr lvl="1"/>
            <a:r>
              <a:rPr lang="en-US" dirty="0"/>
              <a:t>This is the case no matter, but account for all uncertainties might be important</a:t>
            </a:r>
          </a:p>
        </p:txBody>
      </p:sp>
    </p:spTree>
    <p:extLst>
      <p:ext uri="{BB962C8B-B14F-4D97-AF65-F5344CB8AC3E}">
        <p14:creationId xmlns:p14="http://schemas.microsoft.com/office/powerpoint/2010/main" val="309839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7750-7C10-49BD-9704-51C3D1C4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occupancy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DAF5-FCEB-4FFF-AD00-D6AC24AD4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4521FF-8429-41FA-9BAA-F8B309D1C52E}"/>
              </a:ext>
            </a:extLst>
          </p:cNvPr>
          <p:cNvSpPr/>
          <p:nvPr/>
        </p:nvSpPr>
        <p:spPr>
          <a:xfrm>
            <a:off x="2721429" y="3059547"/>
            <a:ext cx="2520207" cy="1719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Site Occupied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784E3F-977F-4357-A20D-7F68CF9ED10C}"/>
              </a:ext>
            </a:extLst>
          </p:cNvPr>
          <p:cNvSpPr/>
          <p:nvPr/>
        </p:nvSpPr>
        <p:spPr>
          <a:xfrm>
            <a:off x="6950364" y="3057293"/>
            <a:ext cx="2520207" cy="171928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C40527-0441-409F-AECB-E1F26B4E156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5241636" y="3916934"/>
            <a:ext cx="1708728" cy="225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EC8444-FCC5-4F84-82D7-BC94DBF202B6}"/>
              </a:ext>
            </a:extLst>
          </p:cNvPr>
          <p:cNvSpPr txBox="1"/>
          <p:nvPr/>
        </p:nvSpPr>
        <p:spPr>
          <a:xfrm>
            <a:off x="3162464" y="2534073"/>
            <a:ext cx="1638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Year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133E6-7BE0-4E17-B1A1-D0B10E4CF826}"/>
              </a:ext>
            </a:extLst>
          </p:cNvPr>
          <p:cNvSpPr txBox="1"/>
          <p:nvPr/>
        </p:nvSpPr>
        <p:spPr>
          <a:xfrm>
            <a:off x="7296892" y="2542201"/>
            <a:ext cx="182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Year t +1</a:t>
            </a:r>
          </a:p>
        </p:txBody>
      </p:sp>
    </p:spTree>
    <p:extLst>
      <p:ext uri="{BB962C8B-B14F-4D97-AF65-F5344CB8AC3E}">
        <p14:creationId xmlns:p14="http://schemas.microsoft.com/office/powerpoint/2010/main" val="2088287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model outputs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Randomized adjustments to model output data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Spread sheet example</a:t>
            </a:r>
          </a:p>
        </p:txBody>
      </p:sp>
    </p:spTree>
    <p:extLst>
      <p:ext uri="{BB962C8B-B14F-4D97-AF65-F5344CB8AC3E}">
        <p14:creationId xmlns:p14="http://schemas.microsoft.com/office/powerpoint/2010/main" val="3435279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0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85EA-7E95-432C-9DE9-71B0C39C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Essentially a weighted coin flip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97F72-76B3-4C83-8093-812F0B285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cpm0014\AppData\Local\Microsoft\Windows\Temporary Internet Files\Content.IE5\YX2VUTIW\coin_flip[1].jpg">
            <a:extLst>
              <a:ext uri="{FF2B5EF4-FFF2-40B4-BE49-F238E27FC236}">
                <a16:creationId xmlns:a16="http://schemas.microsoft.com/office/drawing/2014/main" id="{3AC2C314-1414-42CA-A3D7-67094B666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2034381"/>
            <a:ext cx="31115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78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FE51-1538-4989-AF05-2FB893EB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heads (1) = </a:t>
            </a:r>
            <a:br>
              <a:rPr lang="en-US" dirty="0"/>
            </a:br>
            <a:r>
              <a:rPr lang="en-US" dirty="0"/>
              <a:t>Occupancy probability (P)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9CEF-B89F-4C64-AAD3-299D75440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7E90F2C-1CEC-45DE-926C-FCC1A3126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321" y="1923896"/>
            <a:ext cx="3086805" cy="308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D12D540-1E53-463F-8122-4E0AC6F4A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521" y="1969825"/>
            <a:ext cx="3163005" cy="316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B6A75C-A46E-4D3E-8DDB-A272EABBF387}"/>
              </a:ext>
            </a:extLst>
          </p:cNvPr>
          <p:cNvSpPr txBox="1"/>
          <p:nvPr/>
        </p:nvSpPr>
        <p:spPr>
          <a:xfrm>
            <a:off x="4103013" y="5211788"/>
            <a:ext cx="38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D762D-71FC-486C-BCDF-DB835FF44A8C}"/>
              </a:ext>
            </a:extLst>
          </p:cNvPr>
          <p:cNvSpPr txBox="1"/>
          <p:nvPr/>
        </p:nvSpPr>
        <p:spPr>
          <a:xfrm>
            <a:off x="7866607" y="5211788"/>
            <a:ext cx="38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2651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935C-61BF-4E0F-93FA-FBB94CF6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can be a function of environmental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E7D8-3703-4D25-9F7A-3207546A3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9673"/>
            <a:ext cx="9649691" cy="4017289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43F2AB-89E1-4F7D-A905-93DB51C91210}"/>
              </a:ext>
            </a:extLst>
          </p:cNvPr>
          <p:cNvGrpSpPr/>
          <p:nvPr/>
        </p:nvGrpSpPr>
        <p:grpSpPr>
          <a:xfrm>
            <a:off x="783771" y="1143001"/>
            <a:ext cx="7598229" cy="5611091"/>
            <a:chOff x="1981200" y="1018309"/>
            <a:chExt cx="4876800" cy="56110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A4BE72A-36DC-4012-A545-AF37F0049F20}"/>
                </a:ext>
              </a:extLst>
            </p:cNvPr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Site Occupied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7F54E02-A9E4-4911-953B-225BD3EDAC33}"/>
                </a:ext>
              </a:extLst>
            </p:cNvPr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496BDC9-5822-4ACD-B176-DB9356D657E2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77FA81-1D18-4025-9DF2-3E1449A67C10}"/>
                </a:ext>
              </a:extLst>
            </p:cNvPr>
            <p:cNvSpPr txBox="1"/>
            <p:nvPr/>
          </p:nvSpPr>
          <p:spPr>
            <a:xfrm>
              <a:off x="2209800" y="1018309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Year 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FDF30E-87FF-4781-99A0-FDF49A107C4A}"/>
                </a:ext>
              </a:extLst>
            </p:cNvPr>
            <p:cNvSpPr txBox="1"/>
            <p:nvPr/>
          </p:nvSpPr>
          <p:spPr>
            <a:xfrm>
              <a:off x="4857750" y="1032164"/>
              <a:ext cx="11049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Year t +1</a:t>
              </a:r>
            </a:p>
          </p:txBody>
        </p:sp>
        <p:sp>
          <p:nvSpPr>
            <p:cNvPr id="10" name="Rounded Rectangle 15">
              <a:extLst>
                <a:ext uri="{FF2B5EF4-FFF2-40B4-BE49-F238E27FC236}">
                  <a16:creationId xmlns:a16="http://schemas.microsoft.com/office/drawing/2014/main" id="{AEBC7FB3-EEE5-4741-8136-DCA6474032AF}"/>
                </a:ext>
              </a:extLst>
            </p:cNvPr>
            <p:cNvSpPr/>
            <p:nvPr/>
          </p:nvSpPr>
          <p:spPr>
            <a:xfrm>
              <a:off x="1981200" y="3710371"/>
              <a:ext cx="2071879" cy="10417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Natural persistence probability (</a:t>
              </a:r>
              <a:r>
                <a:rPr lang="en-US" sz="2400" i="1" dirty="0"/>
                <a:t>P</a:t>
              </a:r>
              <a:r>
                <a:rPr lang="en-US" sz="2400" dirty="0"/>
                <a:t>, near 1)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BD8860E-B8DB-4621-B02E-B8DA0F513170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3017140" y="2275609"/>
              <a:ext cx="945261" cy="1434762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20">
              <a:extLst>
                <a:ext uri="{FF2B5EF4-FFF2-40B4-BE49-F238E27FC236}">
                  <a16:creationId xmlns:a16="http://schemas.microsoft.com/office/drawing/2014/main" id="{50802713-A9D9-44C8-A7CD-0E1973CC6E23}"/>
                </a:ext>
              </a:extLst>
            </p:cNvPr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Stream Length affects </a:t>
              </a:r>
              <a:r>
                <a:rPr lang="en-US" sz="2400" i="1" dirty="0"/>
                <a:t>P</a:t>
              </a:r>
              <a:endParaRPr lang="en-US" sz="2400" dirty="0"/>
            </a:p>
          </p:txBody>
        </p:sp>
        <p:sp>
          <p:nvSpPr>
            <p:cNvPr id="13" name="Rounded Rectangle 21">
              <a:extLst>
                <a:ext uri="{FF2B5EF4-FFF2-40B4-BE49-F238E27FC236}">
                  <a16:creationId xmlns:a16="http://schemas.microsoft.com/office/drawing/2014/main" id="{1C4EAF55-A6A7-49D4-92B0-20768DC344C5}"/>
                </a:ext>
              </a:extLst>
            </p:cNvPr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Invasive fish community affects </a:t>
              </a:r>
              <a:r>
                <a:rPr lang="en-US" sz="2400" i="1" dirty="0"/>
                <a:t>P</a:t>
              </a:r>
              <a:endParaRPr lang="en-US" sz="2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21EF794-B623-4EEA-8DDB-8A47B9AB0C04}"/>
                </a:ext>
              </a:extLst>
            </p:cNvPr>
            <p:cNvCxnSpPr>
              <a:stCxn id="13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818BDC5-2740-41AE-86C9-A055446864D4}"/>
                </a:ext>
              </a:extLst>
            </p:cNvPr>
            <p:cNvCxnSpPr>
              <a:stCxn id="12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26">
              <a:extLst>
                <a:ext uri="{FF2B5EF4-FFF2-40B4-BE49-F238E27FC236}">
                  <a16:creationId xmlns:a16="http://schemas.microsoft.com/office/drawing/2014/main" id="{70DBCA7E-B982-4B94-881D-FD84E1583F82}"/>
                </a:ext>
              </a:extLst>
            </p:cNvPr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Hydrology/flood frequency affects </a:t>
              </a:r>
              <a:r>
                <a:rPr lang="en-US" sz="2400" i="1" dirty="0"/>
                <a:t>P</a:t>
              </a:r>
              <a:endParaRPr lang="en-US" sz="24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35DF282-1771-4426-B3E6-90BE1C9F4F4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4014364" y="2335479"/>
              <a:ext cx="633835" cy="3760521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7966396-0813-4AD9-9E79-62ECCE43D5A1}"/>
              </a:ext>
            </a:extLst>
          </p:cNvPr>
          <p:cNvSpPr txBox="1"/>
          <p:nvPr/>
        </p:nvSpPr>
        <p:spPr>
          <a:xfrm>
            <a:off x="140372" y="5690192"/>
            <a:ext cx="4203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Round tail and Headwater Chub site occupancy model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84FE32-AA08-4781-8A86-C504B1219244}"/>
              </a:ext>
            </a:extLst>
          </p:cNvPr>
          <p:cNvCxnSpPr>
            <a:endCxn id="6" idx="7"/>
          </p:cNvCxnSpPr>
          <p:nvPr/>
        </p:nvCxnSpPr>
        <p:spPr>
          <a:xfrm flipH="1">
            <a:off x="6965769" y="1600200"/>
            <a:ext cx="1568633" cy="23434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7B726139-AC30-4F3C-B3BC-65C3ED5B49C4}"/>
              </a:ext>
            </a:extLst>
          </p:cNvPr>
          <p:cNvSpPr/>
          <p:nvPr/>
        </p:nvSpPr>
        <p:spPr>
          <a:xfrm>
            <a:off x="8534400" y="1279498"/>
            <a:ext cx="1758122" cy="952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Recolonize?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AA2E1B-126F-425C-B577-37550199BB9E}"/>
              </a:ext>
            </a:extLst>
          </p:cNvPr>
          <p:cNvSpPr txBox="1"/>
          <p:nvPr/>
        </p:nvSpPr>
        <p:spPr>
          <a:xfrm>
            <a:off x="9577416" y="2477177"/>
            <a:ext cx="21651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effects and relationships are estimated from data (i.e., the needs analysis) or elicited from experts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C0365C-68B7-4588-8DCC-07BDC12ACA5D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8554106" y="3375947"/>
            <a:ext cx="1023310" cy="809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F23867-298F-4B56-8881-DD2BE4D66A96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8740194" y="4185337"/>
            <a:ext cx="837222" cy="23188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2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226" y="226170"/>
            <a:ext cx="8229600" cy="1143000"/>
          </a:xfrm>
        </p:spPr>
        <p:txBody>
          <a:bodyPr/>
          <a:lstStyle/>
          <a:p>
            <a:r>
              <a:rPr lang="en-US" dirty="0"/>
              <a:t>Multiple replicates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5041" y="3152813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 1, rep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3000" y="316367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 1, rep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56438" y="3194752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 1, rep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60288" y="6035768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 1, rep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53000" y="6019801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 1, rep 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07028" y="6014591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 1, rep 6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247775" y="1039775"/>
            <a:ext cx="2400300" cy="2824595"/>
            <a:chOff x="1981200" y="1018309"/>
            <a:chExt cx="4876800" cy="5611091"/>
          </a:xfrm>
        </p:grpSpPr>
        <p:sp>
          <p:nvSpPr>
            <p:cNvPr id="17" name="Oval 16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Site Occupied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?</a:t>
              </a:r>
            </a:p>
          </p:txBody>
        </p:sp>
        <p:cxnSp>
          <p:nvCxnSpPr>
            <p:cNvPr id="19" name="Straight Arrow Connector 18"/>
            <p:cNvCxnSpPr>
              <a:stCxn id="17" idx="6"/>
              <a:endCxn id="18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Year 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Year t +1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Natural persistence probability (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near 1.0)</a:t>
              </a:r>
            </a:p>
          </p:txBody>
        </p:sp>
        <p:cxnSp>
          <p:nvCxnSpPr>
            <p:cNvPr id="23" name="Straight Arrow Connector 22"/>
            <p:cNvCxnSpPr>
              <a:stCxn id="22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Stream Length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Invasive fish community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Arrow Connector 25"/>
            <p:cNvCxnSpPr>
              <a:stCxn id="25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4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Hydrology/flood frequency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95850" y="1039775"/>
            <a:ext cx="2400300" cy="2824595"/>
            <a:chOff x="1981200" y="1018309"/>
            <a:chExt cx="4876800" cy="5611091"/>
          </a:xfrm>
        </p:grpSpPr>
        <p:sp>
          <p:nvSpPr>
            <p:cNvPr id="31" name="Oval 30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Site Occupied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?</a:t>
              </a:r>
            </a:p>
          </p:txBody>
        </p:sp>
        <p:cxnSp>
          <p:nvCxnSpPr>
            <p:cNvPr id="33" name="Straight Arrow Connector 32"/>
            <p:cNvCxnSpPr>
              <a:stCxn id="31" idx="6"/>
              <a:endCxn id="32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Year 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Year t +1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Natural persistence probability (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near 1.0)</a:t>
              </a:r>
            </a:p>
          </p:txBody>
        </p:sp>
        <p:cxnSp>
          <p:nvCxnSpPr>
            <p:cNvPr id="37" name="Straight Arrow Connector 36"/>
            <p:cNvCxnSpPr>
              <a:stCxn id="36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Stream Length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Invasive fish community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" name="Straight Arrow Connector 39"/>
            <p:cNvCxnSpPr>
              <a:stCxn id="39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8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Hydrology/flood frequency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3" name="Straight Arrow Connector 42"/>
            <p:cNvCxnSpPr>
              <a:stCxn id="42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8543925" y="1075791"/>
            <a:ext cx="2400300" cy="2824595"/>
            <a:chOff x="1981200" y="1018309"/>
            <a:chExt cx="4876800" cy="5611091"/>
          </a:xfrm>
        </p:grpSpPr>
        <p:sp>
          <p:nvSpPr>
            <p:cNvPr id="45" name="Oval 44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Site Occupied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?</a:t>
              </a:r>
            </a:p>
          </p:txBody>
        </p:sp>
        <p:cxnSp>
          <p:nvCxnSpPr>
            <p:cNvPr id="47" name="Straight Arrow Connector 46"/>
            <p:cNvCxnSpPr>
              <a:stCxn id="45" idx="6"/>
              <a:endCxn id="46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Year t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Year t +1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Natural persistence probability (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near 1.0)</a:t>
              </a:r>
            </a:p>
          </p:txBody>
        </p:sp>
        <p:cxnSp>
          <p:nvCxnSpPr>
            <p:cNvPr id="51" name="Straight Arrow Connector 50"/>
            <p:cNvCxnSpPr>
              <a:stCxn id="50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Stream Length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Invasive fish community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4" name="Straight Arrow Connector 53"/>
            <p:cNvCxnSpPr>
              <a:stCxn id="53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2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Hydrology/flood frequency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7" name="Straight Arrow Connector 56"/>
            <p:cNvCxnSpPr>
              <a:stCxn id="56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1247775" y="3898938"/>
            <a:ext cx="2400300" cy="2824595"/>
            <a:chOff x="1981200" y="1018309"/>
            <a:chExt cx="4876800" cy="5611091"/>
          </a:xfrm>
        </p:grpSpPr>
        <p:sp>
          <p:nvSpPr>
            <p:cNvPr id="59" name="Oval 58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Site Occupied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?</a:t>
              </a:r>
            </a:p>
          </p:txBody>
        </p:sp>
        <p:cxnSp>
          <p:nvCxnSpPr>
            <p:cNvPr id="61" name="Straight Arrow Connector 60"/>
            <p:cNvCxnSpPr>
              <a:stCxn id="59" idx="6"/>
              <a:endCxn id="60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Year 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Year t +1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Natural persistence probability (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near 1.0)</a:t>
              </a:r>
            </a:p>
          </p:txBody>
        </p:sp>
        <p:cxnSp>
          <p:nvCxnSpPr>
            <p:cNvPr id="65" name="Straight Arrow Connector 64"/>
            <p:cNvCxnSpPr>
              <a:stCxn id="64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ounded Rectangle 65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Stream Length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Invasive fish community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Straight Arrow Connector 67"/>
            <p:cNvCxnSpPr>
              <a:stCxn id="67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6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Hydrology/flood frequency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1" name="Straight Arrow Connector 70"/>
            <p:cNvCxnSpPr>
              <a:stCxn id="70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895850" y="3905913"/>
            <a:ext cx="2400300" cy="2824595"/>
            <a:chOff x="1981200" y="1018309"/>
            <a:chExt cx="4876800" cy="5611091"/>
          </a:xfrm>
        </p:grpSpPr>
        <p:sp>
          <p:nvSpPr>
            <p:cNvPr id="73" name="Oval 72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Site Occupied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?</a:t>
              </a:r>
            </a:p>
          </p:txBody>
        </p:sp>
        <p:cxnSp>
          <p:nvCxnSpPr>
            <p:cNvPr id="75" name="Straight Arrow Connector 74"/>
            <p:cNvCxnSpPr>
              <a:stCxn id="73" idx="6"/>
              <a:endCxn id="74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Year t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Year t +1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Natural persistence probability (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near 1.0)</a:t>
              </a:r>
            </a:p>
          </p:txBody>
        </p:sp>
        <p:cxnSp>
          <p:nvCxnSpPr>
            <p:cNvPr id="79" name="Straight Arrow Connector 78"/>
            <p:cNvCxnSpPr>
              <a:stCxn id="78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ounded Rectangle 79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Stream Length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Invasive fish community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2" name="Straight Arrow Connector 81"/>
            <p:cNvCxnSpPr>
              <a:stCxn id="81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80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Hydrology/flood frequency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5" name="Straight Arrow Connector 84"/>
            <p:cNvCxnSpPr>
              <a:stCxn id="84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543925" y="3906715"/>
            <a:ext cx="2400300" cy="2824595"/>
            <a:chOff x="1981200" y="1018309"/>
            <a:chExt cx="4876800" cy="5611091"/>
          </a:xfrm>
        </p:grpSpPr>
        <p:sp>
          <p:nvSpPr>
            <p:cNvPr id="87" name="Oval 86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Site Occupied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?</a:t>
              </a:r>
            </a:p>
          </p:txBody>
        </p:sp>
        <p:cxnSp>
          <p:nvCxnSpPr>
            <p:cNvPr id="89" name="Straight Arrow Connector 88"/>
            <p:cNvCxnSpPr>
              <a:stCxn id="87" idx="6"/>
              <a:endCxn id="88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Year t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Year t +1</a:t>
              </a: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Natural persistence probability (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near 1.0)</a:t>
              </a:r>
            </a:p>
          </p:txBody>
        </p:sp>
        <p:cxnSp>
          <p:nvCxnSpPr>
            <p:cNvPr id="93" name="Straight Arrow Connector 92"/>
            <p:cNvCxnSpPr>
              <a:stCxn id="92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Stream Length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Invasive fish community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6" name="Straight Arrow Connector 95"/>
            <p:cNvCxnSpPr>
              <a:stCxn id="95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4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ounded Rectangle 97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Hydrology/flood frequency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Arrow Connector 98"/>
            <p:cNvCxnSpPr>
              <a:stCxn id="98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204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680" y="134292"/>
            <a:ext cx="10515600" cy="1325563"/>
          </a:xfrm>
        </p:spPr>
        <p:txBody>
          <a:bodyPr/>
          <a:lstStyle/>
          <a:p>
            <a:r>
              <a:rPr lang="en-US" dirty="0"/>
              <a:t>Spread sheet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846419"/>
            <a:ext cx="10573080" cy="4231108"/>
          </a:xfrm>
        </p:spPr>
      </p:pic>
      <p:sp>
        <p:nvSpPr>
          <p:cNvPr id="3" name="TextBox 2"/>
          <p:cNvSpPr txBox="1"/>
          <p:nvPr/>
        </p:nvSpPr>
        <p:spPr>
          <a:xfrm>
            <a:off x="5476774" y="1114881"/>
            <a:ext cx="236781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Persistence, near 1.0 – stream conditions (e.g., predators, length, etc.</a:t>
            </a:r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>
            <a:off x="2646948" y="1576546"/>
            <a:ext cx="2829826" cy="26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61785" y="2512194"/>
            <a:ext cx="2483318" cy="1203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Sum of replicates that are occupied at year 10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5245769" y="2424776"/>
            <a:ext cx="616016" cy="68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5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738D4-5CB3-48AF-A98C-FE1CA093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BF1DA-BD56-4E07-8DF5-8CB05DDEA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0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32" y="285180"/>
            <a:ext cx="10515600" cy="1325563"/>
          </a:xfrm>
        </p:spPr>
        <p:txBody>
          <a:bodyPr/>
          <a:lstStyle/>
          <a:p>
            <a:r>
              <a:rPr lang="en-US" dirty="0"/>
              <a:t>Multistate projection models</a:t>
            </a:r>
          </a:p>
        </p:txBody>
      </p:sp>
      <p:sp>
        <p:nvSpPr>
          <p:cNvPr id="10" name="Oval 9"/>
          <p:cNvSpPr/>
          <p:nvPr/>
        </p:nvSpPr>
        <p:spPr>
          <a:xfrm>
            <a:off x="1692781" y="3058322"/>
            <a:ext cx="2051458" cy="162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Site in state 1</a:t>
            </a:r>
          </a:p>
        </p:txBody>
      </p:sp>
      <p:sp>
        <p:nvSpPr>
          <p:cNvPr id="11" name="Oval 10"/>
          <p:cNvSpPr/>
          <p:nvPr/>
        </p:nvSpPr>
        <p:spPr>
          <a:xfrm>
            <a:off x="6186225" y="1634670"/>
            <a:ext cx="2051458" cy="162105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State 1?</a:t>
            </a:r>
          </a:p>
        </p:txBody>
      </p:sp>
      <p:cxnSp>
        <p:nvCxnSpPr>
          <p:cNvPr id="12" name="Straight Arrow Connector 11"/>
          <p:cNvCxnSpPr>
            <a:stCxn id="10" idx="6"/>
            <a:endCxn id="11" idx="2"/>
          </p:cNvCxnSpPr>
          <p:nvPr/>
        </p:nvCxnSpPr>
        <p:spPr>
          <a:xfrm flipV="1">
            <a:off x="3744239" y="2445196"/>
            <a:ext cx="2441986" cy="1423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51786" y="2517919"/>
            <a:ext cx="1333448" cy="46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Year 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40826" y="1257079"/>
            <a:ext cx="1487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Year t 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81432" y="5687526"/>
                <a:ext cx="50233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Probability of transitioning to a new state at a site over time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2" y="5687526"/>
                <a:ext cx="5023359" cy="830997"/>
              </a:xfrm>
              <a:prstGeom prst="rect">
                <a:avLst/>
              </a:prstGeom>
              <a:blipFill>
                <a:blip r:embed="rId2"/>
                <a:stretch>
                  <a:fillRect l="-1942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6220987" y="3330989"/>
            <a:ext cx="2051458" cy="162105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State 2?</a:t>
            </a:r>
          </a:p>
        </p:txBody>
      </p:sp>
      <p:sp>
        <p:nvSpPr>
          <p:cNvPr id="19" name="Oval 18"/>
          <p:cNvSpPr/>
          <p:nvPr/>
        </p:nvSpPr>
        <p:spPr>
          <a:xfrm>
            <a:off x="6258750" y="5024560"/>
            <a:ext cx="2051458" cy="162105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Extinct?</a:t>
            </a:r>
          </a:p>
        </p:txBody>
      </p:sp>
      <p:cxnSp>
        <p:nvCxnSpPr>
          <p:cNvPr id="4" name="Straight Arrow Connector 3"/>
          <p:cNvCxnSpPr>
            <a:stCxn id="10" idx="6"/>
            <a:endCxn id="11" idx="2"/>
          </p:cNvCxnSpPr>
          <p:nvPr/>
        </p:nvCxnSpPr>
        <p:spPr>
          <a:xfrm flipV="1">
            <a:off x="3744239" y="2445196"/>
            <a:ext cx="2441986" cy="1423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0" idx="6"/>
            <a:endCxn id="19" idx="2"/>
          </p:cNvCxnSpPr>
          <p:nvPr/>
        </p:nvCxnSpPr>
        <p:spPr>
          <a:xfrm>
            <a:off x="3744239" y="3868848"/>
            <a:ext cx="2514511" cy="19662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90837" y="2538986"/>
                <a:ext cx="781385" cy="420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837" y="2538986"/>
                <a:ext cx="781385" cy="420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066291" y="3530132"/>
                <a:ext cx="781385" cy="4213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291" y="3530132"/>
                <a:ext cx="781385" cy="4213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459593" y="4959465"/>
                <a:ext cx="812629" cy="421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593" y="4959465"/>
                <a:ext cx="812629" cy="421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872090" y="3323492"/>
                <a:ext cx="2095228" cy="9060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090" y="3323492"/>
                <a:ext cx="2095228" cy="9060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E3AC26-23A5-4C23-A017-51DEDA290C29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3744239" y="3868848"/>
            <a:ext cx="2476748" cy="2726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81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72458EE-BFF9-468A-8464-DFD913327021}" vid="{7EB1F43D-0D6C-4939-8000-7D7E4F656E14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8</TotalTime>
  <Words>644</Words>
  <Application>Microsoft Office PowerPoint</Application>
  <PresentationFormat>Widescreen</PresentationFormat>
  <Paragraphs>150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1_Office Theme</vt:lpstr>
      <vt:lpstr>Occupancy and multi-state occupancy projection models</vt:lpstr>
      <vt:lpstr>Site occupancy projection</vt:lpstr>
      <vt:lpstr>Essentially a weighted coin flip</vt:lpstr>
      <vt:lpstr>Probability of heads (1) =  Occupancy probability (P)</vt:lpstr>
      <vt:lpstr>P can be a function of environmental factors</vt:lpstr>
      <vt:lpstr>Multiple replicates</vt:lpstr>
      <vt:lpstr>Spread sheet example</vt:lpstr>
      <vt:lpstr>PowerPoint Presentation</vt:lpstr>
      <vt:lpstr>Multistate projection models</vt:lpstr>
      <vt:lpstr>Multiple population states</vt:lpstr>
      <vt:lpstr>Multiple population states</vt:lpstr>
      <vt:lpstr>Matrix formulation</vt:lpstr>
      <vt:lpstr>Matrix formulation</vt:lpstr>
      <vt:lpstr>Example output</vt:lpstr>
      <vt:lpstr>Environmental effects on probabilities</vt:lpstr>
      <vt:lpstr>PowerPoint Presentation</vt:lpstr>
      <vt:lpstr>Conditional Logical functions</vt:lpstr>
      <vt:lpstr>Continuous functions</vt:lpstr>
      <vt:lpstr>Measurement error</vt:lpstr>
      <vt:lpstr>Modify model outputs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Occupancy and multi-state occupancy projection models</dc:title>
  <dc:creator>Kylee Dunham</dc:creator>
  <cp:lastModifiedBy>Kylee Dunham</cp:lastModifiedBy>
  <cp:revision>1</cp:revision>
  <dcterms:created xsi:type="dcterms:W3CDTF">2018-10-18T23:22:19Z</dcterms:created>
  <dcterms:modified xsi:type="dcterms:W3CDTF">2018-10-18T23:30:43Z</dcterms:modified>
</cp:coreProperties>
</file>