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8" r:id="rId2"/>
    <p:sldId id="312" r:id="rId3"/>
    <p:sldId id="313" r:id="rId4"/>
    <p:sldId id="314" r:id="rId5"/>
    <p:sldId id="318" r:id="rId6"/>
    <p:sldId id="319" r:id="rId7"/>
    <p:sldId id="320" r:id="rId8"/>
    <p:sldId id="275" r:id="rId9"/>
    <p:sldId id="322" r:id="rId10"/>
    <p:sldId id="304" r:id="rId11"/>
    <p:sldId id="305" r:id="rId12"/>
    <p:sldId id="316" r:id="rId13"/>
    <p:sldId id="300" r:id="rId14"/>
    <p:sldId id="280" r:id="rId15"/>
    <p:sldId id="281" r:id="rId16"/>
    <p:sldId id="282" r:id="rId17"/>
    <p:sldId id="302" r:id="rId18"/>
    <p:sldId id="283" r:id="rId19"/>
    <p:sldId id="285" r:id="rId20"/>
    <p:sldId id="284" r:id="rId21"/>
    <p:sldId id="311" r:id="rId22"/>
    <p:sldId id="299" r:id="rId23"/>
    <p:sldId id="292" r:id="rId24"/>
    <p:sldId id="287" r:id="rId25"/>
    <p:sldId id="288" r:id="rId26"/>
    <p:sldId id="290" r:id="rId27"/>
    <p:sldId id="301" r:id="rId28"/>
    <p:sldId id="293" r:id="rId29"/>
    <p:sldId id="294" r:id="rId30"/>
    <p:sldId id="295" r:id="rId31"/>
    <p:sldId id="296" r:id="rId32"/>
    <p:sldId id="297" r:id="rId33"/>
    <p:sldId id="298" r:id="rId34"/>
    <p:sldId id="286" r:id="rId35"/>
    <p:sldId id="317" r:id="rId36"/>
    <p:sldId id="308" r:id="rId37"/>
    <p:sldId id="309" r:id="rId38"/>
    <p:sldId id="306" r:id="rId39"/>
    <p:sldId id="303" r:id="rId40"/>
    <p:sldId id="310" r:id="rId41"/>
    <p:sldId id="25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baseline="0" dirty="0"/>
              <a:t>Density dependent s</a:t>
            </a:r>
            <a:r>
              <a:rPr lang="en-US" dirty="0"/>
              <a:t>urvival</a:t>
            </a:r>
          </a:p>
        </c:rich>
      </c:tx>
      <c:layout>
        <c:manualLayout>
          <c:xMode val="edge"/>
          <c:yMode val="edge"/>
          <c:x val="0.30854406130268197"/>
          <c:y val="7.9814698162729653E-2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'Workshop baseline'!$D$5:$D$16</c:f>
              <c:numCache>
                <c:formatCode>General</c:formatCode>
                <c:ptCount val="12"/>
                <c:pt idx="0">
                  <c:v>0.89990236758603859</c:v>
                </c:pt>
                <c:pt idx="1">
                  <c:v>0.89224323677280348</c:v>
                </c:pt>
                <c:pt idx="2">
                  <c:v>0.84704511755983902</c:v>
                </c:pt>
                <c:pt idx="3">
                  <c:v>0.75217792827458829</c:v>
                </c:pt>
                <c:pt idx="4">
                  <c:v>0.6537393262644271</c:v>
                </c:pt>
                <c:pt idx="5">
                  <c:v>0.58744195975876612</c:v>
                </c:pt>
                <c:pt idx="6">
                  <c:v>0.55016994824999244</c:v>
                </c:pt>
                <c:pt idx="7">
                  <c:v>0.5299409733009266</c:v>
                </c:pt>
                <c:pt idx="8">
                  <c:v>0.51869956743554324</c:v>
                </c:pt>
                <c:pt idx="9">
                  <c:v>0.5121889344353765</c:v>
                </c:pt>
                <c:pt idx="10">
                  <c:v>0.50825070375723269</c:v>
                </c:pt>
                <c:pt idx="11">
                  <c:v>0.50577029411453944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D91D-47F0-97B4-447F03E7BE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749120"/>
        <c:axId val="81751040"/>
      </c:lineChart>
      <c:catAx>
        <c:axId val="817491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Winter Abundance</a:t>
                </a:r>
              </a:p>
            </c:rich>
          </c:tx>
          <c:overlay val="0"/>
        </c:title>
        <c:majorTickMark val="out"/>
        <c:minorTickMark val="none"/>
        <c:tickLblPos val="nextTo"/>
        <c:crossAx val="81751040"/>
        <c:crosses val="autoZero"/>
        <c:auto val="1"/>
        <c:lblAlgn val="ctr"/>
        <c:lblOffset val="100"/>
        <c:tickLblSkip val="5"/>
        <c:tickMarkSkip val="5"/>
        <c:noMultiLvlLbl val="0"/>
      </c:catAx>
      <c:valAx>
        <c:axId val="81751040"/>
        <c:scaling>
          <c:orientation val="minMax"/>
          <c:max val="1"/>
          <c:min val="0.4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Juvenile Survival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817491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79259-DB70-46CD-BD73-7BF35236743F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DA012-DD3B-4807-9D86-43B614AAC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40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KDD – include the conceptual diagram?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8E0C-63A7-4564-A43D-9AB006FF64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80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8E0C-63A7-4564-A43D-9AB006FF642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91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You’ve already seen </a:t>
            </a:r>
            <a:r>
              <a:rPr lang="en-US" dirty="0" err="1"/>
              <a:t>tempral</a:t>
            </a:r>
            <a:r>
              <a:rPr lang="en-US" dirty="0"/>
              <a:t> and replicates in the prior lectures using excel, this is how its formatted for coding in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8E0C-63A7-4564-A43D-9AB006FF642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7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for actual pop and observed population under differing detection probabilities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8E0C-63A7-4564-A43D-9AB006FF642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65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KDD – include the conceptual diagram?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8E0C-63A7-4564-A43D-9AB006FF64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66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KDD - Change to 2 stage matrix to match earlier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8E0C-63A7-4564-A43D-9AB006FF64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36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slide to include methods for doing this (R, Excel)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8E0C-63A7-4564-A43D-9AB006FF642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63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Move back to beginning before environmental uncertainty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6C990-3027-4720-A3AD-DF62D0F9B80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36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Environmental Stochasticity – unpredictable spatiotemporal fluctuations in environmental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8E0C-63A7-4564-A43D-9AB006FF642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75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</a:t>
            </a:r>
            <a:r>
              <a:rPr lang="en-US" dirty="0" err="1"/>
              <a:t>explan</a:t>
            </a:r>
            <a:r>
              <a:rPr lang="en-US" dirty="0"/>
              <a:t> that methods exist and these smart people figured out how to do it – not going to worry about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8E0C-63A7-4564-A43D-9AB006FF642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91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Extinction probability axis is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8E0C-63A7-4564-A43D-9AB006FF642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30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347CB-DF5B-4964-B01D-728D5C8A9B5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77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E4D0-2948-4D8B-A6B0-A27F98C52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F3275-E82E-484B-AF27-5650288E8E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SSA - 200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6187BD-A9A7-4B3D-8F2C-B91567B9C326}"/>
              </a:ext>
            </a:extLst>
          </p:cNvPr>
          <p:cNvGrpSpPr/>
          <p:nvPr userDrawn="1"/>
        </p:nvGrpSpPr>
        <p:grpSpPr>
          <a:xfrm>
            <a:off x="9460175" y="5892139"/>
            <a:ext cx="2606722" cy="928422"/>
            <a:chOff x="0" y="4684383"/>
            <a:chExt cx="1175626" cy="4475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A3E5B43-8C12-4719-87CA-7E757457C2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705350"/>
              <a:ext cx="775817" cy="42658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1FEADCA-1EA9-45D5-8DD0-F4B44D8E1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685" y="4684383"/>
              <a:ext cx="375941" cy="447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685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22C5-0666-4DB7-83CE-5B6CB4D1C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29D95-7B38-4744-A706-F3D434E89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97E7D-72AD-48B7-ABA5-B20ABBFB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783C9-D241-4646-AA69-5AFF6519F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A8567-0C73-4EE1-85D6-11E997D3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0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34C754-EBB8-4F31-83B1-76F65241C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526F1-1446-4F44-BC5F-884564219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B0D6A-501E-4400-90AE-40AD173E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1E445-1BC8-4794-9C96-36BEAF07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A5DE7-2691-4958-B071-BAF6637C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7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7425C-18D3-491A-B44C-33310DF0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EA820-1375-49CA-A199-58675EA2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2902E-6772-48E0-9C32-694AC3F3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SSA - 200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98F834E-EBF3-46CA-A2EC-73D50440B60A}"/>
              </a:ext>
            </a:extLst>
          </p:cNvPr>
          <p:cNvGrpSpPr/>
          <p:nvPr userDrawn="1"/>
        </p:nvGrpSpPr>
        <p:grpSpPr>
          <a:xfrm>
            <a:off x="9460175" y="5892139"/>
            <a:ext cx="2606722" cy="928422"/>
            <a:chOff x="0" y="4684383"/>
            <a:chExt cx="1175626" cy="44754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B3E9659-0155-4ABB-9E67-A5BD8C5D39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705350"/>
              <a:ext cx="775817" cy="42658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798BE8B-8B5E-4738-8DF7-8EF166351F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685" y="4684383"/>
              <a:ext cx="375941" cy="447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098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726EC-5590-4B3F-8B93-87BF6D6E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BC31A-AFD3-475B-8FD8-2A3385AB9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470BF-A87D-49C2-A87F-81CA950634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2D832-4BA1-436E-9216-19CE6A5C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B968E-A11B-4791-A225-DDAB8A994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1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69A23-3852-415D-8903-B7312F70C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49E50-AD63-415E-99DA-84C92E64D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420E8-85C5-4B63-9A9C-1CC0FA16D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305D2-024D-47A9-A566-3657C84A3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305F1-7C3A-47AC-B3BA-9C8569C6B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821BD-C529-4F76-B156-490A930D2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8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61881-86DC-4916-AE89-0AF94D9C2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68BAB-1836-4E96-BAD0-AAFF619D3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F6108-0262-4DA9-B7C1-67C14C5DD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5E12-9692-4AB9-8792-8753CF5F3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4201C-5274-4011-A80E-FE3998BCD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6D68A9-CDBE-4250-BDC9-E32480670E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A8D0A-7F29-45C6-82F2-06B30343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B1795D-5472-415B-BA30-F548D007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2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CEBF-9D6F-47EF-9EE3-62C97B86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AE9C0A-FC09-4279-A12C-CF1FC4ACCE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9F02E-BCCD-47A7-916C-5C304CA7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CA5EE6-0D3B-4C18-8759-812A3225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5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2CB08F-9B03-4D60-8EE4-511D62AE0D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D76FC5-22C7-4DB5-A361-705C0202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70A03-9867-43E1-A029-A3BE2307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6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2E7AC-CA20-4FC5-AA54-7B5F06D7E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311B7-6590-4631-B0EA-3CE414A88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21C70-E3E7-4A52-B9E1-8B7E6EDF4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65185-E7E2-4539-B9D0-02A0421961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35328-35F6-4E9F-ACEA-7F6EDCE13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530D7-713A-4142-865D-69F2CBB2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2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8AD64-1235-487E-9A09-750123051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D99B9C-611F-4220-8C96-BA83A9715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AA1A1-26F2-44A0-9322-3322B2666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0F382-0E56-432B-970C-3DABE5CA9A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E010E-DD6F-43A1-82AC-4AAEF7E49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EA10F-0831-4A28-8DCF-F8218C7F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1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7A4B4B-7891-46E8-8E2C-4A43CE28B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1003D-388B-489E-B61B-028FD9516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24B16-6409-4A0B-A9E8-7BEDFCD37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SSA - 200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C1E83E0-1C1D-47CB-853B-598DFFEE3018}"/>
              </a:ext>
            </a:extLst>
          </p:cNvPr>
          <p:cNvGrpSpPr/>
          <p:nvPr userDrawn="1"/>
        </p:nvGrpSpPr>
        <p:grpSpPr>
          <a:xfrm>
            <a:off x="9460175" y="5892139"/>
            <a:ext cx="2606722" cy="928422"/>
            <a:chOff x="0" y="4684383"/>
            <a:chExt cx="1175626" cy="44754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247AE3A-171B-4E36-8770-E111D72C8D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705350"/>
              <a:ext cx="775817" cy="42658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3072C0-B39B-4FDC-B4B6-E51875FEB3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685" y="4684383"/>
              <a:ext cx="375941" cy="447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465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Demographic models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B5E9848-B6E1-471E-A0C9-4B17F1F90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81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and elasticity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176788" y="3429000"/>
                <a:ext cx="3581400" cy="1149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𝑆𝑒𝑛𝑠𝑖𝑡𝑖𝑣𝑖𝑡𝑦</m:t>
                      </m:r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m:rPr>
                              <m:sty m:val="p"/>
                            </m:rPr>
                            <a:rPr lang="el-GR" sz="3200" i="1">
                              <a:latin typeface="Cambria Math"/>
                              <a:ea typeface="Cambria Math"/>
                            </a:rPr>
                            <m:t>λ</m:t>
                          </m:r>
                          <m:r>
                            <m:rPr>
                              <m:nor/>
                            </m:rPr>
                            <a:rPr lang="en-US" sz="3200" dirty="0"/>
                            <m:t> </m:t>
                          </m:r>
                        </m:num>
                        <m:den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788" y="3429000"/>
                <a:ext cx="3581400" cy="11494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5862368" y="2189390"/>
            <a:ext cx="866236" cy="534837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6001C3-A761-4128-94F5-174EDE85B686}"/>
                  </a:ext>
                </a:extLst>
              </p:cNvPr>
              <p:cNvSpPr txBox="1"/>
              <p:nvPr/>
            </p:nvSpPr>
            <p:spPr>
              <a:xfrm>
                <a:off x="2863971" y="1643202"/>
                <a:ext cx="5622642" cy="10958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320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320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320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320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6001C3-A761-4128-94F5-174EDE85B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971" y="1643202"/>
                <a:ext cx="5622642" cy="10958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A642CC-71BD-4385-BDD3-F3B178BF05E1}"/>
                  </a:ext>
                </a:extLst>
              </p:cNvPr>
              <p:cNvSpPr txBox="1"/>
              <p:nvPr/>
            </p:nvSpPr>
            <p:spPr>
              <a:xfrm>
                <a:off x="6149742" y="3563121"/>
                <a:ext cx="4309955" cy="908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/>
                      </a:rPr>
                      <m:t>𝐸𝑙𝑎𝑠𝑡𝑖𝑐𝑖𝑡𝑦</m:t>
                    </m:r>
                    <m:r>
                      <a:rPr lang="en-US" sz="320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  <m: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l-GR" sz="3200" i="1">
                            <a:latin typeface="Cambria Math"/>
                            <a:ea typeface="Cambria Math"/>
                          </a:rPr>
                          <m:t>λ</m:t>
                        </m:r>
                      </m:den>
                    </m:f>
                  </m:oMath>
                </a14:m>
                <a:r>
                  <a:rPr lang="en-US" sz="32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/>
                            <a:ea typeface="Cambria Math"/>
                          </a:rPr>
                          <m:t>𝛿</m:t>
                        </m:r>
                        <m:r>
                          <m:rPr>
                            <m:sty m:val="p"/>
                          </m:rPr>
                          <a:rPr lang="el-GR" sz="3200" i="1">
                            <a:latin typeface="Cambria Math"/>
                            <a:ea typeface="Cambria Math"/>
                          </a:rPr>
                          <m:t>λ</m:t>
                        </m:r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</m:num>
                      <m:den>
                        <m:r>
                          <a:rPr lang="en-US" sz="3200" i="1">
                            <a:latin typeface="Cambria Math"/>
                            <a:ea typeface="Cambria Math"/>
                          </a:rPr>
                          <m:t>𝛿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  <m: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A642CC-71BD-4385-BDD3-F3B178BF0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742" y="3563121"/>
                <a:ext cx="4309955" cy="9080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1F024FA-91FC-401E-87B9-44B6FAFBC207}"/>
                  </a:ext>
                </a:extLst>
              </p:cNvPr>
              <p:cNvSpPr txBox="1"/>
              <p:nvPr/>
            </p:nvSpPr>
            <p:spPr>
              <a:xfrm>
                <a:off x="6162513" y="4891631"/>
                <a:ext cx="421506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Elasticity analysis estimates the effect of a </a:t>
                </a:r>
                <a:r>
                  <a:rPr lang="en-US" b="1" dirty="0"/>
                  <a:t>proportional</a:t>
                </a:r>
                <a:r>
                  <a:rPr lang="en-US" dirty="0"/>
                  <a:t> change in the demographic rates on population growth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).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1F024FA-91FC-401E-87B9-44B6FAFBC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513" y="4891631"/>
                <a:ext cx="4215064" cy="923330"/>
              </a:xfrm>
              <a:prstGeom prst="rect">
                <a:avLst/>
              </a:prstGeom>
              <a:blipFill>
                <a:blip r:embed="rId6"/>
                <a:stretch>
                  <a:fillRect l="-1302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0DB3FD-3A20-4098-B53E-52D32379F64E}"/>
                  </a:ext>
                </a:extLst>
              </p:cNvPr>
              <p:cNvSpPr txBox="1"/>
              <p:nvPr/>
            </p:nvSpPr>
            <p:spPr>
              <a:xfrm>
                <a:off x="1073271" y="4891631"/>
                <a:ext cx="402494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Sensitivity is the rate of change in population growth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) with respect to a change in any element of the matrix.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0DB3FD-3A20-4098-B53E-52D32379F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271" y="4891631"/>
                <a:ext cx="4024941" cy="923330"/>
              </a:xfrm>
              <a:prstGeom prst="rect">
                <a:avLst/>
              </a:prstGeom>
              <a:blipFill>
                <a:blip r:embed="rId7"/>
                <a:stretch>
                  <a:fillRect l="-1212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84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estimate sensitivity and elasticity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Program R – Package ‘</a:t>
                </a:r>
                <a:r>
                  <a:rPr lang="en-US" b="1" dirty="0" err="1"/>
                  <a:t>PopBio</a:t>
                </a:r>
                <a:r>
                  <a:rPr lang="en-US" b="1" dirty="0"/>
                  <a:t>’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Population matrix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1.2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0.8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Sensitivity matrix </a:t>
                </a:r>
                <a:r>
                  <a:rPr lang="en-US" dirty="0">
                    <a:sym typeface="Wingdings" panose="05000000000000000000" pitchFamily="2" charset="2"/>
                  </a:rPr>
                  <a:t>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0.222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0.208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0.832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0.777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Elasticity matrix   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0.222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0.222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0.554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7995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future condition assessments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sensitivity and/or elasticity output</a:t>
            </a:r>
          </a:p>
          <a:p>
            <a:pPr lvl="1"/>
            <a:r>
              <a:rPr lang="en-US" dirty="0"/>
              <a:t>Results indicate population growth is most sensitive to </a:t>
            </a:r>
            <a:r>
              <a:rPr lang="en-US" dirty="0">
                <a:solidFill>
                  <a:srgbClr val="7030A0"/>
                </a:solidFill>
              </a:rPr>
              <a:t>adult survival</a:t>
            </a:r>
          </a:p>
          <a:p>
            <a:pPr lvl="2"/>
            <a:r>
              <a:rPr lang="en-US" dirty="0"/>
              <a:t>Conceptual modeling and literature review suggest that adult survival is negatively affected by drought frequency</a:t>
            </a:r>
          </a:p>
          <a:p>
            <a:pPr lvl="2"/>
            <a:r>
              <a:rPr lang="en-US" dirty="0"/>
              <a:t>Climate change predictions suggest that drought frequency will increase over the next 50 years</a:t>
            </a:r>
          </a:p>
          <a:p>
            <a:pPr lvl="1"/>
            <a:r>
              <a:rPr lang="en-US" dirty="0"/>
              <a:t>We therefore expect adult survival to decrease and in turn population growth will decrease</a:t>
            </a:r>
          </a:p>
          <a:p>
            <a:pPr lvl="1"/>
            <a:r>
              <a:rPr lang="en-US" dirty="0"/>
              <a:t>We conclude that if climate predictions are accurate, future resiliency will decrease</a:t>
            </a:r>
          </a:p>
        </p:txBody>
      </p:sp>
    </p:spTree>
    <p:extLst>
      <p:ext uri="{BB962C8B-B14F-4D97-AF65-F5344CB8AC3E}">
        <p14:creationId xmlns:p14="http://schemas.microsoft.com/office/powerpoint/2010/main" val="3443187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of uncertainty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Partial controllability</a:t>
            </a:r>
          </a:p>
          <a:p>
            <a:endParaRPr lang="en-US" dirty="0"/>
          </a:p>
          <a:p>
            <a:r>
              <a:rPr lang="en-US" dirty="0"/>
              <a:t>Observational uncertainty</a:t>
            </a:r>
          </a:p>
          <a:p>
            <a:endParaRPr lang="en-US" dirty="0"/>
          </a:p>
          <a:p>
            <a:r>
              <a:rPr lang="en-US" dirty="0"/>
              <a:t>Environmental variation</a:t>
            </a:r>
          </a:p>
          <a:p>
            <a:endParaRPr lang="en-US" dirty="0"/>
          </a:p>
          <a:p>
            <a:r>
              <a:rPr lang="en-US" dirty="0"/>
              <a:t>Ecological uncertainty</a:t>
            </a:r>
          </a:p>
          <a:p>
            <a:endParaRPr lang="en-US" dirty="0"/>
          </a:p>
          <a:p>
            <a:r>
              <a:rPr lang="en-US" dirty="0"/>
              <a:t>Demographic stochasticity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202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Incorporating uncertainty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Environmental stochasticity</a:t>
            </a:r>
          </a:p>
          <a:p>
            <a:pPr lvl="1"/>
            <a:r>
              <a:rPr lang="en-US" dirty="0"/>
              <a:t>Survival parameters typically drawn from a beta distribution</a:t>
            </a:r>
          </a:p>
          <a:p>
            <a:pPr lvl="2"/>
            <a:r>
              <a:rPr lang="en-US" dirty="0"/>
              <a:t>Convert estimated mean and variance to beta shape parameters</a:t>
            </a:r>
          </a:p>
          <a:p>
            <a:pPr lvl="3"/>
            <a:r>
              <a:rPr lang="en-US" dirty="0"/>
              <a:t>Continuous but restricted between 0 and 1</a:t>
            </a:r>
          </a:p>
          <a:p>
            <a:pPr lvl="3"/>
            <a:r>
              <a:rPr lang="en-US" dirty="0"/>
              <a:t>Really useful to species with high or low survival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Productivity parameters have two typical methods</a:t>
            </a:r>
          </a:p>
          <a:p>
            <a:pPr lvl="2"/>
            <a:r>
              <a:rPr lang="en-US" dirty="0"/>
              <a:t>Log-normal, bounded by 0 and infinity</a:t>
            </a:r>
          </a:p>
          <a:p>
            <a:pPr lvl="3"/>
            <a:r>
              <a:rPr lang="en-US" dirty="0"/>
              <a:t>Convert estimated mean and variance to log-normal distribution</a:t>
            </a:r>
          </a:p>
          <a:p>
            <a:pPr lvl="2"/>
            <a:r>
              <a:rPr lang="en-US" dirty="0"/>
              <a:t>Poisson distribution summed over all the individuals in the population</a:t>
            </a:r>
          </a:p>
        </p:txBody>
      </p:sp>
    </p:spTree>
    <p:extLst>
      <p:ext uri="{BB962C8B-B14F-4D97-AF65-F5344CB8AC3E}">
        <p14:creationId xmlns:p14="http://schemas.microsoft.com/office/powerpoint/2010/main" val="3955284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Survival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 = 0.71, S.D. = 0.15 </a:t>
            </a:r>
            <a:r>
              <a:rPr lang="en-US">
                <a:sym typeface="Wingdings" panose="05000000000000000000" pitchFamily="2" charset="2"/>
              </a:rPr>
              <a:t> Beta1 =5.787 Beta2 =2.363 </a:t>
            </a:r>
          </a:p>
          <a:p>
            <a:endParaRPr lang="en-US">
              <a:sym typeface="Wingdings" panose="05000000000000000000" pitchFamily="2" charset="2"/>
            </a:endParaRPr>
          </a:p>
          <a:p>
            <a:endParaRPr lang="en-US">
              <a:sym typeface="Wingdings" panose="05000000000000000000" pitchFamily="2" charset="2"/>
            </a:endParaRPr>
          </a:p>
          <a:p>
            <a:endParaRPr lang="en-US">
              <a:sym typeface="Wingdings" panose="05000000000000000000" pitchFamily="2" charset="2"/>
            </a:endParaRPr>
          </a:p>
          <a:p>
            <a:endParaRPr lang="en-US"/>
          </a:p>
          <a:p>
            <a:r>
              <a:rPr lang="en-US"/>
              <a:t>S = 0.23, S.D. = 0.1 </a:t>
            </a:r>
            <a:r>
              <a:rPr lang="en-US">
                <a:sym typeface="Wingdings" panose="05000000000000000000" pitchFamily="2" charset="2"/>
              </a:rPr>
              <a:t> Beta1 =3.843 Beta2 =12.866 </a:t>
            </a:r>
            <a:endParaRPr lang="en-US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0926" y="643395"/>
            <a:ext cx="3391074" cy="27433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0926" y="3064862"/>
            <a:ext cx="3391074" cy="274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89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Productivity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 = 2.3, S.d. = 0.3 </a:t>
            </a:r>
            <a:r>
              <a:rPr lang="en-US">
                <a:sym typeface="Wingdings" panose="05000000000000000000" pitchFamily="2" charset="2"/>
              </a:rPr>
              <a:t> S1= 0.824, S2 = 0.016 </a:t>
            </a:r>
          </a:p>
          <a:p>
            <a:endParaRPr lang="en-US">
              <a:sym typeface="Wingdings" panose="05000000000000000000" pitchFamily="2" charset="2"/>
            </a:endParaRPr>
          </a:p>
          <a:p>
            <a:endParaRPr lang="en-US">
              <a:sym typeface="Wingdings" panose="05000000000000000000" pitchFamily="2" charset="2"/>
            </a:endParaRPr>
          </a:p>
          <a:p>
            <a:endParaRPr lang="en-US">
              <a:sym typeface="Wingdings" panose="05000000000000000000" pitchFamily="2" charset="2"/>
            </a:endParaRPr>
          </a:p>
          <a:p>
            <a:endParaRPr lang="en-US">
              <a:sym typeface="Wingdings" panose="05000000000000000000" pitchFamily="2" charset="2"/>
            </a:endParaRPr>
          </a:p>
          <a:p>
            <a:r>
              <a:rPr lang="en-US"/>
              <a:t>F = 0.3, S.d. = 0.1 </a:t>
            </a:r>
            <a:r>
              <a:rPr lang="en-US">
                <a:sym typeface="Wingdings" panose="05000000000000000000" pitchFamily="2" charset="2"/>
              </a:rPr>
              <a:t> S1= -1.256, S2 = 0.105 </a:t>
            </a:r>
          </a:p>
          <a:p>
            <a:endParaRPr lang="en-US">
              <a:sym typeface="Wingdings" panose="05000000000000000000" pitchFamily="2" charset="2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659" y="838129"/>
            <a:ext cx="3391074" cy="27433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5659" y="3568559"/>
            <a:ext cx="3391074" cy="274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80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loops in simulation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Programmers utilize loop functions that tell a program to execute the following set of functions over and over again a specified number of times:</a:t>
            </a:r>
          </a:p>
          <a:p>
            <a:r>
              <a:rPr lang="en-US"/>
              <a:t>	for(i in 1:1000){</a:t>
            </a:r>
          </a:p>
          <a:p>
            <a:r>
              <a:rPr lang="en-US"/>
              <a:t>	#Tells the computer to repeat a function </a:t>
            </a:r>
          </a:p>
          <a:p>
            <a:r>
              <a:rPr lang="en-US"/>
              <a:t>	#1000 times</a:t>
            </a:r>
          </a:p>
          <a:p>
            <a:r>
              <a:rPr lang="en-US"/>
              <a:t>	}</a:t>
            </a:r>
          </a:p>
          <a:p>
            <a:r>
              <a:rPr lang="en-US"/>
              <a:t>With in those loops we can choose randomized parameter values and project populations</a:t>
            </a:r>
          </a:p>
          <a:p>
            <a:pPr lvl="1"/>
            <a:r>
              <a:rPr lang="en-US"/>
              <a:t>Typically use 2 loops to project time and replicate the simulations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667" y="2686308"/>
            <a:ext cx="2558059" cy="250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16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Density 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Model parameters are a function of population density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/>
          </p:nvPr>
        </p:nvGraphicFramePr>
        <p:xfrm>
          <a:off x="2514600" y="2743200"/>
          <a:ext cx="66294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8129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Applying density dependence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Incorporated a density dependent function on juvenile survival</a:t>
            </a:r>
          </a:p>
          <a:p>
            <a:endParaRPr lang="en-US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171700" y="4419600"/>
                <a:ext cx="7924800" cy="13512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𝑒𝑥𝑝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𝛽</m:t>
                              </m:r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+ 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1+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exp</m:t>
                              </m:r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𝛼</m:t>
                                  </m:r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𝛽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00" y="4419600"/>
                <a:ext cx="7924800" cy="13512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133600" y="3352801"/>
                <a:ext cx="8001000" cy="5579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800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solidFill>
                          <a:prstClr val="black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352801"/>
                <a:ext cx="8001000" cy="5579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urved Connector 6"/>
          <p:cNvCxnSpPr/>
          <p:nvPr/>
        </p:nvCxnSpPr>
        <p:spPr>
          <a:xfrm rot="10800000" flipV="1">
            <a:off x="3081867" y="3910712"/>
            <a:ext cx="1651002" cy="1220088"/>
          </a:xfrm>
          <a:prstGeom prst="curvedConnector3">
            <a:avLst>
              <a:gd name="adj1" fmla="val 177179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953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to SSAs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Models are designed to output useful metrics on future resiliency and redundancy.</a:t>
            </a:r>
          </a:p>
          <a:p>
            <a:pPr lvl="1"/>
            <a:r>
              <a:rPr lang="en-US"/>
              <a:t>Metrics like future abundance, future extinction probability, future population growth rate</a:t>
            </a:r>
          </a:p>
          <a:p>
            <a:pPr lvl="2"/>
            <a:r>
              <a:rPr lang="en-US"/>
              <a:t>Output metrics are determined by available input data and what metrics will be most useful to decision makers</a:t>
            </a:r>
          </a:p>
          <a:p>
            <a:r>
              <a:rPr lang="en-US"/>
              <a:t>Models allow us to predict future condition of the populations and characterize uncertainties in future condition.</a:t>
            </a:r>
          </a:p>
          <a:p>
            <a:pPr lvl="1"/>
            <a:r>
              <a:rPr lang="en-US"/>
              <a:t>We will focus on environmental variation and observation/parametric uncertainties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686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Ceiling type density 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Threshold Density dependence</a:t>
            </a:r>
          </a:p>
          <a:p>
            <a:endParaRPr lang="en-US"/>
          </a:p>
          <a:p>
            <a:r>
              <a:rPr lang="en-US"/>
              <a:t>“If the population exceeds a ceiling threshold, fecundity is equal to zero”</a:t>
            </a:r>
          </a:p>
          <a:p>
            <a:r>
              <a:rPr lang="en-US"/>
              <a:t>if (n[i,j] &gt; ncrit) F[i,j] = 0</a:t>
            </a:r>
          </a:p>
          <a:p>
            <a:endParaRPr lang="en-US"/>
          </a:p>
          <a:p>
            <a:r>
              <a:rPr lang="en-US"/>
              <a:t>Or</a:t>
            </a:r>
          </a:p>
          <a:p>
            <a:endParaRPr lang="en-US"/>
          </a:p>
          <a:p>
            <a:r>
              <a:rPr lang="en-US"/>
              <a:t>“As the population approaches some ceiling threshold, fecundity gets smaller and smaller”</a:t>
            </a:r>
          </a:p>
          <a:p>
            <a:r>
              <a:rPr lang="en-US"/>
              <a:t>F[i,j]= F[i,j]*(1-n[i,j]/ncrit)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260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Conceptual models environmental effects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5DA16-8D4B-430A-BECC-87D4B9A3C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038600" y="4838700"/>
            <a:ext cx="990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6200000" flipH="1">
            <a:off x="7898794" y="4838700"/>
            <a:ext cx="1131512" cy="12700"/>
          </a:xfrm>
          <a:prstGeom prst="bentConnector5">
            <a:avLst>
              <a:gd name="adj1" fmla="val -20203"/>
              <a:gd name="adj2" fmla="val 5233583"/>
              <a:gd name="adj3" fmla="val 12020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810000" y="4044950"/>
            <a:ext cx="17526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Young of the year</a:t>
            </a:r>
          </a:p>
        </p:txBody>
      </p:sp>
      <p:sp>
        <p:nvSpPr>
          <p:cNvPr id="13" name="Oval 12"/>
          <p:cNvSpPr/>
          <p:nvPr/>
        </p:nvSpPr>
        <p:spPr>
          <a:xfrm>
            <a:off x="7010400" y="4016664"/>
            <a:ext cx="17526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adults</a:t>
            </a:r>
          </a:p>
        </p:txBody>
      </p:sp>
      <p:cxnSp>
        <p:nvCxnSpPr>
          <p:cNvPr id="14" name="Elbow Connector 13"/>
          <p:cNvCxnSpPr>
            <a:stCxn id="13" idx="0"/>
            <a:endCxn id="12" idx="0"/>
          </p:cNvCxnSpPr>
          <p:nvPr/>
        </p:nvCxnSpPr>
        <p:spPr>
          <a:xfrm rot="16200000" flipH="1" flipV="1">
            <a:off x="6272357" y="2430607"/>
            <a:ext cx="28286" cy="3200400"/>
          </a:xfrm>
          <a:prstGeom prst="bentConnector3">
            <a:avLst>
              <a:gd name="adj1" fmla="val -238778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562600" y="4816764"/>
            <a:ext cx="1447800" cy="282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9880600" y="2184400"/>
            <a:ext cx="1490133" cy="143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 length</a:t>
            </a:r>
          </a:p>
        </p:txBody>
      </p:sp>
      <p:cxnSp>
        <p:nvCxnSpPr>
          <p:cNvPr id="10" name="Straight Arrow Connector 9"/>
          <p:cNvCxnSpPr>
            <a:stCxn id="7" idx="4"/>
          </p:cNvCxnSpPr>
          <p:nvPr/>
        </p:nvCxnSpPr>
        <p:spPr>
          <a:xfrm flipH="1">
            <a:off x="9162473" y="3623733"/>
            <a:ext cx="1463194" cy="1193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021375" y="1337733"/>
            <a:ext cx="2377558" cy="1193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Drought year</a:t>
            </a:r>
          </a:p>
        </p:txBody>
      </p:sp>
      <p:cxnSp>
        <p:nvCxnSpPr>
          <p:cNvPr id="18" name="Straight Arrow Connector 17"/>
          <p:cNvCxnSpPr>
            <a:stCxn id="16" idx="4"/>
          </p:cNvCxnSpPr>
          <p:nvPr/>
        </p:nvCxnSpPr>
        <p:spPr>
          <a:xfrm flipH="1">
            <a:off x="6262255" y="2531533"/>
            <a:ext cx="947899" cy="77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300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Quantitative model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8F1D668-BEE5-468F-8A5F-3FAD3C690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038600" y="4838700"/>
            <a:ext cx="990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6200000" flipH="1">
            <a:off x="7898794" y="4838700"/>
            <a:ext cx="1131512" cy="12700"/>
          </a:xfrm>
          <a:prstGeom prst="bentConnector5">
            <a:avLst>
              <a:gd name="adj1" fmla="val -20203"/>
              <a:gd name="adj2" fmla="val 5233583"/>
              <a:gd name="adj3" fmla="val 12020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810000" y="4044950"/>
            <a:ext cx="17526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Young of the year</a:t>
            </a:r>
          </a:p>
        </p:txBody>
      </p:sp>
      <p:sp>
        <p:nvSpPr>
          <p:cNvPr id="13" name="Oval 12"/>
          <p:cNvSpPr/>
          <p:nvPr/>
        </p:nvSpPr>
        <p:spPr>
          <a:xfrm>
            <a:off x="7010400" y="4016664"/>
            <a:ext cx="17526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adults</a:t>
            </a:r>
          </a:p>
        </p:txBody>
      </p:sp>
      <p:cxnSp>
        <p:nvCxnSpPr>
          <p:cNvPr id="14" name="Elbow Connector 13"/>
          <p:cNvCxnSpPr>
            <a:stCxn id="13" idx="0"/>
            <a:endCxn id="12" idx="0"/>
          </p:cNvCxnSpPr>
          <p:nvPr/>
        </p:nvCxnSpPr>
        <p:spPr>
          <a:xfrm rot="16200000" flipH="1" flipV="1">
            <a:off x="6272357" y="2430607"/>
            <a:ext cx="28286" cy="3200400"/>
          </a:xfrm>
          <a:prstGeom prst="bentConnector3">
            <a:avLst>
              <a:gd name="adj1" fmla="val -238778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562600" y="4816764"/>
            <a:ext cx="1447800" cy="282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837179" y="2971800"/>
                <a:ext cx="517642" cy="372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7179" y="2971800"/>
                <a:ext cx="517642" cy="3726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021375" y="4444102"/>
                <a:ext cx="490262" cy="3712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375" y="4444102"/>
                <a:ext cx="490262" cy="371255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144001" y="4630431"/>
                <a:ext cx="501163" cy="372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1" y="4630431"/>
                <a:ext cx="501163" cy="3726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9880600" y="2184400"/>
            <a:ext cx="1490133" cy="143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 length</a:t>
            </a:r>
          </a:p>
        </p:txBody>
      </p:sp>
      <p:cxnSp>
        <p:nvCxnSpPr>
          <p:cNvPr id="10" name="Straight Arrow Connector 9"/>
          <p:cNvCxnSpPr>
            <a:stCxn id="7" idx="4"/>
            <a:endCxn id="6" idx="0"/>
          </p:cNvCxnSpPr>
          <p:nvPr/>
        </p:nvCxnSpPr>
        <p:spPr>
          <a:xfrm flipH="1">
            <a:off x="9394583" y="3623733"/>
            <a:ext cx="1231084" cy="100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021375" y="1337733"/>
            <a:ext cx="2377558" cy="1193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Drought year</a:t>
            </a:r>
          </a:p>
        </p:txBody>
      </p:sp>
      <p:cxnSp>
        <p:nvCxnSpPr>
          <p:cNvPr id="18" name="Straight Arrow Connector 17"/>
          <p:cNvCxnSpPr>
            <a:stCxn id="16" idx="4"/>
          </p:cNvCxnSpPr>
          <p:nvPr/>
        </p:nvCxnSpPr>
        <p:spPr>
          <a:xfrm flipH="1">
            <a:off x="6290733" y="2531533"/>
            <a:ext cx="919421" cy="499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558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Environmental covariates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Conditionally linked events:</a:t>
            </a:r>
          </a:p>
          <a:p>
            <a:pPr lvl="1"/>
            <a:r>
              <a:rPr lang="en-US"/>
              <a:t>Use “If</a:t>
            </a:r>
            <a:r>
              <a:rPr lang="en-US">
                <a:sym typeface="Wingdings" panose="05000000000000000000" pitchFamily="2" charset="2"/>
              </a:rPr>
              <a:t>then” statements to link a demographic parameter to some other randomized event</a:t>
            </a:r>
          </a:p>
          <a:p>
            <a:pPr lvl="2"/>
            <a:r>
              <a:rPr lang="en-US">
                <a:sym typeface="Wingdings" panose="05000000000000000000" pitchFamily="2" charset="2"/>
              </a:rPr>
              <a:t>E.g., if a Bernoulli trial for drought returns a 1, then mean fecundity is 1.1 offspring per female, but if it returns a 0 then mean fecundity is 2.3 offspring per female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906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Logit link for population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Based on logit link functions</a:t>
            </a:r>
          </a:p>
          <a:p>
            <a:r>
              <a:rPr lang="en-US"/>
              <a:t>Correlation parameter estimates from survival estimates or occupancy analyses are on the logit scale</a:t>
            </a:r>
          </a:p>
          <a:p>
            <a:pPr lvl="1"/>
            <a:r>
              <a:rPr lang="en-US"/>
              <a:t>You can use the logit function to predict the survival rate for any give value of the measured covariates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338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Sa can be a function of some other environmental parameter/variable (“op” for other parameter, e.g., stream length)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85639-EF48-4874-A0FB-9566CC378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1" y="1027906"/>
            <a:ext cx="6062663" cy="605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2229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 can be a function of “op” but it has variability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6EC7DD-5822-4BF0-8BC2-CC9522906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568" y="702733"/>
            <a:ext cx="6034864" cy="6023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917267" y="6333067"/>
            <a:ext cx="514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Sa=matrix(</a:t>
            </a:r>
            <a:r>
              <a:rPr lang="en-US" sz="1600" dirty="0" err="1"/>
              <a:t>plogis</a:t>
            </a:r>
            <a:r>
              <a:rPr lang="en-US" sz="1600" dirty="0"/>
              <a:t>(-</a:t>
            </a:r>
            <a:r>
              <a:rPr lang="fr-FR" sz="1600" dirty="0" err="1"/>
              <a:t>rnorm</a:t>
            </a:r>
            <a:r>
              <a:rPr lang="fr-FR" sz="1600" dirty="0"/>
              <a:t>(1,1.4,.1)</a:t>
            </a:r>
            <a:r>
              <a:rPr lang="en-US" sz="1600" dirty="0"/>
              <a:t>+(</a:t>
            </a:r>
            <a:r>
              <a:rPr lang="en-US" sz="1600" dirty="0" err="1"/>
              <a:t>rbeta</a:t>
            </a:r>
            <a:r>
              <a:rPr lang="en-US" sz="1600" dirty="0"/>
              <a:t>(1,18,1)*op)),</a:t>
            </a:r>
            <a:r>
              <a:rPr lang="en-US" sz="1600" dirty="0" err="1"/>
              <a:t>r,t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67124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Parametric uncertainty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Parameters values are not precisely known</a:t>
            </a:r>
          </a:p>
          <a:p>
            <a:pPr lvl="1"/>
            <a:r>
              <a:rPr lang="en-US"/>
              <a:t>Variance or Standard deviation estimates for parameters estimated over years conflate environmental variation with sampling variance</a:t>
            </a:r>
          </a:p>
          <a:p>
            <a:pPr lvl="1"/>
            <a:r>
              <a:rPr lang="en-US"/>
              <a:t>Sampling variance is the result of only using a specific number of individuals or locations to study a phenomenon</a:t>
            </a:r>
          </a:p>
          <a:p>
            <a:pPr lvl="1"/>
            <a:r>
              <a:rPr lang="en-US"/>
              <a:t>It happens with every wildlife study because we can’t study every individual in every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65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to partition 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Link and Nichols, 1994, </a:t>
                </a:r>
                <a:r>
                  <a:rPr lang="en-US" dirty="0" err="1"/>
                  <a:t>Oikos</a:t>
                </a:r>
                <a:endParaRPr lang="en-US" dirty="0"/>
              </a:p>
              <a:p>
                <a:r>
                  <a:rPr lang="en-US" dirty="0"/>
                  <a:t>Gould and Nichols, 1998, Ecology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/>
                        </m:ctrlPr>
                      </m:sSupPr>
                      <m:e>
                        <m:r>
                          <a:rPr lang="en-US"/>
                          <m:t>𝑆</m:t>
                        </m:r>
                      </m:e>
                      <m:sup>
                        <m:r>
                          <a:rPr lang="en-US"/>
                          <m:t>2</m:t>
                        </m:r>
                      </m:sup>
                    </m:sSup>
                    <m:r>
                      <a:rPr lang="en-US"/>
                      <m:t>=</m:t>
                    </m:r>
                    <m:f>
                      <m:fPr>
                        <m:ctrlPr>
                          <a:rPr lang="en-US"/>
                        </m:ctrlPr>
                      </m:fPr>
                      <m:num>
                        <m:r>
                          <a:rPr lang="en-US"/>
                          <m:t>1</m:t>
                        </m:r>
                      </m:num>
                      <m:den>
                        <m:r>
                          <a:rPr lang="en-US"/>
                          <m:t>𝑛</m:t>
                        </m:r>
                        <m:r>
                          <a:rPr lang="en-US"/>
                          <m:t>−1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/>
                        </m:ctrlPr>
                      </m:naryPr>
                      <m:sub>
                        <m:r>
                          <a:rPr lang="en-US"/>
                          <m:t>𝑖</m:t>
                        </m:r>
                        <m:r>
                          <a:rPr lang="en-US"/>
                          <m:t>=1</m:t>
                        </m:r>
                      </m:sub>
                      <m:sup>
                        <m:r>
                          <a:rPr lang="en-US"/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/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/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/>
                                        </m:ctrlPr>
                                      </m:accPr>
                                      <m:e>
                                        <m:r>
                                          <a:rPr lang="en-US"/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/>
                                      <m:t>𝑖</m:t>
                                    </m:r>
                                  </m:sub>
                                </m:sSub>
                                <m:r>
                                  <a:rPr lang="en-US"/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/>
                                    </m:ctrlPr>
                                  </m:acc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/>
                                        </m:ctrlPr>
                                      </m:accPr>
                                      <m:e>
                                        <m:r>
                                          <a:rPr lang="en-US"/>
                                          <m:t>𝐴</m:t>
                                        </m:r>
                                      </m:e>
                                    </m:acc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/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/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/>
                            </m:ctrlPr>
                          </m:accPr>
                          <m:e>
                            <m:r>
                              <a:rPr lang="en-US"/>
                              <m:t>𝜏</m:t>
                            </m:r>
                          </m:e>
                        </m:acc>
                      </m:e>
                      <m:sup>
                        <m:r>
                          <a:rPr lang="en-US"/>
                          <m:t>2</m:t>
                        </m:r>
                      </m:sup>
                    </m:sSup>
                    <m:r>
                      <a:rPr lang="en-US"/>
                      <m:t>=</m:t>
                    </m:r>
                    <m:sSup>
                      <m:sSupPr>
                        <m:ctrlPr>
                          <a:rPr lang="en-US"/>
                        </m:ctrlPr>
                      </m:sSupPr>
                      <m:e>
                        <m:r>
                          <a:rPr lang="en-US"/>
                          <m:t>𝑆</m:t>
                        </m:r>
                      </m:e>
                      <m:sup>
                        <m:r>
                          <a:rPr lang="en-US"/>
                          <m:t>2</m:t>
                        </m:r>
                      </m:sup>
                    </m:sSup>
                    <m:r>
                      <a:rPr lang="en-US"/>
                      <m:t>−</m:t>
                    </m:r>
                    <m:f>
                      <m:fPr>
                        <m:ctrlPr>
                          <a:rPr lang="en-US"/>
                        </m:ctrlPr>
                      </m:fPr>
                      <m:num>
                        <m:r>
                          <a:rPr lang="en-US"/>
                          <m:t>1</m:t>
                        </m:r>
                      </m:num>
                      <m:den>
                        <m:r>
                          <a:rPr lang="en-US"/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/>
                        </m:ctrlPr>
                      </m:naryPr>
                      <m:sub>
                        <m:r>
                          <a:rPr lang="en-US"/>
                          <m:t>𝑖</m:t>
                        </m:r>
                        <m:r>
                          <a:rPr lang="en-US"/>
                          <m:t>=1</m:t>
                        </m:r>
                      </m:sub>
                      <m:sup>
                        <m:r>
                          <a:rPr lang="en-US"/>
                          <m:t>𝑛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/>
                            </m:ctrlPr>
                          </m:dPr>
                          <m:e>
                            <m:r>
                              <a:rPr lang="en-US"/>
                              <m:t>𝑉𝑎𝑟</m:t>
                            </m:r>
                            <m:d>
                              <m:dPr>
                                <m:ctrlPr>
                                  <a:rPr lang="en-US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/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/>
                                        </m:ctrlPr>
                                      </m:accPr>
                                      <m:e>
                                        <m:r>
                                          <a:rPr lang="en-US"/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/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461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Great, so what do we do about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Most models will discard sampling variance</a:t>
            </a:r>
          </a:p>
          <a:p>
            <a:r>
              <a:rPr lang="en-US"/>
              <a:t>Not always a good idea!</a:t>
            </a:r>
          </a:p>
          <a:p>
            <a:pPr lvl="1"/>
            <a:r>
              <a:rPr lang="en-US"/>
              <a:t>Pretending that we know system parameters with precisions </a:t>
            </a:r>
          </a:p>
          <a:p>
            <a:pPr lvl="1"/>
            <a:r>
              <a:rPr lang="en-US"/>
              <a:t>Less variation in the model predictions</a:t>
            </a:r>
          </a:p>
          <a:p>
            <a:pPr lvl="1"/>
            <a:r>
              <a:rPr lang="en-US"/>
              <a:t>Could affect assessment of management choices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16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look at simple model construction</a:t>
            </a:r>
          </a:p>
          <a:p>
            <a:pPr lvl="1"/>
            <a:r>
              <a:rPr lang="en-US" dirty="0"/>
              <a:t>From conceptual to quantitative</a:t>
            </a:r>
          </a:p>
          <a:p>
            <a:r>
              <a:rPr lang="en-US" dirty="0"/>
              <a:t>We will look at incorporating environmental covariates and density dependence</a:t>
            </a:r>
          </a:p>
          <a:p>
            <a:r>
              <a:rPr lang="en-US" dirty="0"/>
              <a:t>We will look at parametric uncertainty</a:t>
            </a:r>
          </a:p>
        </p:txBody>
      </p:sp>
    </p:spTree>
    <p:extLst>
      <p:ext uri="{BB962C8B-B14F-4D97-AF65-F5344CB8AC3E}">
        <p14:creationId xmlns:p14="http://schemas.microsoft.com/office/powerpoint/2010/main" val="913711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Projection without sampling variance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5AE42E-FDCF-47A2-8476-6FD9FB872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817" y="1371600"/>
            <a:ext cx="7898384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54236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Projection with sampling variance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26FEA0-B987-445E-9B3F-583A88DEC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1600200"/>
            <a:ext cx="751630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74440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512282" y="1514173"/>
            <a:ext cx="6142453" cy="5067885"/>
            <a:chOff x="2362201" y="661066"/>
            <a:chExt cx="6142453" cy="5067885"/>
          </a:xfrm>
        </p:grpSpPr>
        <p:sp>
          <p:nvSpPr>
            <p:cNvPr id="9" name="Oval 8"/>
            <p:cNvSpPr/>
            <p:nvPr/>
          </p:nvSpPr>
          <p:spPr>
            <a:xfrm>
              <a:off x="2941530" y="1204294"/>
              <a:ext cx="1676400" cy="1295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09830" y="1356694"/>
              <a:ext cx="1219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Select survival rates  and  fecundity values from statistical distributions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4540800" y="2337466"/>
              <a:ext cx="1479000" cy="10153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5867400" y="3069771"/>
              <a:ext cx="1676400" cy="1295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72200" y="3224322"/>
              <a:ext cx="1219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Select survival rates  and  fecundity values from statistical distributions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67491" y="1051894"/>
              <a:ext cx="1804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Replication Loop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41571" y="267866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Annual Loop</a:t>
              </a:r>
            </a:p>
          </p:txBody>
        </p:sp>
        <p:sp>
          <p:nvSpPr>
            <p:cNvPr id="35" name="Circular Arrow 34"/>
            <p:cNvSpPr/>
            <p:nvPr/>
          </p:nvSpPr>
          <p:spPr>
            <a:xfrm rot="19368230">
              <a:off x="5406275" y="2345472"/>
              <a:ext cx="2642190" cy="2580322"/>
            </a:xfrm>
            <a:prstGeom prst="circularArrow">
              <a:avLst>
                <a:gd name="adj1" fmla="val 0"/>
                <a:gd name="adj2" fmla="val 544084"/>
                <a:gd name="adj3" fmla="val 13655166"/>
                <a:gd name="adj4" fmla="val 14812075"/>
                <a:gd name="adj5" fmla="val 263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Circular Arrow 35"/>
            <p:cNvSpPr/>
            <p:nvPr/>
          </p:nvSpPr>
          <p:spPr>
            <a:xfrm rot="17994305">
              <a:off x="3157520" y="215238"/>
              <a:ext cx="4901306" cy="5792962"/>
            </a:xfrm>
            <a:prstGeom prst="circularArrow">
              <a:avLst>
                <a:gd name="adj1" fmla="val 0"/>
                <a:gd name="adj2" fmla="val 494766"/>
                <a:gd name="adj3" fmla="val 15078955"/>
                <a:gd name="adj4" fmla="val 17185924"/>
                <a:gd name="adj5" fmla="val 293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72868" y="3995839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1000 x’s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72199" y="4376056"/>
              <a:ext cx="1240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No. </a:t>
              </a:r>
              <a:r>
                <a:rPr lang="en-US" dirty="0" err="1"/>
                <a:t>yrs</a:t>
              </a:r>
              <a:r>
                <a:rPr lang="en-US" dirty="0"/>
                <a:t> x’s</a:t>
              </a:r>
            </a:p>
          </p:txBody>
        </p:sp>
        <p:sp>
          <p:nvSpPr>
            <p:cNvPr id="50" name="Curved Right Arrow 49"/>
            <p:cNvSpPr/>
            <p:nvPr/>
          </p:nvSpPr>
          <p:spPr>
            <a:xfrm>
              <a:off x="2362201" y="3995839"/>
              <a:ext cx="914400" cy="1567867"/>
            </a:xfrm>
            <a:prstGeom prst="curvedRightArrow">
              <a:avLst>
                <a:gd name="adj1" fmla="val 0"/>
                <a:gd name="adj2" fmla="val 19650"/>
                <a:gd name="adj3" fmla="val 1627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233058" y="5359619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Model Output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898600" y="129178"/>
            <a:ext cx="4464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Hierarchical loop structure: parametric and environmental uncertainty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4695AB-A290-4980-861F-9E8F0C68DA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4709397-AFAC-4360-A1CB-4DE7358F29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498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 uncertainty in adult survival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A30AAB-D5CB-4C14-A971-659AC3381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40681"/>
            <a:ext cx="4345104" cy="433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4600" y="2819400"/>
            <a:ext cx="1333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Mean = 0.731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038" y="152400"/>
            <a:ext cx="3954762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201242" y="914400"/>
            <a:ext cx="1333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Mean = 0.656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274" y="3238450"/>
            <a:ext cx="3624944" cy="36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320985" y="3810000"/>
            <a:ext cx="1333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Mean = 0.793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486400" y="2286000"/>
            <a:ext cx="1150638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486400" y="3429000"/>
            <a:ext cx="1150638" cy="7195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03880" y="3979277"/>
            <a:ext cx="1333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replicate 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03880" y="2116723"/>
            <a:ext cx="1333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replicate 1</a:t>
            </a:r>
          </a:p>
        </p:txBody>
      </p:sp>
    </p:spTree>
    <p:extLst>
      <p:ext uri="{BB962C8B-B14F-4D97-AF65-F5344CB8AC3E}">
        <p14:creationId xmlns:p14="http://schemas.microsoft.com/office/powerpoint/2010/main" val="42374695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 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for(i in 1:1000){</a:t>
            </a:r>
          </a:p>
          <a:p>
            <a:r>
              <a:rPr lang="en-US"/>
              <a:t>#Select mean parameter values a replicate</a:t>
            </a:r>
          </a:p>
          <a:p>
            <a:r>
              <a:rPr lang="en-US"/>
              <a:t>for(j in 1:50){</a:t>
            </a:r>
          </a:p>
          <a:p>
            <a:r>
              <a:rPr lang="en-US"/>
              <a:t>#Select values for each year until you reach 50 years then move on to </a:t>
            </a:r>
          </a:p>
          <a:p>
            <a:r>
              <a:rPr lang="en-US"/>
              <a:t>#the next replicate</a:t>
            </a:r>
          </a:p>
          <a:p>
            <a:r>
              <a:rPr lang="en-US"/>
              <a:t>}</a:t>
            </a:r>
          </a:p>
          <a:p>
            <a:r>
              <a:rPr lang="en-US"/>
              <a:t>#save and summarize output from a replicate until you reach 1000 #replicates</a:t>
            </a:r>
          </a:p>
          <a:p>
            <a:r>
              <a:rPr lang="en-US"/>
              <a:t>}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055" y="1847269"/>
            <a:ext cx="4585789" cy="399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617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Inputting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the conceptual model and sensitivity analysis to guide scenarios</a:t>
            </a:r>
          </a:p>
          <a:p>
            <a:pPr lvl="1"/>
            <a:r>
              <a:rPr lang="en-US"/>
              <a:t>i.e., what ecological facts affect the most sensitive parameters?</a:t>
            </a:r>
          </a:p>
          <a:p>
            <a:r>
              <a:rPr lang="en-US"/>
              <a:t>Design scenarios to explore the expected range of future variation in important covariates.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6710218" y="2490282"/>
            <a:ext cx="5010727" cy="3022023"/>
            <a:chOff x="3810000" y="1337733"/>
            <a:chExt cx="7560733" cy="4307417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4038600" y="4838700"/>
              <a:ext cx="99060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Elbow Connector 4"/>
            <p:cNvCxnSpPr/>
            <p:nvPr/>
          </p:nvCxnSpPr>
          <p:spPr>
            <a:xfrm rot="16200000" flipH="1">
              <a:off x="7898794" y="4838700"/>
              <a:ext cx="1131512" cy="12700"/>
            </a:xfrm>
            <a:prstGeom prst="bentConnector5">
              <a:avLst>
                <a:gd name="adj1" fmla="val -20203"/>
                <a:gd name="adj2" fmla="val 5233583"/>
                <a:gd name="adj3" fmla="val 12020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3810000" y="4044950"/>
              <a:ext cx="1752600" cy="1600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Young of the year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7010400" y="4016664"/>
              <a:ext cx="1752600" cy="1600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adults</a:t>
              </a:r>
            </a:p>
          </p:txBody>
        </p:sp>
        <p:cxnSp>
          <p:nvCxnSpPr>
            <p:cNvPr id="8" name="Elbow Connector 7"/>
            <p:cNvCxnSpPr>
              <a:stCxn id="7" idx="0"/>
              <a:endCxn id="6" idx="0"/>
            </p:cNvCxnSpPr>
            <p:nvPr/>
          </p:nvCxnSpPr>
          <p:spPr>
            <a:xfrm rot="16200000" flipH="1" flipV="1">
              <a:off x="6272357" y="2430607"/>
              <a:ext cx="28286" cy="3200400"/>
            </a:xfrm>
            <a:prstGeom prst="bentConnector3">
              <a:avLst>
                <a:gd name="adj1" fmla="val -2387785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5562600" y="4816764"/>
              <a:ext cx="1447800" cy="2828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5837179" y="2971800"/>
                  <a:ext cx="517642" cy="372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7179" y="2971800"/>
                  <a:ext cx="517642" cy="372666"/>
                </a:xfrm>
                <a:prstGeom prst="rect">
                  <a:avLst/>
                </a:prstGeom>
                <a:blipFill>
                  <a:blip r:embed="rId3"/>
                  <a:stretch>
                    <a:fillRect r="-23214" b="-452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6021375" y="4444102"/>
                  <a:ext cx="490262" cy="3712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𝑌</m:t>
                          </m:r>
                        </m:sup>
                      </m:sSubSup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1375" y="4444102"/>
                  <a:ext cx="490262" cy="371255"/>
                </a:xfrm>
                <a:prstGeom prst="rect">
                  <a:avLst/>
                </a:prstGeom>
                <a:blipFill>
                  <a:blip r:embed="rId4"/>
                  <a:stretch>
                    <a:fillRect r="-20755" b="-441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9144001" y="4630431"/>
                  <a:ext cx="501163" cy="372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1" y="4630431"/>
                  <a:ext cx="501163" cy="372666"/>
                </a:xfrm>
                <a:prstGeom prst="rect">
                  <a:avLst/>
                </a:prstGeom>
                <a:blipFill>
                  <a:blip r:embed="rId5"/>
                  <a:stretch>
                    <a:fillRect r="-22222" b="-441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/>
            <p:cNvSpPr/>
            <p:nvPr/>
          </p:nvSpPr>
          <p:spPr>
            <a:xfrm>
              <a:off x="9349891" y="2184401"/>
              <a:ext cx="2020842" cy="14393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Stream length</a:t>
              </a:r>
            </a:p>
          </p:txBody>
        </p:sp>
        <p:cxnSp>
          <p:nvCxnSpPr>
            <p:cNvPr id="14" name="Straight Arrow Connector 13"/>
            <p:cNvCxnSpPr>
              <a:stCxn id="13" idx="4"/>
              <a:endCxn id="12" idx="0"/>
            </p:cNvCxnSpPr>
            <p:nvPr/>
          </p:nvCxnSpPr>
          <p:spPr>
            <a:xfrm flipH="1">
              <a:off x="9394582" y="3623734"/>
              <a:ext cx="965731" cy="10066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6021375" y="1337733"/>
              <a:ext cx="2377558" cy="1193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Drought year</a:t>
              </a:r>
            </a:p>
          </p:txBody>
        </p:sp>
        <p:cxnSp>
          <p:nvCxnSpPr>
            <p:cNvPr id="16" name="Straight Arrow Connector 15"/>
            <p:cNvCxnSpPr>
              <a:stCxn id="15" idx="4"/>
            </p:cNvCxnSpPr>
            <p:nvPr/>
          </p:nvCxnSpPr>
          <p:spPr>
            <a:xfrm flipH="1">
              <a:off x="6290733" y="2531533"/>
              <a:ext cx="919421" cy="4995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44182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this structure to build GLMs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Generate lots of output values (e.g. abundance, p(ex), etc.) with lots of corresponding input values</a:t>
                </a:r>
              </a:p>
              <a:p>
                <a:r>
                  <a:rPr lang="en-US" dirty="0"/>
                  <a:t>Use a multi-variate GLM to assess the importance of each variable of interest: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smtClean="0"/>
                      <m:t>𝑝</m:t>
                    </m:r>
                    <m:d>
                      <m:dPr>
                        <m:ctrlPr>
                          <a:rPr lang="en-US" smtClean="0"/>
                        </m:ctrlPr>
                      </m:dPr>
                      <m:e>
                        <m:r>
                          <a:rPr lang="en-US" smtClean="0"/>
                          <m:t>𝑒𝑥𝑡𝑖𝑛𝑐𝑡𝑖𝑜𝑛</m:t>
                        </m:r>
                      </m:e>
                    </m:d>
                    <m:r>
                      <a:rPr lang="en-US"/>
                      <m:t>~</m:t>
                    </m:r>
                    <m:sSub>
                      <m:sSubPr>
                        <m:ctrlPr>
                          <a:rPr lang="en-US" smtClean="0"/>
                        </m:ctrlPr>
                      </m:sSubPr>
                      <m:e>
                        <m:r>
                          <a:rPr lang="en-US" smtClean="0"/>
                          <m:t>𝑏</m:t>
                        </m:r>
                      </m:e>
                      <m:sub>
                        <m:r>
                          <a:rPr lang="en-US" smtClean="0"/>
                          <m:t>1</m:t>
                        </m:r>
                      </m:sub>
                    </m:sSub>
                    <m:d>
                      <m:dPr>
                        <m:ctrlPr>
                          <a:rPr lang="en-US" smtClean="0"/>
                        </m:ctrlPr>
                      </m:dPr>
                      <m:e>
                        <m:r>
                          <a:rPr lang="en-US" smtClean="0"/>
                          <m:t>𝐼𝑛𝑖𝑡𝑖𝑎𝑙</m:t>
                        </m:r>
                        <m:r>
                          <a:rPr lang="en-US" smtClean="0"/>
                          <m:t> </m:t>
                        </m:r>
                        <m:r>
                          <a:rPr lang="en-US" smtClean="0"/>
                          <m:t>𝑁</m:t>
                        </m:r>
                      </m:e>
                    </m:d>
                    <m:r>
                      <a:rPr lang="en-US" smtClean="0"/>
                      <m:t>+</m:t>
                    </m:r>
                    <m:sSub>
                      <m:sSubPr>
                        <m:ctrlPr>
                          <a:rPr lang="en-US" smtClean="0"/>
                        </m:ctrlPr>
                      </m:sSubPr>
                      <m:e>
                        <m:r>
                          <a:rPr lang="en-US" smtClean="0"/>
                          <m:t>𝑏</m:t>
                        </m:r>
                      </m:e>
                      <m:sub>
                        <m:r>
                          <a:rPr lang="en-US" smtClean="0"/>
                          <m:t>2</m:t>
                        </m:r>
                      </m:sub>
                    </m:sSub>
                    <m:d>
                      <m:dPr>
                        <m:ctrlPr>
                          <a:rPr lang="en-US" smtClean="0"/>
                        </m:ctrlPr>
                      </m:dPr>
                      <m:e>
                        <m:r>
                          <a:rPr lang="en-US" smtClean="0"/>
                          <m:t>𝑑𝑟𝑜𝑢𝑔h𝑡</m:t>
                        </m:r>
                        <m:r>
                          <a:rPr lang="en-US" smtClean="0"/>
                          <m:t> </m:t>
                        </m:r>
                        <m:r>
                          <a:rPr lang="en-US" smtClean="0"/>
                          <m:t>𝑓𝑟𝑒𝑞</m:t>
                        </m:r>
                      </m:e>
                    </m:d>
                    <m:r>
                      <a:rPr lang="en-US" smtClean="0"/>
                      <m:t>+</m:t>
                    </m:r>
                    <m:sSub>
                      <m:sSubPr>
                        <m:ctrlPr>
                          <a:rPr lang="en-US" smtClean="0"/>
                        </m:ctrlPr>
                      </m:sSubPr>
                      <m:e>
                        <m:r>
                          <a:rPr lang="en-US" smtClean="0"/>
                          <m:t>𝑏</m:t>
                        </m:r>
                      </m:e>
                      <m:sub>
                        <m:r>
                          <a:rPr lang="en-US" smtClean="0"/>
                          <m:t>3</m:t>
                        </m:r>
                      </m:sub>
                    </m:sSub>
                    <m:d>
                      <m:dPr>
                        <m:ctrlPr>
                          <a:rPr lang="en-US" smtClean="0"/>
                        </m:ctrlPr>
                      </m:dPr>
                      <m:e>
                        <m:r>
                          <a:rPr lang="en-US" smtClean="0"/>
                          <m:t>𝑓𝑒𝑐𝑢𝑛𝑑𝑖𝑡𝑦</m:t>
                        </m:r>
                      </m:e>
                    </m:d>
                    <m:r>
                      <a:rPr lang="en-US" smtClean="0"/>
                      <m:t>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(This is a binomial GLM)</a:t>
                </a:r>
              </a:p>
              <a:p>
                <a:endParaRPr lang="en-US" dirty="0"/>
              </a:p>
              <a:p>
                <a:r>
                  <a:rPr lang="en-US" dirty="0"/>
                  <a:t>What factors most effect the output metric of interest?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2241" r="-58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6944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Sonora desert tortoise exmaple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𝑃(𝑄𝑒100) =‒ 5.602 + (18.42 𝑥 𝑀𝐷𝑅) ‒ (5.363𝑒 ‒ 6𝑥 𝑁𝐴𝐼) ‒ (1.797𝑒 ‒ 6𝑥 𝑀𝑎𝑥𝑃𝑜𝑝)</a:t>
            </a:r>
          </a:p>
          <a:p>
            <a:endParaRPr lang="en-US"/>
          </a:p>
          <a:p>
            <a:r>
              <a:rPr lang="en-US"/>
              <a:t>MDR = mean drought rate</a:t>
            </a:r>
          </a:p>
          <a:p>
            <a:r>
              <a:rPr lang="en-US"/>
              <a:t>NAI = Initial Number of adults</a:t>
            </a:r>
          </a:p>
          <a:p>
            <a:r>
              <a:rPr lang="en-US"/>
              <a:t>MaxPop = habitat based maximum population size</a:t>
            </a:r>
          </a:p>
          <a:p>
            <a:endParaRPr lang="en-US"/>
          </a:p>
          <a:p>
            <a:r>
              <a:rPr lang="en-US"/>
              <a:t>You could input different values of MDR, NAI or MaxPop to predict the corresponding P(Qe100), i.e., input alternative future scenarios.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1652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Hierarchical loop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852" y="1825625"/>
            <a:ext cx="6110296" cy="4351338"/>
          </a:xfrm>
        </p:spPr>
      </p:pic>
      <p:sp>
        <p:nvSpPr>
          <p:cNvPr id="3" name="TextBox 2"/>
          <p:cNvSpPr txBox="1"/>
          <p:nvPr/>
        </p:nvSpPr>
        <p:spPr>
          <a:xfrm>
            <a:off x="2590800" y="2064604"/>
            <a:ext cx="12954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Initial population size, habitat quantity and quality, drought</a:t>
            </a:r>
          </a:p>
        </p:txBody>
      </p:sp>
    </p:spTree>
    <p:extLst>
      <p:ext uri="{BB962C8B-B14F-4D97-AF65-F5344CB8AC3E}">
        <p14:creationId xmlns:p14="http://schemas.microsoft.com/office/powerpoint/2010/main" val="28889734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Incorporating posterior observation uncertainty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we observe will differ from model predictions</a:t>
                </a:r>
              </a:p>
              <a:p>
                <a:r>
                  <a:rPr lang="en-US" dirty="0"/>
                  <a:t>Could be an issue for recovery planning or delisting decisions</a:t>
                </a:r>
              </a:p>
              <a:p>
                <a:r>
                  <a:rPr lang="en-US" dirty="0"/>
                  <a:t>Using estimates of detectability to adjust abundance outputs</a:t>
                </a:r>
              </a:p>
              <a:p>
                <a:pPr lvl="1"/>
                <a:r>
                  <a:rPr lang="en-US" dirty="0"/>
                  <a:t>Estimates of detection from empirical studies</a:t>
                </a:r>
              </a:p>
              <a:p>
                <a:pPr lvl="2"/>
                <a:r>
                  <a:rPr lang="en-US" dirty="0"/>
                  <a:t>Literature, directed research for the SSA</a:t>
                </a:r>
              </a:p>
              <a:p>
                <a:pPr lvl="2"/>
                <a:endParaRPr lang="en-US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smtClean="0"/>
                        </m:ctrlPr>
                      </m:sSubSupPr>
                      <m:e>
                        <m:r>
                          <a:rPr lang="en-US" smtClean="0"/>
                          <m:t>𝑁</m:t>
                        </m:r>
                      </m:e>
                      <m:sub>
                        <m:r>
                          <a:rPr lang="en-US" smtClean="0"/>
                          <m:t>𝑡</m:t>
                        </m:r>
                      </m:sub>
                      <m:sup>
                        <m:r>
                          <a:rPr lang="en-US" smtClean="0"/>
                          <m:t>𝑂𝑏𝑠</m:t>
                        </m:r>
                      </m:sup>
                    </m:sSubSup>
                    <m:r>
                      <a:rPr lang="en-US" smtClean="0"/>
                      <m:t>= </m:t>
                    </m:r>
                    <m:sSubSup>
                      <m:sSubSupPr>
                        <m:ctrlPr>
                          <a:rPr lang="en-US" smtClean="0"/>
                        </m:ctrlPr>
                      </m:sSubSupPr>
                      <m:e>
                        <m:r>
                          <a:rPr lang="en-US" smtClean="0"/>
                          <m:t>𝑁</m:t>
                        </m:r>
                      </m:e>
                      <m:sub>
                        <m:r>
                          <a:rPr lang="en-US" smtClean="0"/>
                          <m:t>𝑡</m:t>
                        </m:r>
                      </m:sub>
                      <m:sup>
                        <m:r>
                          <a:rPr lang="en-US" smtClean="0"/>
                          <m:t>𝐴𝑐𝑡</m:t>
                        </m:r>
                      </m:sup>
                    </m:sSubSup>
                    <m:r>
                      <a:rPr lang="en-US" smtClean="0"/>
                      <m:t>× </m:t>
                    </m:r>
                    <m:sSub>
                      <m:sSubPr>
                        <m:ctrlPr>
                          <a:rPr lang="en-US" smtClean="0"/>
                        </m:ctrlPr>
                      </m:sSubPr>
                      <m:e>
                        <m:r>
                          <a:rPr lang="en-US" smtClean="0"/>
                          <m:t>𝐸</m:t>
                        </m:r>
                      </m:e>
                      <m:sub>
                        <m:r>
                          <a:rPr lang="en-US" smtClean="0"/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257963" y="4895272"/>
            <a:ext cx="326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</a:t>
            </a:r>
            <a:r>
              <a:rPr lang="en-US" i="1" dirty="0"/>
              <a:t>E</a:t>
            </a:r>
            <a:r>
              <a:rPr lang="en-US" dirty="0"/>
              <a:t> is the counting error</a:t>
            </a:r>
          </a:p>
        </p:txBody>
      </p:sp>
    </p:spTree>
    <p:extLst>
      <p:ext uri="{BB962C8B-B14F-4D97-AF65-F5344CB8AC3E}">
        <p14:creationId xmlns:p14="http://schemas.microsoft.com/office/powerpoint/2010/main" val="59477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dirty="0"/>
            </a:br>
            <a:r>
              <a:rPr lang="en-US" dirty="0"/>
              <a:t>Conceptual Model	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5EF8B1-F6DA-431F-8795-E9AC63F0E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life stages</a:t>
            </a:r>
          </a:p>
          <a:p>
            <a:pPr lvl="1"/>
            <a:r>
              <a:rPr lang="en-US" dirty="0"/>
              <a:t>Adults</a:t>
            </a:r>
          </a:p>
          <a:p>
            <a:pPr lvl="1"/>
            <a:r>
              <a:rPr lang="en-US" dirty="0"/>
              <a:t>Young of the year</a:t>
            </a:r>
          </a:p>
        </p:txBody>
      </p:sp>
      <p:sp>
        <p:nvSpPr>
          <p:cNvPr id="4" name="Oval 3"/>
          <p:cNvSpPr/>
          <p:nvPr/>
        </p:nvSpPr>
        <p:spPr>
          <a:xfrm>
            <a:off x="3352800" y="4042064"/>
            <a:ext cx="1752600" cy="1600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Young of the year</a:t>
            </a:r>
          </a:p>
        </p:txBody>
      </p:sp>
      <p:sp>
        <p:nvSpPr>
          <p:cNvPr id="6" name="Oval 5"/>
          <p:cNvSpPr/>
          <p:nvPr/>
        </p:nvSpPr>
        <p:spPr>
          <a:xfrm>
            <a:off x="6705600" y="4042064"/>
            <a:ext cx="1752600" cy="1600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Adults</a:t>
            </a:r>
          </a:p>
        </p:txBody>
      </p:sp>
    </p:spTree>
    <p:extLst>
      <p:ext uri="{BB962C8B-B14F-4D97-AF65-F5344CB8AC3E}">
        <p14:creationId xmlns:p14="http://schemas.microsoft.com/office/powerpoint/2010/main" val="40209148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22FB58-6C8F-49E1-90B0-9DBE88F89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266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7750-7C10-49BD-9704-51C3D1C46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FDAF5-FCEB-4FFF-AD00-D6AC24AD4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87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dirty="0"/>
            </a:br>
            <a:r>
              <a:rPr lang="en-US" dirty="0"/>
              <a:t>Conceptual Model	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5EF8B1-F6DA-431F-8795-E9AC63F0E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Adults reproduce</a:t>
            </a:r>
          </a:p>
        </p:txBody>
      </p:sp>
      <p:sp>
        <p:nvSpPr>
          <p:cNvPr id="4" name="Oval 3"/>
          <p:cNvSpPr/>
          <p:nvPr/>
        </p:nvSpPr>
        <p:spPr>
          <a:xfrm>
            <a:off x="3352800" y="4042064"/>
            <a:ext cx="1752600" cy="1600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Young of the year</a:t>
            </a:r>
          </a:p>
        </p:txBody>
      </p:sp>
      <p:sp>
        <p:nvSpPr>
          <p:cNvPr id="6" name="Oval 5"/>
          <p:cNvSpPr/>
          <p:nvPr/>
        </p:nvSpPr>
        <p:spPr>
          <a:xfrm>
            <a:off x="6705600" y="4042064"/>
            <a:ext cx="1752600" cy="1600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Adults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E70D9E0-58B6-4766-B5A4-C4044068F1FD}"/>
              </a:ext>
            </a:extLst>
          </p:cNvPr>
          <p:cNvCxnSpPr>
            <a:cxnSpLocks/>
            <a:stCxn id="6" idx="0"/>
            <a:endCxn id="4" idx="0"/>
          </p:cNvCxnSpPr>
          <p:nvPr/>
        </p:nvCxnSpPr>
        <p:spPr>
          <a:xfrm rot="16200000" flipV="1">
            <a:off x="5905500" y="2365664"/>
            <a:ext cx="12700" cy="3352800"/>
          </a:xfrm>
          <a:prstGeom prst="bentConnector3">
            <a:avLst>
              <a:gd name="adj1" fmla="val 573962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539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dirty="0"/>
            </a:br>
            <a:r>
              <a:rPr lang="en-US" dirty="0"/>
              <a:t>Conceptual Model	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5EF8B1-F6DA-431F-8795-E9AC63F0E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Young of the year survive and transition to adults</a:t>
            </a:r>
          </a:p>
        </p:txBody>
      </p:sp>
      <p:sp>
        <p:nvSpPr>
          <p:cNvPr id="4" name="Oval 3"/>
          <p:cNvSpPr/>
          <p:nvPr/>
        </p:nvSpPr>
        <p:spPr>
          <a:xfrm>
            <a:off x="3352800" y="4042064"/>
            <a:ext cx="1752600" cy="1600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Young of the year</a:t>
            </a:r>
          </a:p>
        </p:txBody>
      </p:sp>
      <p:sp>
        <p:nvSpPr>
          <p:cNvPr id="6" name="Oval 5"/>
          <p:cNvSpPr/>
          <p:nvPr/>
        </p:nvSpPr>
        <p:spPr>
          <a:xfrm>
            <a:off x="6705600" y="4042064"/>
            <a:ext cx="1752600" cy="1600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Adults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E70D9E0-58B6-4766-B5A4-C4044068F1FD}"/>
              </a:ext>
            </a:extLst>
          </p:cNvPr>
          <p:cNvCxnSpPr>
            <a:cxnSpLocks/>
            <a:stCxn id="6" idx="0"/>
            <a:endCxn id="4" idx="0"/>
          </p:cNvCxnSpPr>
          <p:nvPr/>
        </p:nvCxnSpPr>
        <p:spPr>
          <a:xfrm rot="16200000" flipV="1">
            <a:off x="5905500" y="2365664"/>
            <a:ext cx="12700" cy="3352800"/>
          </a:xfrm>
          <a:prstGeom prst="bentConnector3">
            <a:avLst>
              <a:gd name="adj1" fmla="val 573962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EFF68D-D588-42FF-90E3-DFC70A2FBBD8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5105400" y="4842164"/>
            <a:ext cx="1600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52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dirty="0"/>
            </a:br>
            <a:r>
              <a:rPr lang="en-US" dirty="0"/>
              <a:t>Conceptual Model	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5EF8B1-F6DA-431F-8795-E9AC63F0E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Adults survive and remain adults</a:t>
            </a:r>
          </a:p>
        </p:txBody>
      </p:sp>
      <p:sp>
        <p:nvSpPr>
          <p:cNvPr id="4" name="Oval 3"/>
          <p:cNvSpPr/>
          <p:nvPr/>
        </p:nvSpPr>
        <p:spPr>
          <a:xfrm>
            <a:off x="3352800" y="4042064"/>
            <a:ext cx="1752600" cy="1600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Young of the year</a:t>
            </a:r>
          </a:p>
        </p:txBody>
      </p:sp>
      <p:sp>
        <p:nvSpPr>
          <p:cNvPr id="6" name="Oval 5"/>
          <p:cNvSpPr/>
          <p:nvPr/>
        </p:nvSpPr>
        <p:spPr>
          <a:xfrm>
            <a:off x="6705600" y="4042064"/>
            <a:ext cx="1752600" cy="1600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Adults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E70D9E0-58B6-4766-B5A4-C4044068F1FD}"/>
              </a:ext>
            </a:extLst>
          </p:cNvPr>
          <p:cNvCxnSpPr>
            <a:cxnSpLocks/>
            <a:stCxn id="6" idx="0"/>
            <a:endCxn id="4" idx="0"/>
          </p:cNvCxnSpPr>
          <p:nvPr/>
        </p:nvCxnSpPr>
        <p:spPr>
          <a:xfrm rot="16200000" flipV="1">
            <a:off x="5905500" y="2365664"/>
            <a:ext cx="12700" cy="3352800"/>
          </a:xfrm>
          <a:prstGeom prst="bentConnector3">
            <a:avLst>
              <a:gd name="adj1" fmla="val 573962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EFF68D-D588-42FF-90E3-DFC70A2FBBD8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5105400" y="4842164"/>
            <a:ext cx="1600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10">
            <a:extLst>
              <a:ext uri="{FF2B5EF4-FFF2-40B4-BE49-F238E27FC236}">
                <a16:creationId xmlns:a16="http://schemas.microsoft.com/office/drawing/2014/main" id="{32852311-D5D5-410D-BFCA-493A79A5EA15}"/>
              </a:ext>
            </a:extLst>
          </p:cNvPr>
          <p:cNvCxnSpPr>
            <a:cxnSpLocks/>
            <a:stCxn id="6" idx="7"/>
            <a:endCxn id="6" idx="5"/>
          </p:cNvCxnSpPr>
          <p:nvPr/>
        </p:nvCxnSpPr>
        <p:spPr>
          <a:xfrm rot="16200000" flipH="1">
            <a:off x="7635782" y="4842164"/>
            <a:ext cx="1131512" cy="12700"/>
          </a:xfrm>
          <a:prstGeom prst="bentConnector5">
            <a:avLst>
              <a:gd name="adj1" fmla="val -20203"/>
              <a:gd name="adj2" fmla="val 4884701"/>
              <a:gd name="adj3" fmla="val 120203"/>
            </a:avLst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911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056867" y="1842262"/>
                <a:ext cx="5621866" cy="595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𝑡</m:t>
                          </m:r>
                          <m:r>
                            <a:rPr lang="en-US" sz="3200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sz="3200" i="1">
                              <a:latin typeface="Cambria Math"/>
                            </a:rPr>
                            <m:t>𝐴</m:t>
                          </m:r>
                        </m:sup>
                      </m:sSubSup>
                      <m:r>
                        <a:rPr lang="en-US" sz="32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sz="3200" i="1">
                              <a:latin typeface="Cambria Math"/>
                            </a:rPr>
                            <m:t>𝐴</m:t>
                          </m:r>
                        </m:sup>
                      </m:sSubSup>
                      <m:sSubSup>
                        <m:sSubSupPr>
                          <m:ctrlPr>
                            <a:rPr lang="en-US" sz="3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𝐴</m:t>
                          </m:r>
                        </m:sup>
                      </m:sSubSup>
                      <m:r>
                        <a:rPr lang="en-US" sz="3200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sz="3200" i="1">
                              <a:latin typeface="Cambria Math"/>
                            </a:rPr>
                            <m:t>𝐴</m:t>
                          </m:r>
                        </m:sup>
                      </m:sSubSup>
                      <m:sSubSup>
                        <m:sSubSupPr>
                          <m:ctrlPr>
                            <a:rPr lang="en-US" sz="32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𝐴</m:t>
                          </m:r>
                        </m:sup>
                      </m:sSubSup>
                      <m:sSubSup>
                        <m:sSubSupPr>
                          <m:ctrlPr>
                            <a:rPr lang="en-US" sz="3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𝑌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867" y="1842262"/>
                <a:ext cx="5621866" cy="5958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F4E1878A-3492-4021-9256-15742D696DB7}"/>
              </a:ext>
            </a:extLst>
          </p:cNvPr>
          <p:cNvGrpSpPr/>
          <p:nvPr/>
        </p:nvGrpSpPr>
        <p:grpSpPr>
          <a:xfrm>
            <a:off x="3352800" y="2949285"/>
            <a:ext cx="6098019" cy="2692979"/>
            <a:chOff x="3352800" y="2949285"/>
            <a:chExt cx="6098019" cy="269297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32B19E3-52A9-4571-86E4-CCE98A565FDC}"/>
                </a:ext>
              </a:extLst>
            </p:cNvPr>
            <p:cNvSpPr/>
            <p:nvPr/>
          </p:nvSpPr>
          <p:spPr>
            <a:xfrm>
              <a:off x="3352800" y="4042064"/>
              <a:ext cx="1752600" cy="1600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Young of the year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850C790-ABDC-4623-818E-A7A41794BF0A}"/>
                </a:ext>
              </a:extLst>
            </p:cNvPr>
            <p:cNvSpPr/>
            <p:nvPr/>
          </p:nvSpPr>
          <p:spPr>
            <a:xfrm>
              <a:off x="6705600" y="4042064"/>
              <a:ext cx="1752600" cy="1600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Adults</a:t>
              </a:r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A49031CD-16B8-4C79-9214-61C15B719AEA}"/>
                </a:ext>
              </a:extLst>
            </p:cNvPr>
            <p:cNvCxnSpPr>
              <a:cxnSpLocks/>
              <a:stCxn id="8" idx="0"/>
              <a:endCxn id="7" idx="0"/>
            </p:cNvCxnSpPr>
            <p:nvPr/>
          </p:nvCxnSpPr>
          <p:spPr>
            <a:xfrm rot="16200000" flipV="1">
              <a:off x="5905500" y="2365664"/>
              <a:ext cx="12700" cy="3352800"/>
            </a:xfrm>
            <a:prstGeom prst="bentConnector3">
              <a:avLst>
                <a:gd name="adj1" fmla="val 5739622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F6E1536-9D51-4B6F-8651-667D7DBA96CA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5105400" y="4842164"/>
              <a:ext cx="16002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Elbow Connector 10">
              <a:extLst>
                <a:ext uri="{FF2B5EF4-FFF2-40B4-BE49-F238E27FC236}">
                  <a16:creationId xmlns:a16="http://schemas.microsoft.com/office/drawing/2014/main" id="{EDAE96C6-3766-4558-873F-936A22424356}"/>
                </a:ext>
              </a:extLst>
            </p:cNvPr>
            <p:cNvCxnSpPr>
              <a:cxnSpLocks/>
              <a:stCxn id="8" idx="7"/>
              <a:endCxn id="8" idx="5"/>
            </p:cNvCxnSpPr>
            <p:nvPr/>
          </p:nvCxnSpPr>
          <p:spPr>
            <a:xfrm rot="16200000" flipH="1">
              <a:off x="7635782" y="4842164"/>
              <a:ext cx="1131512" cy="12700"/>
            </a:xfrm>
            <a:prstGeom prst="bentConnector5">
              <a:avLst>
                <a:gd name="adj1" fmla="val -20203"/>
                <a:gd name="adj2" fmla="val 4884701"/>
                <a:gd name="adj3" fmla="val 120203"/>
              </a:avLst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AC7954F-CBBC-44A1-8769-25FAF40123A7}"/>
                    </a:ext>
                  </a:extLst>
                </p:cNvPr>
                <p:cNvSpPr/>
                <p:nvPr/>
              </p:nvSpPr>
              <p:spPr>
                <a:xfrm>
                  <a:off x="5608979" y="2949285"/>
                  <a:ext cx="552715" cy="4038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𝐴</m:t>
                            </m:r>
                          </m:sup>
                        </m:sSub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AC7954F-CBBC-44A1-8769-25FAF40123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8979" y="2949285"/>
                  <a:ext cx="552715" cy="403893"/>
                </a:xfrm>
                <a:prstGeom prst="rect">
                  <a:avLst/>
                </a:prstGeom>
                <a:blipFill>
                  <a:blip r:embed="rId4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794316AC-E852-4FB7-AD9C-9FCF23E4C9B4}"/>
                    </a:ext>
                  </a:extLst>
                </p:cNvPr>
                <p:cNvSpPr/>
                <p:nvPr/>
              </p:nvSpPr>
              <p:spPr>
                <a:xfrm>
                  <a:off x="5666719" y="4422994"/>
                  <a:ext cx="523541" cy="4023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𝑌</m:t>
                          </m:r>
                        </m:sup>
                      </m:sSubSup>
                    </m:oMath>
                  </a14:m>
                  <a:r>
                    <a:rPr lang="en-US" sz="2000" dirty="0">
                      <a:solidFill>
                        <a:schemeClr val="accent2"/>
                      </a:solidFill>
                    </a:rPr>
                    <a:t> </a:t>
                  </a:r>
                  <a:endParaRPr lang="en-US" sz="2000" dirty="0"/>
                </a:p>
              </p:txBody>
            </p:sp>
          </mc:Choice>
          <mc:Fallback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794316AC-E852-4FB7-AD9C-9FCF23E4C9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6719" y="4422994"/>
                  <a:ext cx="523541" cy="402354"/>
                </a:xfrm>
                <a:prstGeom prst="rect">
                  <a:avLst/>
                </a:prstGeom>
                <a:blipFill>
                  <a:blip r:embed="rId5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7773756-B98D-4E85-96A2-A8C76C3F9DD8}"/>
                    </a:ext>
                  </a:extLst>
                </p:cNvPr>
                <p:cNvSpPr/>
                <p:nvPr/>
              </p:nvSpPr>
              <p:spPr>
                <a:xfrm>
                  <a:off x="8915801" y="4607916"/>
                  <a:ext cx="535018" cy="4038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00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𝐴</m:t>
                            </m:r>
                          </m:sup>
                        </m:sSub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7773756-B98D-4E85-96A2-A8C76C3F9D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5801" y="4607916"/>
                  <a:ext cx="535018" cy="403893"/>
                </a:xfrm>
                <a:prstGeom prst="rect">
                  <a:avLst/>
                </a:prstGeom>
                <a:blipFill>
                  <a:blip r:embed="rId6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24795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094179" y="1614487"/>
                <a:ext cx="5622642" cy="10958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32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32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32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179" y="1614487"/>
                <a:ext cx="5622642" cy="10958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F4E1878A-3492-4021-9256-15742D696DB7}"/>
              </a:ext>
            </a:extLst>
          </p:cNvPr>
          <p:cNvGrpSpPr/>
          <p:nvPr/>
        </p:nvGrpSpPr>
        <p:grpSpPr>
          <a:xfrm>
            <a:off x="3352800" y="2949285"/>
            <a:ext cx="6064164" cy="2692979"/>
            <a:chOff x="3352800" y="2949285"/>
            <a:chExt cx="6064164" cy="269297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32B19E3-52A9-4571-86E4-CCE98A565FDC}"/>
                </a:ext>
              </a:extLst>
            </p:cNvPr>
            <p:cNvSpPr/>
            <p:nvPr/>
          </p:nvSpPr>
          <p:spPr>
            <a:xfrm>
              <a:off x="3352800" y="4042064"/>
              <a:ext cx="1752600" cy="1600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Young of the year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850C790-ABDC-4623-818E-A7A41794BF0A}"/>
                </a:ext>
              </a:extLst>
            </p:cNvPr>
            <p:cNvSpPr/>
            <p:nvPr/>
          </p:nvSpPr>
          <p:spPr>
            <a:xfrm>
              <a:off x="6705600" y="4042064"/>
              <a:ext cx="1752600" cy="1600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Adults</a:t>
              </a:r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A49031CD-16B8-4C79-9214-61C15B719AEA}"/>
                </a:ext>
              </a:extLst>
            </p:cNvPr>
            <p:cNvCxnSpPr>
              <a:cxnSpLocks/>
              <a:stCxn id="8" idx="0"/>
              <a:endCxn id="7" idx="0"/>
            </p:cNvCxnSpPr>
            <p:nvPr/>
          </p:nvCxnSpPr>
          <p:spPr>
            <a:xfrm rot="16200000" flipV="1">
              <a:off x="5905500" y="2365664"/>
              <a:ext cx="12700" cy="3352800"/>
            </a:xfrm>
            <a:prstGeom prst="bentConnector3">
              <a:avLst>
                <a:gd name="adj1" fmla="val 5739622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F6E1536-9D51-4B6F-8651-667D7DBA96CA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5105400" y="4842164"/>
              <a:ext cx="16002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Elbow Connector 10">
              <a:extLst>
                <a:ext uri="{FF2B5EF4-FFF2-40B4-BE49-F238E27FC236}">
                  <a16:creationId xmlns:a16="http://schemas.microsoft.com/office/drawing/2014/main" id="{EDAE96C6-3766-4558-873F-936A22424356}"/>
                </a:ext>
              </a:extLst>
            </p:cNvPr>
            <p:cNvCxnSpPr>
              <a:cxnSpLocks/>
              <a:stCxn id="8" idx="7"/>
              <a:endCxn id="8" idx="5"/>
            </p:cNvCxnSpPr>
            <p:nvPr/>
          </p:nvCxnSpPr>
          <p:spPr>
            <a:xfrm rot="16200000" flipH="1">
              <a:off x="7635782" y="4842164"/>
              <a:ext cx="1131512" cy="12700"/>
            </a:xfrm>
            <a:prstGeom prst="bentConnector5">
              <a:avLst>
                <a:gd name="adj1" fmla="val -20203"/>
                <a:gd name="adj2" fmla="val 4884701"/>
                <a:gd name="adj3" fmla="val 120203"/>
              </a:avLst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AC7954F-CBBC-44A1-8769-25FAF40123A7}"/>
                    </a:ext>
                  </a:extLst>
                </p:cNvPr>
                <p:cNvSpPr/>
                <p:nvPr/>
              </p:nvSpPr>
              <p:spPr>
                <a:xfrm>
                  <a:off x="5608979" y="2949285"/>
                  <a:ext cx="517642" cy="372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𝐴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AC7954F-CBBC-44A1-8769-25FAF40123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8979" y="2949285"/>
                  <a:ext cx="517642" cy="37266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794316AC-E852-4FB7-AD9C-9FCF23E4C9B4}"/>
                    </a:ext>
                  </a:extLst>
                </p:cNvPr>
                <p:cNvSpPr/>
                <p:nvPr/>
              </p:nvSpPr>
              <p:spPr>
                <a:xfrm>
                  <a:off x="5666719" y="4422994"/>
                  <a:ext cx="490262" cy="3712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𝑌</m:t>
                          </m:r>
                        </m:sup>
                      </m:sSubSup>
                    </m:oMath>
                  </a14:m>
                  <a:r>
                    <a:rPr lang="en-US" dirty="0">
                      <a:solidFill>
                        <a:schemeClr val="accent2"/>
                      </a:solidFill>
                    </a:rPr>
                    <a:t> </a:t>
                  </a:r>
                  <a:endParaRPr lang="en-US" dirty="0"/>
                </a:p>
              </p:txBody>
            </p:sp>
          </mc:Choice>
          <mc:Fallback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794316AC-E852-4FB7-AD9C-9FCF23E4C9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6719" y="4422994"/>
                  <a:ext cx="490262" cy="371255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7773756-B98D-4E85-96A2-A8C76C3F9DD8}"/>
                    </a:ext>
                  </a:extLst>
                </p:cNvPr>
                <p:cNvSpPr/>
                <p:nvPr/>
              </p:nvSpPr>
              <p:spPr>
                <a:xfrm>
                  <a:off x="8915801" y="4607916"/>
                  <a:ext cx="501163" cy="372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𝐴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7773756-B98D-4E85-96A2-A8C76C3F9D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5801" y="4607916"/>
                  <a:ext cx="501163" cy="37266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99904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FF3DF72-315E-4FC3-9077-311525FEE137}" vid="{DCD4DACB-4949-4CF5-99B4-BD1D306B97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71</TotalTime>
  <Words>1465</Words>
  <Application>Microsoft Office PowerPoint</Application>
  <PresentationFormat>Widescreen</PresentationFormat>
  <Paragraphs>255</Paragraphs>
  <Slides>41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Demographic models</vt:lpstr>
      <vt:lpstr>Applications to SSAs</vt:lpstr>
      <vt:lpstr>Lecture Outline</vt:lpstr>
      <vt:lpstr> Conceptual Model  </vt:lpstr>
      <vt:lpstr> Conceptual Model  </vt:lpstr>
      <vt:lpstr> Conceptual Model  </vt:lpstr>
      <vt:lpstr> Conceptual Model  </vt:lpstr>
      <vt:lpstr>Quantitative Model</vt:lpstr>
      <vt:lpstr>Matrix formulation</vt:lpstr>
      <vt:lpstr>Sensitivity and elasticity</vt:lpstr>
      <vt:lpstr>How to estimate sensitivity and elasticity</vt:lpstr>
      <vt:lpstr>Simple future condition assessments</vt:lpstr>
      <vt:lpstr>Forms of uncertainty</vt:lpstr>
      <vt:lpstr>Incorporating uncertainty</vt:lpstr>
      <vt:lpstr>Survival rates</vt:lpstr>
      <vt:lpstr>Productivity rates</vt:lpstr>
      <vt:lpstr>For loops in simulation models</vt:lpstr>
      <vt:lpstr>Density Dependence</vt:lpstr>
      <vt:lpstr>Applying density dependence </vt:lpstr>
      <vt:lpstr>Ceiling type density dependence</vt:lpstr>
      <vt:lpstr>Conceptual models environmental effects</vt:lpstr>
      <vt:lpstr>Quantitative model</vt:lpstr>
      <vt:lpstr>Environmental covariates</vt:lpstr>
      <vt:lpstr>Logit link for population parameters</vt:lpstr>
      <vt:lpstr>Sa can be a function of some other environmental parameter/variable (“op” for other parameter, e.g., stream length)</vt:lpstr>
      <vt:lpstr>Sa can be a function of “op” but it has variability</vt:lpstr>
      <vt:lpstr>Parametric uncertainty</vt:lpstr>
      <vt:lpstr>Methods to partition variance</vt:lpstr>
      <vt:lpstr>Great, so what do we do about it?</vt:lpstr>
      <vt:lpstr>Projection without sampling variance</vt:lpstr>
      <vt:lpstr>Projection with sampling variance</vt:lpstr>
      <vt:lpstr>PowerPoint Presentation</vt:lpstr>
      <vt:lpstr>Modeling uncertainty in adult survival</vt:lpstr>
      <vt:lpstr>Double for loops</vt:lpstr>
      <vt:lpstr>Inputting Scenarios</vt:lpstr>
      <vt:lpstr>Using this structure to build GLMs</vt:lpstr>
      <vt:lpstr>Sonora desert tortoise exmaple</vt:lpstr>
      <vt:lpstr>Hierarchical loop structure</vt:lpstr>
      <vt:lpstr>Incorporating posterior observation uncertainty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Demographic models</dc:title>
  <dc:creator>Kylee Dunham</dc:creator>
  <cp:lastModifiedBy>Kylee Dunham</cp:lastModifiedBy>
  <cp:revision>3</cp:revision>
  <dcterms:created xsi:type="dcterms:W3CDTF">2018-10-17T01:58:34Z</dcterms:created>
  <dcterms:modified xsi:type="dcterms:W3CDTF">2018-10-17T03:09:51Z</dcterms:modified>
</cp:coreProperties>
</file>