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64" r:id="rId2"/>
    <p:sldId id="262" r:id="rId3"/>
    <p:sldId id="259" r:id="rId4"/>
    <p:sldId id="270" r:id="rId5"/>
    <p:sldId id="261" r:id="rId6"/>
    <p:sldId id="269" r:id="rId7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8"/>
    <p:restoredTop sz="94664"/>
  </p:normalViewPr>
  <p:slideViewPr>
    <p:cSldViewPr snapToGrid="0" snapToObjects="1">
      <p:cViewPr varScale="1">
        <p:scale>
          <a:sx n="84" d="100"/>
          <a:sy n="84" d="100"/>
        </p:scale>
        <p:origin x="2916" y="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C87FD-35B9-C849-B94A-A03976F581A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29DF6-20AC-DE44-829A-9B06901AB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18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5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486835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486835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4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486837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2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2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0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0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7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5708F-84DE-6F4A-9412-DD0B527C05D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7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2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368083"/>
            <a:ext cx="5915025" cy="700696"/>
          </a:xfrm>
        </p:spPr>
        <p:txBody>
          <a:bodyPr>
            <a:normAutofit/>
          </a:bodyPr>
          <a:lstStyle/>
          <a:p>
            <a:r>
              <a:rPr lang="en-US" sz="1400" b="1" dirty="0"/>
              <a:t>SSA 200</a:t>
            </a:r>
            <a:br>
              <a:rPr lang="en-US" sz="1400" b="1" dirty="0"/>
            </a:br>
            <a:r>
              <a:rPr lang="en-US" sz="1400" b="1" dirty="0"/>
              <a:t>Strategic Use of Data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4359" y="368083"/>
            <a:ext cx="5699761" cy="700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06F4F-912C-4CC7-92D6-10C4B2F38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417" y="7852993"/>
            <a:ext cx="1739096" cy="956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CF3819-3FC5-490A-8A74-EF7AF37C9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466" y="7959585"/>
            <a:ext cx="673399" cy="8016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D60670-1150-42E9-98A2-EBD4DF752833}"/>
              </a:ext>
            </a:extLst>
          </p:cNvPr>
          <p:cNvSpPr txBox="1"/>
          <p:nvPr/>
        </p:nvSpPr>
        <p:spPr>
          <a:xfrm>
            <a:off x="594359" y="1170490"/>
            <a:ext cx="56997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Lecture slides, activities, and additional supplementary materials are available online at:  </a:t>
            </a:r>
            <a:r>
              <a:rPr lang="en-US" sz="1200" b="1" dirty="0"/>
              <a:t>ssa200.auburn.edu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A5BC7-833E-4CF5-9B59-79352BEAD90A}"/>
              </a:ext>
            </a:extLst>
          </p:cNvPr>
          <p:cNvSpPr txBox="1"/>
          <p:nvPr/>
        </p:nvSpPr>
        <p:spPr>
          <a:xfrm>
            <a:off x="594359" y="1933634"/>
            <a:ext cx="569976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What is a model?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The purpose of modeling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Statistical analysis of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Use statistical analysis to predict the future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Explaining variation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Using data analysis to understand ecological processes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Predict patterns in the future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Evaluate competing hypothesis about how the system works</a:t>
            </a:r>
            <a:endParaRPr lang="en-US" sz="2800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8B216-7FEE-4428-B67F-97F55AAB9AE8}"/>
              </a:ext>
            </a:extLst>
          </p:cNvPr>
          <p:cNvSpPr txBox="1"/>
          <p:nvPr/>
        </p:nvSpPr>
        <p:spPr>
          <a:xfrm>
            <a:off x="594359" y="8483739"/>
            <a:ext cx="2080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Updated Dec 2019</a:t>
            </a:r>
          </a:p>
        </p:txBody>
      </p:sp>
    </p:spTree>
    <p:extLst>
      <p:ext uri="{BB962C8B-B14F-4D97-AF65-F5344CB8AC3E}">
        <p14:creationId xmlns:p14="http://schemas.microsoft.com/office/powerpoint/2010/main" val="65652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50" y="514350"/>
            <a:ext cx="5048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Statistical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524614"/>
                  </p:ext>
                </p:extLst>
              </p:nvPr>
            </p:nvGraphicFramePr>
            <p:xfrm>
              <a:off x="121323" y="1019199"/>
              <a:ext cx="6651159" cy="7772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37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149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97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2200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8423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71650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Name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Continuous</a:t>
                          </a:r>
                          <a:r>
                            <a:rPr lang="en-US" sz="1200" b="1" baseline="0" dirty="0"/>
                            <a:t> or</a:t>
                          </a:r>
                        </a:p>
                        <a:p>
                          <a:pPr algn="ctr"/>
                          <a:r>
                            <a:rPr lang="en-US" sz="1200" b="1" baseline="0" dirty="0"/>
                            <a:t>Discrete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Bounds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Common</a:t>
                          </a:r>
                        </a:p>
                        <a:p>
                          <a:pPr algn="ctr"/>
                          <a:r>
                            <a:rPr lang="en-US" sz="1200" b="1" dirty="0"/>
                            <a:t>applications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Shape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Notes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Normal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Continuous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ea typeface="Cambria Math" charset="0"/>
                              <a:cs typeface="Cambria Math" charset="0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∞</m:t>
                              </m:r>
                              <m:r>
                                <a:rPr lang="en-US" sz="1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 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Linear</a:t>
                          </a:r>
                          <a:r>
                            <a:rPr lang="en-US" sz="1200" baseline="0" dirty="0"/>
                            <a:t> regression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Binomial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Discrete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  <a:r>
                            <a:rPr lang="en-US" sz="1200" baseline="0" dirty="0"/>
                            <a:t> or 1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Occupancy</a:t>
                          </a:r>
                          <a:endParaRPr lang="en-US" sz="1200" baseline="0" dirty="0"/>
                        </a:p>
                        <a:p>
                          <a:pPr algn="ctr"/>
                          <a:r>
                            <a:rPr lang="en-US" sz="1200" baseline="0" dirty="0"/>
                            <a:t>Survival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Multinomial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Discrete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0,</a:t>
                          </a:r>
                          <a:r>
                            <a:rPr lang="en-US" sz="12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State transitions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Poisson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Discrete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0,</a:t>
                          </a:r>
                          <a:r>
                            <a:rPr lang="en-US" sz="12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Count data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Negative Binomial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Discrete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0,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Counts with many</a:t>
                          </a:r>
                          <a:r>
                            <a:rPr lang="en-US" sz="1200" baseline="0" dirty="0"/>
                            <a:t> zeros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Log-normal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Continuous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0,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Population-level</a:t>
                          </a:r>
                          <a:r>
                            <a:rPr lang="en-US" sz="1200" baseline="0" dirty="0"/>
                            <a:t> productivity (projections)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Beta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Continuous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0, 1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Population rates</a:t>
                          </a:r>
                          <a:r>
                            <a:rPr lang="en-US" sz="1200" baseline="0" dirty="0"/>
                            <a:t> (projections)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Uniform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Continuous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User-defined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Variety</a:t>
                          </a:r>
                          <a:r>
                            <a:rPr lang="en-US" sz="1200" baseline="0" dirty="0"/>
                            <a:t> of applications (projections)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524614"/>
                  </p:ext>
                </p:extLst>
              </p:nvPr>
            </p:nvGraphicFramePr>
            <p:xfrm>
              <a:off x="121322" y="1019199"/>
              <a:ext cx="6651159" cy="7772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3710"/>
                    <a:gridCol w="1114933"/>
                    <a:gridCol w="679768"/>
                    <a:gridCol w="1022008"/>
                    <a:gridCol w="1084234"/>
                    <a:gridCol w="1716506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Name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Continuous</a:t>
                          </a:r>
                          <a:r>
                            <a:rPr lang="en-US" sz="1200" b="1" baseline="0" dirty="0" smtClean="0"/>
                            <a:t> or</a:t>
                          </a:r>
                        </a:p>
                        <a:p>
                          <a:pPr algn="ctr"/>
                          <a:r>
                            <a:rPr lang="en-US" sz="1200" b="1" baseline="0" dirty="0" smtClean="0"/>
                            <a:t>Discrete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Bounds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Common</a:t>
                          </a:r>
                        </a:p>
                        <a:p>
                          <a:pPr algn="ctr"/>
                          <a:r>
                            <a:rPr lang="en-US" sz="1200" b="1" dirty="0" smtClean="0"/>
                            <a:t>applications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Shape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Notes</a:t>
                          </a:r>
                          <a:endParaRPr lang="en-US" sz="1200" b="1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Normal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Continuous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8919" t="-50667" r="-568468" b="-7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Linear</a:t>
                          </a:r>
                          <a:r>
                            <a:rPr lang="en-US" sz="1200" baseline="0" dirty="0" smtClean="0"/>
                            <a:t> regression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Binomial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Discrete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r>
                            <a:rPr lang="en-US" sz="1200" baseline="0" dirty="0" smtClean="0"/>
                            <a:t> or 1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Occupancy</a:t>
                          </a:r>
                          <a:endParaRPr lang="en-US" sz="1200" baseline="0" dirty="0" smtClean="0"/>
                        </a:p>
                        <a:p>
                          <a:pPr algn="ctr"/>
                          <a:r>
                            <a:rPr lang="en-US" sz="1200" baseline="0" dirty="0" smtClean="0"/>
                            <a:t>Survival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Multinomial</a:t>
                          </a:r>
                          <a:endParaRPr lang="en-US" sz="1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Discrete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8919" t="-250667" r="-568468" b="-5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State transitions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Poisson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Discrete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8919" t="-348344" r="-568468" b="-3986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Count data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Negative Binomial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Discrete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8919" t="-451333" r="-568468" b="-3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Counts with many</a:t>
                          </a:r>
                          <a:r>
                            <a:rPr lang="en-US" sz="1200" baseline="0" dirty="0" smtClean="0"/>
                            <a:t> zeros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Log-normal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Continuous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8919" t="-551333" r="-568468" b="-2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Population-level</a:t>
                          </a:r>
                          <a:r>
                            <a:rPr lang="en-US" sz="1200" baseline="0" dirty="0" smtClean="0"/>
                            <a:t> productivity (projections)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Beta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Continuous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0, 1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Population rates</a:t>
                          </a:r>
                          <a:r>
                            <a:rPr lang="en-US" sz="1200" baseline="0" dirty="0" smtClean="0"/>
                            <a:t> (projections)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Uniform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Continuous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User-defined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Variety</a:t>
                          </a:r>
                          <a:r>
                            <a:rPr lang="en-US" sz="1200" baseline="0" dirty="0" smtClean="0"/>
                            <a:t> of applications (projections)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0734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50" y="514352"/>
            <a:ext cx="5048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Linear regression and AIC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1331D1-C285-435F-8EF5-6E173084B788}"/>
              </a:ext>
            </a:extLst>
          </p:cNvPr>
          <p:cNvGrpSpPr/>
          <p:nvPr/>
        </p:nvGrpSpPr>
        <p:grpSpPr>
          <a:xfrm>
            <a:off x="1723228" y="1852021"/>
            <a:ext cx="3411544" cy="3020396"/>
            <a:chOff x="1143000" y="2497543"/>
            <a:chExt cx="4110286" cy="356174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3000" y="2497543"/>
              <a:ext cx="4110286" cy="356174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2045007" y="3221920"/>
                  <a:ext cx="11531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𝑏𝑥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5007" y="3221920"/>
                  <a:ext cx="115313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8861" r="-20886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996368"/>
              </p:ext>
            </p:extLst>
          </p:nvPr>
        </p:nvGraphicFramePr>
        <p:xfrm>
          <a:off x="1143000" y="4833256"/>
          <a:ext cx="4572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Parameter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Estimate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p-value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Intercept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-0.22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-0.169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0.866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2.07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0.0978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21.16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 0.0001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52FE44A-1824-43D3-9549-CF8B2B150F27}"/>
              </a:ext>
            </a:extLst>
          </p:cNvPr>
          <p:cNvSpPr txBox="1"/>
          <p:nvPr/>
        </p:nvSpPr>
        <p:spPr>
          <a:xfrm>
            <a:off x="587818" y="1059671"/>
            <a:ext cx="55452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dirty="0"/>
              <a:t>General</a:t>
            </a:r>
            <a:r>
              <a:rPr lang="en-US" sz="1200" dirty="0"/>
              <a:t> linear model </a:t>
            </a:r>
            <a:r>
              <a:rPr lang="mr-IN" sz="1200" dirty="0"/>
              <a:t>–</a:t>
            </a:r>
            <a:r>
              <a:rPr lang="en-US" sz="1200" dirty="0"/>
              <a:t> response variable (y) has a Normal distribution</a:t>
            </a:r>
          </a:p>
          <a:p>
            <a:pPr marL="58738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dirty="0"/>
          </a:p>
          <a:p>
            <a:pPr marL="58738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dirty="0"/>
              <a:t>Generalized </a:t>
            </a:r>
            <a:r>
              <a:rPr lang="en-US" sz="1200" dirty="0"/>
              <a:t>linear model </a:t>
            </a:r>
            <a:r>
              <a:rPr lang="mr-IN" sz="1200" dirty="0"/>
              <a:t>–</a:t>
            </a:r>
            <a:r>
              <a:rPr lang="en-US" sz="1200" dirty="0"/>
              <a:t> response variable (y) has some other statistical distribution</a:t>
            </a:r>
          </a:p>
          <a:p>
            <a:pPr marL="344488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sz="1200" b="1" dirty="0"/>
              <a:t>Logistic </a:t>
            </a:r>
            <a:r>
              <a:rPr lang="en-US" sz="1200" dirty="0"/>
              <a:t>regression </a:t>
            </a:r>
            <a:r>
              <a:rPr lang="mr-IN" sz="1200" dirty="0"/>
              <a:t>–</a:t>
            </a:r>
            <a:r>
              <a:rPr lang="en-US" sz="1200" dirty="0"/>
              <a:t> Binomial distribution</a:t>
            </a:r>
          </a:p>
          <a:p>
            <a:pPr marL="344488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sz="1200" b="1" dirty="0"/>
              <a:t>Poisson </a:t>
            </a:r>
            <a:r>
              <a:rPr lang="en-US" sz="1200" dirty="0"/>
              <a:t>regression </a:t>
            </a:r>
            <a:r>
              <a:rPr lang="mr-IN" sz="1200" dirty="0"/>
              <a:t>–</a:t>
            </a:r>
            <a:r>
              <a:rPr lang="en-US" sz="1200" dirty="0"/>
              <a:t> Poisson distribution</a:t>
            </a:r>
          </a:p>
          <a:p>
            <a:pPr marL="344488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16B395D4-E635-4567-B804-EAC4688550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6457909"/>
                  </p:ext>
                </p:extLst>
              </p:nvPr>
            </p:nvGraphicFramePr>
            <p:xfrm>
              <a:off x="863151" y="6633137"/>
              <a:ext cx="5131697" cy="19965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7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70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1625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8290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507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404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Model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AIC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sz="1200" dirty="0"/>
                            <a:t>AIC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baseline="0" dirty="0"/>
                            <a:t>Np</a:t>
                          </a:r>
                          <a:endParaRPr lang="en-US" sz="1200" i="0" baseline="-25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w</a:t>
                          </a:r>
                          <a:r>
                            <a:rPr lang="en-US" sz="1200" i="1" baseline="-25000" dirty="0" err="1"/>
                            <a:t>i</a:t>
                          </a:r>
                          <a:endParaRPr lang="en-US" sz="1200" i="1" baseline="-25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Int</a:t>
                          </a:r>
                          <a:r>
                            <a:rPr lang="en-US" sz="1200" dirty="0"/>
                            <a:t> + Covariate 1 + Covariate 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345.8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0.82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dirty="0" err="1"/>
                            <a:t>Int</a:t>
                          </a:r>
                          <a:r>
                            <a:rPr lang="en-US" sz="1200" i="0" dirty="0"/>
                            <a:t> + Covariate 1 + Covariate 2 + Covariate</a:t>
                          </a:r>
                          <a:r>
                            <a:rPr lang="en-US" sz="1200" i="0" baseline="0" dirty="0"/>
                            <a:t> 3</a:t>
                          </a:r>
                          <a:endParaRPr lang="en-US" sz="1200" i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349.1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dirty="0"/>
                            <a:t>Int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359.8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14.0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dirty="0"/>
                            <a:t>Int + Covariate 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361.1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15.3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16B395D4-E635-4567-B804-EAC4688550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6457909"/>
                  </p:ext>
                </p:extLst>
              </p:nvPr>
            </p:nvGraphicFramePr>
            <p:xfrm>
              <a:off x="863151" y="6633137"/>
              <a:ext cx="5131697" cy="19965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7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70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1625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8290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507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404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Model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AIC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2941" t="-1786" r="-220000" b="-48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baseline="0" dirty="0"/>
                            <a:t>Np</a:t>
                          </a:r>
                          <a:endParaRPr lang="en-US" sz="1200" i="0" baseline="-25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w</a:t>
                          </a:r>
                          <a:r>
                            <a:rPr lang="en-US" sz="1200" i="1" baseline="-25000" dirty="0" err="1"/>
                            <a:t>i</a:t>
                          </a:r>
                          <a:endParaRPr lang="en-US" sz="1200" i="1" baseline="-25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Int</a:t>
                          </a:r>
                          <a:r>
                            <a:rPr lang="en-US" sz="1200" dirty="0"/>
                            <a:t> + Covariate 1 + Covariate 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345.8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0.82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dirty="0" err="1"/>
                            <a:t>Int</a:t>
                          </a:r>
                          <a:r>
                            <a:rPr lang="en-US" sz="1200" i="0" dirty="0"/>
                            <a:t> + Covariate 1 + Covariate 2 + Covariate</a:t>
                          </a:r>
                          <a:r>
                            <a:rPr lang="en-US" sz="1200" i="0" baseline="0" dirty="0"/>
                            <a:t> 3</a:t>
                          </a:r>
                          <a:endParaRPr lang="en-US" sz="1200" i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349.1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dirty="0"/>
                            <a:t>Int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359.8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14.0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dirty="0"/>
                            <a:t>Int + Covariate 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361.1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15.3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2648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292966-3E7B-4BA1-958B-D77DE3A3E506}"/>
              </a:ext>
            </a:extLst>
          </p:cNvPr>
          <p:cNvSpPr txBox="1"/>
          <p:nvPr/>
        </p:nvSpPr>
        <p:spPr>
          <a:xfrm>
            <a:off x="666750" y="514352"/>
            <a:ext cx="5048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Types of uncertainty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A515D-0B5C-4D01-A86E-358ED2CA6CF1}"/>
              </a:ext>
            </a:extLst>
          </p:cNvPr>
          <p:cNvSpPr txBox="1"/>
          <p:nvPr/>
        </p:nvSpPr>
        <p:spPr>
          <a:xfrm>
            <a:off x="666751" y="879484"/>
            <a:ext cx="5545207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Partial controllability </a:t>
            </a:r>
            <a:r>
              <a:rPr lang="en-US" sz="1200" dirty="0"/>
              <a:t>– We are unable to control the exact management actions taken in a system.</a:t>
            </a:r>
          </a:p>
          <a:p>
            <a:endParaRPr lang="en-US" sz="1200" dirty="0"/>
          </a:p>
          <a:p>
            <a:r>
              <a:rPr lang="en-US" sz="1200" dirty="0"/>
              <a:t>Examples: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Setting management goals – we may intend to fully restore a habitat, but may not be able to implement the exact management goals due to other logistical constraints</a:t>
            </a:r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Observational uncertainty </a:t>
            </a:r>
            <a:r>
              <a:rPr lang="en-US" sz="1200" dirty="0"/>
              <a:t>– We are unable to perfectly observe the state of natural systems.</a:t>
            </a:r>
          </a:p>
          <a:p>
            <a:endParaRPr lang="en-US" sz="1200" b="1" dirty="0"/>
          </a:p>
          <a:p>
            <a:r>
              <a:rPr lang="en-US" sz="1200" dirty="0"/>
              <a:t>Examples: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Count data – in almost all cases, we cannot count every individual present at a specific location, but instead assume there is some probability of detecting individuals</a:t>
            </a:r>
          </a:p>
          <a:p>
            <a:endParaRPr lang="en-US" sz="1200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Environmental  variation </a:t>
            </a:r>
            <a:r>
              <a:rPr lang="en-US" sz="1200" dirty="0"/>
              <a:t>– Stochastic environmental fluctuations mean that conditions typically vary randomly from year to year.</a:t>
            </a:r>
          </a:p>
          <a:p>
            <a:endParaRPr lang="en-US" sz="1200" b="1" dirty="0"/>
          </a:p>
          <a:p>
            <a:r>
              <a:rPr lang="en-US" sz="1200" dirty="0"/>
              <a:t>Examples: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Predicting effects of temperature – we may estimate a relationship between temperature and survival probability that we can use to predict survival under future temperature conditions, but temperature will likely vary in a stochastic way from year to year.</a:t>
            </a: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Ecological uncertainty </a:t>
            </a:r>
            <a:r>
              <a:rPr lang="en-US" sz="1200" dirty="0"/>
              <a:t>– We have an imperfect understanding of how ecological systems work.</a:t>
            </a:r>
          </a:p>
          <a:p>
            <a:endParaRPr lang="en-US" sz="1200" b="1" dirty="0"/>
          </a:p>
          <a:p>
            <a:r>
              <a:rPr lang="en-US" sz="1200" dirty="0"/>
              <a:t>Examples: 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Metapopulation dynamics – we think a set of populations function as a metapopulation, but have not conducted studies to explicitly estimate immigration among sites, and therefore we are unsure to what extent immigration plays a role in measured population growth rate at each site. </a:t>
            </a:r>
          </a:p>
        </p:txBody>
      </p:sp>
    </p:spTree>
    <p:extLst>
      <p:ext uri="{BB962C8B-B14F-4D97-AF65-F5344CB8AC3E}">
        <p14:creationId xmlns:p14="http://schemas.microsoft.com/office/powerpoint/2010/main" val="426832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50" y="514350"/>
            <a:ext cx="5048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Some key terms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751" y="889389"/>
            <a:ext cx="5545207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defRPr/>
            </a:pPr>
            <a:r>
              <a:rPr lang="en-US" sz="1200" b="1" dirty="0"/>
              <a:t>Response/dependent variable</a:t>
            </a:r>
            <a:r>
              <a:rPr lang="en-US" sz="1200" dirty="0"/>
              <a:t> – in a statistical model, the variable that you are interested in better understanding or predicting (the “y” variable)</a:t>
            </a:r>
          </a:p>
          <a:p>
            <a:pPr marL="285750" lvl="0" indent="-285750">
              <a:defRPr/>
            </a:pPr>
            <a:endParaRPr lang="en-US" sz="1200" b="1" dirty="0"/>
          </a:p>
          <a:p>
            <a:pPr marL="285750" lvl="0" indent="-285750">
              <a:defRPr/>
            </a:pPr>
            <a:endParaRPr lang="en-US" sz="1200" b="1" dirty="0"/>
          </a:p>
          <a:p>
            <a:pPr marL="285750" lvl="0" indent="-285750">
              <a:defRPr/>
            </a:pPr>
            <a:r>
              <a:rPr lang="en-US" sz="1200" b="1" dirty="0"/>
              <a:t>Predictor/independent variable</a:t>
            </a:r>
            <a:r>
              <a:rPr lang="en-US" sz="1200" dirty="0"/>
              <a:t> – in a statistical model, the variable(s) that explain some of the observed variation in the response variable (the “x” variables)</a:t>
            </a:r>
          </a:p>
          <a:p>
            <a:pPr marL="285750" lvl="0" indent="-285750">
              <a:defRPr/>
            </a:pPr>
            <a:endParaRPr lang="en-US" sz="1200" b="1" dirty="0"/>
          </a:p>
          <a:p>
            <a:pPr marL="285750" lvl="0" indent="-285750"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Covariate </a:t>
            </a:r>
            <a:r>
              <a:rPr lang="en-US" sz="1200" dirty="0"/>
              <a:t>– an environmental or ecological quantity that usually represents a stressor or species need and is included in a model as a predictor variable</a:t>
            </a:r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Parameter</a:t>
            </a:r>
            <a:r>
              <a:rPr lang="en-US" sz="1200" dirty="0"/>
              <a:t> – statistical quantities that are estimated to explain the relationship between predictor and response variables. Can also be used to refer to demographic vital rates of interest</a:t>
            </a:r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Collinearity</a:t>
            </a:r>
            <a:r>
              <a:rPr lang="en-US" sz="1200" dirty="0"/>
              <a:t> – occurs when two predictor variables in the same model are correlated with each other</a:t>
            </a:r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Overfitting</a:t>
            </a:r>
            <a:r>
              <a:rPr lang="en-US" sz="1200" dirty="0"/>
              <a:t> – occurs when too many predictor variables are included in the model, resulting in a model that is not very useful for prediction </a:t>
            </a:r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AIC</a:t>
            </a:r>
            <a:r>
              <a:rPr lang="en-US" sz="1200" dirty="0"/>
              <a:t> – stands for </a:t>
            </a:r>
            <a:r>
              <a:rPr lang="en-US" sz="1200" dirty="0" err="1"/>
              <a:t>Aikaike’s</a:t>
            </a:r>
            <a:r>
              <a:rPr lang="en-US" sz="1200" dirty="0"/>
              <a:t> Information Criterion – a metric used to rank models based on how well they fit the data with a  penalty for the number of covariates in the model (to avoid overfitting)</a:t>
            </a:r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Intercept</a:t>
            </a:r>
            <a:r>
              <a:rPr lang="en-US" sz="1200" dirty="0"/>
              <a:t> – the theoretical value of the response variable if all predictors were equal to zero</a:t>
            </a:r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Null model</a:t>
            </a:r>
            <a:r>
              <a:rPr lang="en-US" sz="1200" dirty="0"/>
              <a:t> – the “intercept-only” model that does not include any covariates</a:t>
            </a:r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Global model</a:t>
            </a:r>
            <a:r>
              <a:rPr lang="en-US" sz="1200" dirty="0"/>
              <a:t> – the most complex model in the model set that includes all covariates</a:t>
            </a:r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Population closure</a:t>
            </a:r>
            <a:r>
              <a:rPr lang="en-US" sz="1200" dirty="0"/>
              <a:t> – an important concept for occupancy and abundance estimation, a population is considered “closed” when there are no births, deaths, immigration, or emigration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63165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4096" y="1236577"/>
            <a:ext cx="1092200" cy="5334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Descriptive or categorical</a:t>
            </a:r>
          </a:p>
        </p:txBody>
      </p:sp>
      <p:sp>
        <p:nvSpPr>
          <p:cNvPr id="7" name="Rectangle 6"/>
          <p:cNvSpPr/>
          <p:nvPr/>
        </p:nvSpPr>
        <p:spPr>
          <a:xfrm>
            <a:off x="2669360" y="1236577"/>
            <a:ext cx="1092200" cy="5334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Presence-type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3889814" y="1218487"/>
            <a:ext cx="1092200" cy="533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Counts</a:t>
            </a:r>
          </a:p>
        </p:txBody>
      </p:sp>
      <p:cxnSp>
        <p:nvCxnSpPr>
          <p:cNvPr id="14" name="Straight Arrow Connector 13"/>
          <p:cNvCxnSpPr>
            <a:stCxn id="4" idx="2"/>
            <a:endCxn id="32" idx="4"/>
          </p:cNvCxnSpPr>
          <p:nvPr/>
        </p:nvCxnSpPr>
        <p:spPr>
          <a:xfrm flipH="1">
            <a:off x="1579281" y="1769977"/>
            <a:ext cx="420915" cy="74774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</p:cNvCxnSpPr>
          <p:nvPr/>
        </p:nvCxnSpPr>
        <p:spPr>
          <a:xfrm>
            <a:off x="3215460" y="1769977"/>
            <a:ext cx="0" cy="74774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</p:cNvCxnSpPr>
          <p:nvPr/>
        </p:nvCxnSpPr>
        <p:spPr>
          <a:xfrm flipH="1">
            <a:off x="4435913" y="1751887"/>
            <a:ext cx="1" cy="72983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07996" y="6797411"/>
            <a:ext cx="1092200" cy="69532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Occupancy model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456892" y="7797359"/>
            <a:ext cx="1092201" cy="69532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N-mixture model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65499" y="5511094"/>
            <a:ext cx="1546272" cy="69532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Species distribution model </a:t>
            </a:r>
            <a:r>
              <a:rPr lang="en-US" sz="1200" b="1" dirty="0">
                <a:solidFill>
                  <a:sysClr val="windowText" lastClr="000000"/>
                </a:solidFill>
              </a:rPr>
              <a:t>OR</a:t>
            </a:r>
            <a:r>
              <a:rPr lang="en-US" sz="1200" dirty="0">
                <a:solidFill>
                  <a:sysClr val="windowText" lastClr="000000"/>
                </a:solidFill>
              </a:rPr>
              <a:t> paired points analysis</a:t>
            </a:r>
            <a:endParaRPr 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19398" y="4547405"/>
            <a:ext cx="1092201" cy="695324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State transition model</a:t>
            </a:r>
          </a:p>
        </p:txBody>
      </p:sp>
      <p:sp>
        <p:nvSpPr>
          <p:cNvPr id="2" name="Hexagon 1"/>
          <p:cNvSpPr/>
          <p:nvPr/>
        </p:nvSpPr>
        <p:spPr>
          <a:xfrm>
            <a:off x="2948481" y="178131"/>
            <a:ext cx="1792288" cy="783771"/>
          </a:xfrm>
          <a:prstGeom prst="hex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What kind of data do you have?</a:t>
            </a:r>
          </a:p>
        </p:txBody>
      </p:sp>
      <p:sp>
        <p:nvSpPr>
          <p:cNvPr id="32" name="Hexagon 31"/>
          <p:cNvSpPr/>
          <p:nvPr/>
        </p:nvSpPr>
        <p:spPr>
          <a:xfrm>
            <a:off x="1454095" y="2517720"/>
            <a:ext cx="4747995" cy="500744"/>
          </a:xfrm>
          <a:prstGeom prst="hex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How was it collected?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109890" y="1218487"/>
            <a:ext cx="1092200" cy="5334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Demographic data</a:t>
            </a:r>
          </a:p>
        </p:txBody>
      </p:sp>
      <p:cxnSp>
        <p:nvCxnSpPr>
          <p:cNvPr id="40" name="Straight Arrow Connector 39"/>
          <p:cNvCxnSpPr>
            <a:stCxn id="35" idx="2"/>
            <a:endCxn id="32" idx="5"/>
          </p:cNvCxnSpPr>
          <p:nvPr/>
        </p:nvCxnSpPr>
        <p:spPr>
          <a:xfrm>
            <a:off x="5655990" y="1751887"/>
            <a:ext cx="420914" cy="76583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" idx="3"/>
            <a:endCxn id="4" idx="0"/>
          </p:cNvCxnSpPr>
          <p:nvPr/>
        </p:nvCxnSpPr>
        <p:spPr>
          <a:xfrm flipH="1">
            <a:off x="2000196" y="570017"/>
            <a:ext cx="948285" cy="66656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" idx="2"/>
            <a:endCxn id="7" idx="0"/>
          </p:cNvCxnSpPr>
          <p:nvPr/>
        </p:nvCxnSpPr>
        <p:spPr>
          <a:xfrm>
            <a:off x="3144424" y="961902"/>
            <a:ext cx="71036" cy="27467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" idx="1"/>
            <a:endCxn id="8" idx="0"/>
          </p:cNvCxnSpPr>
          <p:nvPr/>
        </p:nvCxnSpPr>
        <p:spPr>
          <a:xfrm flipH="1">
            <a:off x="4435914" y="961902"/>
            <a:ext cx="108912" cy="25658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2" idx="0"/>
            <a:endCxn id="35" idx="0"/>
          </p:cNvCxnSpPr>
          <p:nvPr/>
        </p:nvCxnSpPr>
        <p:spPr>
          <a:xfrm>
            <a:off x="4740769" y="570017"/>
            <a:ext cx="915221" cy="6484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903234" y="3515444"/>
            <a:ext cx="2006462" cy="60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Designed survey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(e.g. transects, repeated counts, mark-recapture)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242873" y="1793636"/>
            <a:ext cx="119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Follow the color of your data type!</a:t>
            </a:r>
          </a:p>
        </p:txBody>
      </p:sp>
      <p:sp>
        <p:nvSpPr>
          <p:cNvPr id="102" name="Hexagon 101"/>
          <p:cNvSpPr/>
          <p:nvPr/>
        </p:nvSpPr>
        <p:spPr>
          <a:xfrm>
            <a:off x="3562704" y="4547405"/>
            <a:ext cx="2970079" cy="500744"/>
          </a:xfrm>
          <a:prstGeom prst="hex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Are there repeated measurements within a closed period?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66793" y="8682335"/>
            <a:ext cx="6165990" cy="46166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This roadmap is to serve as a general guide and is not an exhaustive list of all analysis options. Also, </a:t>
            </a:r>
            <a:r>
              <a:rPr lang="en-US" sz="1200" b="1" i="1" dirty="0"/>
              <a:t>always check the specific assumptions of your planned modeling approach!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389397" y="6000237"/>
            <a:ext cx="736947" cy="4123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893866" y="5341005"/>
            <a:ext cx="736947" cy="4123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</a:t>
            </a:r>
          </a:p>
        </p:txBody>
      </p:sp>
      <p:cxnSp>
        <p:nvCxnSpPr>
          <p:cNvPr id="115" name="Straight Connector 114"/>
          <p:cNvCxnSpPr>
            <a:cxnSpLocks/>
            <a:stCxn id="110" idx="0"/>
            <a:endCxn id="102" idx="2"/>
          </p:cNvCxnSpPr>
          <p:nvPr/>
        </p:nvCxnSpPr>
        <p:spPr>
          <a:xfrm flipV="1">
            <a:off x="2757871" y="5048149"/>
            <a:ext cx="930019" cy="952088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cxnSpLocks/>
            <a:stCxn id="111" idx="0"/>
            <a:endCxn id="102" idx="1"/>
          </p:cNvCxnSpPr>
          <p:nvPr/>
        </p:nvCxnSpPr>
        <p:spPr>
          <a:xfrm flipV="1">
            <a:off x="6262340" y="5048149"/>
            <a:ext cx="145257" cy="292856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2052223" y="4505070"/>
            <a:ext cx="1092201" cy="69532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State transition model</a:t>
            </a:r>
          </a:p>
        </p:txBody>
      </p:sp>
      <p:cxnSp>
        <p:nvCxnSpPr>
          <p:cNvPr id="46" name="Straight Arrow Connector 45"/>
          <p:cNvCxnSpPr>
            <a:stCxn id="79" idx="2"/>
            <a:endCxn id="58" idx="0"/>
          </p:cNvCxnSpPr>
          <p:nvPr/>
        </p:nvCxnSpPr>
        <p:spPr>
          <a:xfrm flipH="1">
            <a:off x="665499" y="4113853"/>
            <a:ext cx="1286118" cy="43355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2" idx="2"/>
            <a:endCxn id="79" idx="0"/>
          </p:cNvCxnSpPr>
          <p:nvPr/>
        </p:nvCxnSpPr>
        <p:spPr>
          <a:xfrm>
            <a:off x="1579281" y="3018464"/>
            <a:ext cx="372336" cy="491989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79" idx="0"/>
          </p:cNvCxnSpPr>
          <p:nvPr/>
        </p:nvCxnSpPr>
        <p:spPr>
          <a:xfrm flipH="1">
            <a:off x="1951617" y="3018464"/>
            <a:ext cx="1192807" cy="49198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79" idx="2"/>
            <a:endCxn id="56" idx="0"/>
          </p:cNvCxnSpPr>
          <p:nvPr/>
        </p:nvCxnSpPr>
        <p:spPr>
          <a:xfrm flipH="1">
            <a:off x="1438635" y="4113853"/>
            <a:ext cx="512982" cy="139724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79" idx="0"/>
          </p:cNvCxnSpPr>
          <p:nvPr/>
        </p:nvCxnSpPr>
        <p:spPr>
          <a:xfrm flipH="1">
            <a:off x="1951617" y="3018464"/>
            <a:ext cx="2445409" cy="49198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948304" y="3510453"/>
            <a:ext cx="2006626" cy="60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Opportunistic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(e.g. citizen science, historical records, museum specimens)</a:t>
            </a:r>
          </a:p>
        </p:txBody>
      </p:sp>
      <p:cxnSp>
        <p:nvCxnSpPr>
          <p:cNvPr id="67" name="Straight Arrow Connector 66"/>
          <p:cNvCxnSpPr>
            <a:stCxn id="79" idx="2"/>
            <a:endCxn id="178" idx="0"/>
          </p:cNvCxnSpPr>
          <p:nvPr/>
        </p:nvCxnSpPr>
        <p:spPr>
          <a:xfrm>
            <a:off x="1951617" y="4113853"/>
            <a:ext cx="646707" cy="39121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2" idx="2"/>
            <a:endCxn id="80" idx="0"/>
          </p:cNvCxnSpPr>
          <p:nvPr/>
        </p:nvCxnSpPr>
        <p:spPr>
          <a:xfrm>
            <a:off x="1579281" y="3018464"/>
            <a:ext cx="3327184" cy="49698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80" idx="0"/>
          </p:cNvCxnSpPr>
          <p:nvPr/>
        </p:nvCxnSpPr>
        <p:spPr>
          <a:xfrm>
            <a:off x="3203378" y="3023455"/>
            <a:ext cx="1703087" cy="49198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80" idx="0"/>
          </p:cNvCxnSpPr>
          <p:nvPr/>
        </p:nvCxnSpPr>
        <p:spPr>
          <a:xfrm>
            <a:off x="4384942" y="3023455"/>
            <a:ext cx="521523" cy="49198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2" idx="1"/>
            <a:endCxn id="80" idx="0"/>
          </p:cNvCxnSpPr>
          <p:nvPr/>
        </p:nvCxnSpPr>
        <p:spPr>
          <a:xfrm flipH="1">
            <a:off x="4906465" y="3018464"/>
            <a:ext cx="1170439" cy="4969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80" idx="2"/>
          </p:cNvCxnSpPr>
          <p:nvPr/>
        </p:nvCxnSpPr>
        <p:spPr>
          <a:xfrm>
            <a:off x="4906465" y="4118844"/>
            <a:ext cx="2946" cy="45315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10" idx="2"/>
            <a:endCxn id="38" idx="0"/>
          </p:cNvCxnSpPr>
          <p:nvPr/>
        </p:nvCxnSpPr>
        <p:spPr>
          <a:xfrm flipH="1">
            <a:off x="1454096" y="6412600"/>
            <a:ext cx="1303775" cy="38481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0" idx="2"/>
            <a:endCxn id="55" idx="0"/>
          </p:cNvCxnSpPr>
          <p:nvPr/>
        </p:nvCxnSpPr>
        <p:spPr>
          <a:xfrm flipH="1">
            <a:off x="2002993" y="6412600"/>
            <a:ext cx="754878" cy="138475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cxnSpLocks/>
            <a:stCxn id="111" idx="2"/>
            <a:endCxn id="54" idx="0"/>
          </p:cNvCxnSpPr>
          <p:nvPr/>
        </p:nvCxnSpPr>
        <p:spPr>
          <a:xfrm flipH="1">
            <a:off x="4695762" y="5753368"/>
            <a:ext cx="1566578" cy="82372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cxnSpLocks/>
            <a:stCxn id="111" idx="2"/>
            <a:endCxn id="50" idx="3"/>
          </p:cNvCxnSpPr>
          <p:nvPr/>
        </p:nvCxnSpPr>
        <p:spPr>
          <a:xfrm flipH="1">
            <a:off x="5181139" y="5753368"/>
            <a:ext cx="1081201" cy="18247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11" idx="2"/>
            <a:endCxn id="59" idx="0"/>
          </p:cNvCxnSpPr>
          <p:nvPr/>
        </p:nvCxnSpPr>
        <p:spPr>
          <a:xfrm flipH="1">
            <a:off x="6241055" y="5753368"/>
            <a:ext cx="21285" cy="69638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5363596" y="7925513"/>
            <a:ext cx="1092200" cy="6953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Poisson regression (fecundity)</a:t>
            </a:r>
          </a:p>
        </p:txBody>
      </p:sp>
      <p:cxnSp>
        <p:nvCxnSpPr>
          <p:cNvPr id="133" name="Straight Arrow Connector 132"/>
          <p:cNvCxnSpPr>
            <a:stCxn id="111" idx="2"/>
            <a:endCxn id="131" idx="0"/>
          </p:cNvCxnSpPr>
          <p:nvPr/>
        </p:nvCxnSpPr>
        <p:spPr>
          <a:xfrm flipH="1">
            <a:off x="5909696" y="5753368"/>
            <a:ext cx="352644" cy="217214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088938" y="5588176"/>
            <a:ext cx="1092201" cy="69532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Logistic regression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017640" y="8004939"/>
            <a:ext cx="1269276" cy="56904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Survival analysis (mark-recapture)</a:t>
            </a:r>
          </a:p>
        </p:txBody>
      </p:sp>
      <p:cxnSp>
        <p:nvCxnSpPr>
          <p:cNvPr id="138" name="Straight Arrow Connector 137"/>
          <p:cNvCxnSpPr>
            <a:stCxn id="111" idx="2"/>
            <a:endCxn id="136" idx="0"/>
          </p:cNvCxnSpPr>
          <p:nvPr/>
        </p:nvCxnSpPr>
        <p:spPr>
          <a:xfrm flipH="1">
            <a:off x="4652278" y="5753368"/>
            <a:ext cx="1610062" cy="225157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149661" y="6577090"/>
            <a:ext cx="1092201" cy="9813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Poisson regression (counts) </a:t>
            </a:r>
            <a:r>
              <a:rPr lang="en-US" sz="1200" b="1" dirty="0">
                <a:solidFill>
                  <a:sysClr val="windowText" lastClr="000000"/>
                </a:solidFill>
              </a:rPr>
              <a:t>OR </a:t>
            </a:r>
            <a:r>
              <a:rPr lang="en-US" sz="1200" dirty="0">
                <a:solidFill>
                  <a:sysClr val="windowText" lastClr="000000"/>
                </a:solidFill>
              </a:rPr>
              <a:t>state-space model</a:t>
            </a:r>
            <a:endParaRPr 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608235" y="7177581"/>
            <a:ext cx="1269276" cy="68127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Abundance estimation (mark-recapture)</a:t>
            </a:r>
          </a:p>
        </p:txBody>
      </p:sp>
      <p:cxnSp>
        <p:nvCxnSpPr>
          <p:cNvPr id="142" name="Straight Arrow Connector 141"/>
          <p:cNvCxnSpPr>
            <a:cxnSpLocks/>
            <a:stCxn id="110" idx="2"/>
            <a:endCxn id="141" idx="0"/>
          </p:cNvCxnSpPr>
          <p:nvPr/>
        </p:nvCxnSpPr>
        <p:spPr>
          <a:xfrm>
            <a:off x="2757871" y="6412600"/>
            <a:ext cx="485002" cy="76498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B3C1F8F-68A8-45E2-885A-224326C87AA8}"/>
              </a:ext>
            </a:extLst>
          </p:cNvPr>
          <p:cNvSpPr/>
          <p:nvPr/>
        </p:nvSpPr>
        <p:spPr>
          <a:xfrm>
            <a:off x="117641" y="178131"/>
            <a:ext cx="1286118" cy="6034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 analysis roadmap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694955" y="6449749"/>
            <a:ext cx="1092200" cy="69532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Multinomial regression</a:t>
            </a:r>
          </a:p>
        </p:txBody>
      </p:sp>
    </p:spTree>
    <p:extLst>
      <p:ext uri="{BB962C8B-B14F-4D97-AF65-F5344CB8AC3E}">
        <p14:creationId xmlns:p14="http://schemas.microsoft.com/office/powerpoint/2010/main" val="296173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1541</TotalTime>
  <Words>900</Words>
  <Application>Microsoft Office PowerPoint</Application>
  <PresentationFormat>Letter Paper (8.5x11 in)</PresentationFormat>
  <Paragraphs>199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SSA 200 Strategic Use of Data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Tucker</dc:creator>
  <cp:lastModifiedBy>Anna Tucker</cp:lastModifiedBy>
  <cp:revision>53</cp:revision>
  <dcterms:created xsi:type="dcterms:W3CDTF">2017-09-20T20:26:32Z</dcterms:created>
  <dcterms:modified xsi:type="dcterms:W3CDTF">2019-11-26T16:21:56Z</dcterms:modified>
</cp:coreProperties>
</file>