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256" r:id="rId3"/>
    <p:sldId id="257" r:id="rId4"/>
    <p:sldId id="267" r:id="rId5"/>
    <p:sldId id="258" r:id="rId6"/>
    <p:sldId id="268" r:id="rId7"/>
    <p:sldId id="269" r:id="rId8"/>
    <p:sldId id="270" r:id="rId9"/>
    <p:sldId id="271" r:id="rId10"/>
    <p:sldId id="272" r:id="rId11"/>
    <p:sldId id="273" r:id="rId12"/>
    <p:sldId id="274" r:id="rId13"/>
    <p:sldId id="275"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232" autoAdjust="0"/>
  </p:normalViewPr>
  <p:slideViewPr>
    <p:cSldViewPr snapToGrid="0" showGuides="1">
      <p:cViewPr>
        <p:scale>
          <a:sx n="78" d="100"/>
          <a:sy n="78" d="100"/>
        </p:scale>
        <p:origin x="715"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CDA1E-4F5A-46D3-A29C-90D85EE0A6DA}"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82273-25F4-4767-B79E-688D73EE3771}" type="slidenum">
              <a:rPr lang="en-US" smtClean="0"/>
              <a:t>‹#›</a:t>
            </a:fld>
            <a:endParaRPr lang="en-US"/>
          </a:p>
        </p:txBody>
      </p:sp>
    </p:spTree>
    <p:extLst>
      <p:ext uri="{BB962C8B-B14F-4D97-AF65-F5344CB8AC3E}">
        <p14:creationId xmlns:p14="http://schemas.microsoft.com/office/powerpoint/2010/main" val="185195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study is conducted to measure breeding success in the Beach Bums, Dead Man’s Dunes, and Misty Mountain populations. Over the course of five years, mouse nests are surveyed throughout breeding to estimate the number of offspring produced per female. Pitfall traps are also placed at each study population to estimate invertebrate abundance. </a:t>
            </a:r>
          </a:p>
          <a:p>
            <a:r>
              <a:rPr lang="en-US" sz="1200" b="0" i="0" u="none" strike="noStrike" kern="1200" baseline="0" dirty="0">
                <a:solidFill>
                  <a:schemeClr val="tx1"/>
                </a:solidFill>
                <a:latin typeface="+mn-lt"/>
                <a:ea typeface="+mn-ea"/>
                <a:cs typeface="+mn-cs"/>
              </a:rPr>
              <a:t>We used a Poisson generalized linear model (Poisson GLM) to estimate the number of offspring produced per female as a function of several potential covariates. We fit several different models and used AIC model selection to rank models. Goodness-of-fit testing of the global model indicated adequate model fit. The results of that process were: </a:t>
            </a:r>
            <a:endParaRPr lang="en-US" dirty="0"/>
          </a:p>
        </p:txBody>
      </p:sp>
      <p:sp>
        <p:nvSpPr>
          <p:cNvPr id="4" name="Slide Number Placeholder 3"/>
          <p:cNvSpPr>
            <a:spLocks noGrp="1"/>
          </p:cNvSpPr>
          <p:nvPr>
            <p:ph type="sldNum" sz="quarter" idx="5"/>
          </p:nvPr>
        </p:nvSpPr>
        <p:spPr/>
        <p:txBody>
          <a:bodyPr/>
          <a:lstStyle/>
          <a:p>
            <a:fld id="{F3282273-25F4-4767-B79E-688D73EE3771}" type="slidenum">
              <a:rPr lang="en-US" smtClean="0"/>
              <a:t>4</a:t>
            </a:fld>
            <a:endParaRPr lang="en-US"/>
          </a:p>
        </p:txBody>
      </p:sp>
    </p:spTree>
    <p:extLst>
      <p:ext uri="{BB962C8B-B14F-4D97-AF65-F5344CB8AC3E}">
        <p14:creationId xmlns:p14="http://schemas.microsoft.com/office/powerpoint/2010/main" val="2296701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Why did we use a Poisson GLM? (Why not a normal linear regression?) </a:t>
            </a:r>
            <a:endParaRPr lang="en-US" dirty="0"/>
          </a:p>
          <a:p>
            <a:endParaRPr lang="en-US" dirty="0"/>
          </a:p>
          <a:p>
            <a:r>
              <a:rPr lang="en-US" b="1" dirty="0"/>
              <a:t>2. Did one model receive more support than all others? If so, which one? If not, explain your answer. </a:t>
            </a:r>
            <a:endParaRPr lang="en-US" dirty="0"/>
          </a:p>
          <a:p>
            <a:endParaRPr lang="en-US" dirty="0"/>
          </a:p>
          <a:p>
            <a:r>
              <a:rPr lang="en-US" b="1" dirty="0"/>
              <a:t>3. In a sentence or two, interpret the model weights for the top-ranked model(s). </a:t>
            </a:r>
            <a:endParaRPr lang="en-US" dirty="0"/>
          </a:p>
          <a:p>
            <a:endParaRPr lang="en-US" dirty="0"/>
          </a:p>
          <a:p>
            <a:r>
              <a:rPr lang="en-US" b="1" dirty="0"/>
              <a:t>4. What are the key ecological predictors of breeding success for Island Mice?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3282273-25F4-4767-B79E-688D73EE3771}" type="slidenum">
              <a:rPr lang="en-US" smtClean="0"/>
              <a:t>5</a:t>
            </a:fld>
            <a:endParaRPr lang="en-US"/>
          </a:p>
        </p:txBody>
      </p:sp>
    </p:spTree>
    <p:extLst>
      <p:ext uri="{BB962C8B-B14F-4D97-AF65-F5344CB8AC3E}">
        <p14:creationId xmlns:p14="http://schemas.microsoft.com/office/powerpoint/2010/main" val="232311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82273-25F4-4767-B79E-688D73EE3771}" type="slidenum">
              <a:rPr lang="en-US" smtClean="0"/>
              <a:t>7</a:t>
            </a:fld>
            <a:endParaRPr lang="en-US"/>
          </a:p>
        </p:txBody>
      </p:sp>
    </p:spTree>
    <p:extLst>
      <p:ext uri="{BB962C8B-B14F-4D97-AF65-F5344CB8AC3E}">
        <p14:creationId xmlns:p14="http://schemas.microsoft.com/office/powerpoint/2010/main" val="108296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149663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FB20B4B6-5EB1-4568-9F5F-67BA14C4D63F}" type="datetimeFigureOut">
              <a:rPr lang="en-US" smtClean="0"/>
              <a:t>12/11/2018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716BAA3B-D39B-4896-AE0C-32F360249943}" type="slidenum">
              <a:rPr lang="en-US" smtClean="0"/>
              <a:t>‹#›</a:t>
            </a:fld>
            <a:endParaRPr lang="en-US"/>
          </a:p>
        </p:txBody>
      </p:sp>
    </p:spTree>
    <p:extLst>
      <p:ext uri="{BB962C8B-B14F-4D97-AF65-F5344CB8AC3E}">
        <p14:creationId xmlns:p14="http://schemas.microsoft.com/office/powerpoint/2010/main" val="45565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FB20B4B6-5EB1-4568-9F5F-67BA14C4D63F}" type="datetimeFigureOut">
              <a:rPr lang="en-US" smtClean="0"/>
              <a:t>12/11/2018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716BAA3B-D39B-4896-AE0C-32F360249943}" type="slidenum">
              <a:rPr lang="en-US" smtClean="0"/>
              <a:t>‹#›</a:t>
            </a:fld>
            <a:endParaRPr lang="en-US"/>
          </a:p>
        </p:txBody>
      </p:sp>
    </p:spTree>
    <p:extLst>
      <p:ext uri="{BB962C8B-B14F-4D97-AF65-F5344CB8AC3E}">
        <p14:creationId xmlns:p14="http://schemas.microsoft.com/office/powerpoint/2010/main" val="590798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25583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94221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71876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5026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5486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7540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807869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67869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771014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195769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906835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94626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FB20B4B6-5EB1-4568-9F5F-67BA14C4D63F}" type="datetimeFigureOut">
              <a:rPr lang="en-US" smtClean="0"/>
              <a:t>12/11/2018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716BAA3B-D39B-4896-AE0C-32F360249943}" type="slidenum">
              <a:rPr lang="en-US" smtClean="0"/>
              <a:t>‹#›</a:t>
            </a:fld>
            <a:endParaRPr lang="en-US"/>
          </a:p>
        </p:txBody>
      </p:sp>
    </p:spTree>
    <p:extLst>
      <p:ext uri="{BB962C8B-B14F-4D97-AF65-F5344CB8AC3E}">
        <p14:creationId xmlns:p14="http://schemas.microsoft.com/office/powerpoint/2010/main" val="28151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FB20B4B6-5EB1-4568-9F5F-67BA14C4D63F}" type="datetimeFigureOut">
              <a:rPr lang="en-US" smtClean="0"/>
              <a:t>12/11/2018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716BAA3B-D39B-4896-AE0C-32F360249943}" type="slidenum">
              <a:rPr lang="en-US" smtClean="0"/>
              <a:t>‹#›</a:t>
            </a:fld>
            <a:endParaRPr lang="en-US"/>
          </a:p>
        </p:txBody>
      </p:sp>
    </p:spTree>
    <p:extLst>
      <p:ext uri="{BB962C8B-B14F-4D97-AF65-F5344CB8AC3E}">
        <p14:creationId xmlns:p14="http://schemas.microsoft.com/office/powerpoint/2010/main" val="103238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FB20B4B6-5EB1-4568-9F5F-67BA14C4D63F}" type="datetimeFigureOut">
              <a:rPr lang="en-US" smtClean="0"/>
              <a:t>12/11/2018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716BAA3B-D39B-4896-AE0C-32F360249943}" type="slidenum">
              <a:rPr lang="en-US" smtClean="0"/>
              <a:t>‹#›</a:t>
            </a:fld>
            <a:endParaRPr lang="en-US"/>
          </a:p>
        </p:txBody>
      </p:sp>
    </p:spTree>
    <p:extLst>
      <p:ext uri="{BB962C8B-B14F-4D97-AF65-F5344CB8AC3E}">
        <p14:creationId xmlns:p14="http://schemas.microsoft.com/office/powerpoint/2010/main" val="75221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FB20B4B6-5EB1-4568-9F5F-67BA14C4D63F}" type="datetimeFigureOut">
              <a:rPr lang="en-US" smtClean="0"/>
              <a:t>12/11/2018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716BAA3B-D39B-4896-AE0C-32F360249943}" type="slidenum">
              <a:rPr lang="en-US" smtClean="0"/>
              <a:t>‹#›</a:t>
            </a:fld>
            <a:endParaRPr lang="en-US"/>
          </a:p>
        </p:txBody>
      </p:sp>
    </p:spTree>
    <p:extLst>
      <p:ext uri="{BB962C8B-B14F-4D97-AF65-F5344CB8AC3E}">
        <p14:creationId xmlns:p14="http://schemas.microsoft.com/office/powerpoint/2010/main" val="227446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FB20B4B6-5EB1-4568-9F5F-67BA14C4D63F}" type="datetimeFigureOut">
              <a:rPr lang="en-US" smtClean="0"/>
              <a:t>12/11/2018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716BAA3B-D39B-4896-AE0C-32F360249943}" type="slidenum">
              <a:rPr lang="en-US" smtClean="0"/>
              <a:t>‹#›</a:t>
            </a:fld>
            <a:endParaRPr lang="en-US"/>
          </a:p>
        </p:txBody>
      </p:sp>
    </p:spTree>
    <p:extLst>
      <p:ext uri="{BB962C8B-B14F-4D97-AF65-F5344CB8AC3E}">
        <p14:creationId xmlns:p14="http://schemas.microsoft.com/office/powerpoint/2010/main" val="329829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FB20B4B6-5EB1-4568-9F5F-67BA14C4D63F}" type="datetimeFigureOut">
              <a:rPr lang="en-US" smtClean="0"/>
              <a:t>12/11/2018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716BAA3B-D39B-4896-AE0C-32F360249943}" type="slidenum">
              <a:rPr lang="en-US" smtClean="0"/>
              <a:t>‹#›</a:t>
            </a:fld>
            <a:endParaRPr lang="en-US"/>
          </a:p>
        </p:txBody>
      </p:sp>
    </p:spTree>
    <p:extLst>
      <p:ext uri="{BB962C8B-B14F-4D97-AF65-F5344CB8AC3E}">
        <p14:creationId xmlns:p14="http://schemas.microsoft.com/office/powerpoint/2010/main" val="374078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FB20B4B6-5EB1-4568-9F5F-67BA14C4D63F}" type="datetimeFigureOut">
              <a:rPr lang="en-US" smtClean="0"/>
              <a:t>12/11/2018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716BAA3B-D39B-4896-AE0C-32F360249943}" type="slidenum">
              <a:rPr lang="en-US" smtClean="0"/>
              <a:t>‹#›</a:t>
            </a:fld>
            <a:endParaRPr lang="en-US"/>
          </a:p>
        </p:txBody>
      </p:sp>
    </p:spTree>
    <p:extLst>
      <p:ext uri="{BB962C8B-B14F-4D97-AF65-F5344CB8AC3E}">
        <p14:creationId xmlns:p14="http://schemas.microsoft.com/office/powerpoint/2010/main" val="13930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219349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E5873-CF7F-45F3-B283-E59B1D6F242C}" type="datetimeFigureOut">
              <a:rPr lang="en-US" smtClean="0"/>
              <a:t>12/11/2018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545569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sa200.shinyapps.io/logit-calculat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FC49-A96E-4459-B857-13F4BDFB3560}"/>
              </a:ext>
            </a:extLst>
          </p:cNvPr>
          <p:cNvSpPr>
            <a:spLocks noGrp="1"/>
          </p:cNvSpPr>
          <p:nvPr>
            <p:ph type="ctrTitle"/>
          </p:nvPr>
        </p:nvSpPr>
        <p:spPr/>
        <p:txBody>
          <a:bodyPr>
            <a:normAutofit/>
          </a:bodyPr>
          <a:lstStyle/>
          <a:p>
            <a:r>
              <a:rPr lang="en-US" sz="4000" dirty="0"/>
              <a:t>Activity 2</a:t>
            </a:r>
          </a:p>
        </p:txBody>
      </p:sp>
      <p:sp>
        <p:nvSpPr>
          <p:cNvPr id="3" name="Subtitle 2">
            <a:extLst>
              <a:ext uri="{FF2B5EF4-FFF2-40B4-BE49-F238E27FC236}">
                <a16:creationId xmlns:a16="http://schemas.microsoft.com/office/drawing/2014/main" id="{FB8D259B-695D-4D29-B8D5-7844337CE5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204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4BB38-4B0E-4346-A296-524E432A8D0D}"/>
              </a:ext>
            </a:extLst>
          </p:cNvPr>
          <p:cNvSpPr>
            <a:spLocks noGrp="1"/>
          </p:cNvSpPr>
          <p:nvPr>
            <p:ph idx="1"/>
          </p:nvPr>
        </p:nvSpPr>
        <p:spPr>
          <a:xfrm>
            <a:off x="755545" y="832567"/>
            <a:ext cx="10515600" cy="4351338"/>
          </a:xfrm>
        </p:spPr>
        <p:txBody>
          <a:bodyPr/>
          <a:lstStyle/>
          <a:p>
            <a:pPr marL="0" indent="0">
              <a:buNone/>
            </a:pPr>
            <a:r>
              <a:rPr lang="en-US" dirty="0"/>
              <a:t>Average air temperature is a strong predictor of occurrence</a:t>
            </a:r>
          </a:p>
        </p:txBody>
      </p:sp>
      <p:pic>
        <p:nvPicPr>
          <p:cNvPr id="4" name="Picture 3">
            <a:extLst>
              <a:ext uri="{FF2B5EF4-FFF2-40B4-BE49-F238E27FC236}">
                <a16:creationId xmlns:a16="http://schemas.microsoft.com/office/drawing/2014/main" id="{E382A3E2-5E03-459E-B2CE-2B235923147A}"/>
              </a:ext>
            </a:extLst>
          </p:cNvPr>
          <p:cNvPicPr>
            <a:picLocks noChangeAspect="1"/>
          </p:cNvPicPr>
          <p:nvPr/>
        </p:nvPicPr>
        <p:blipFill>
          <a:blip r:embed="rId2"/>
          <a:stretch>
            <a:fillRect/>
          </a:stretch>
        </p:blipFill>
        <p:spPr>
          <a:xfrm>
            <a:off x="755545" y="1674095"/>
            <a:ext cx="8547610" cy="4876521"/>
          </a:xfrm>
          <a:prstGeom prst="rect">
            <a:avLst/>
          </a:prstGeom>
        </p:spPr>
      </p:pic>
    </p:spTree>
    <p:extLst>
      <p:ext uri="{BB962C8B-B14F-4D97-AF65-F5344CB8AC3E}">
        <p14:creationId xmlns:p14="http://schemas.microsoft.com/office/powerpoint/2010/main" val="57278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19D3-634F-4C44-B1E5-31E63E52AD74}"/>
              </a:ext>
            </a:extLst>
          </p:cNvPr>
          <p:cNvSpPr>
            <a:spLocks noGrp="1"/>
          </p:cNvSpPr>
          <p:nvPr>
            <p:ph type="title"/>
          </p:nvPr>
        </p:nvSpPr>
        <p:spPr/>
        <p:txBody>
          <a:bodyPr>
            <a:normAutofit/>
          </a:bodyPr>
          <a:lstStyle/>
          <a:p>
            <a:r>
              <a:rPr lang="en-US" sz="3600" dirty="0"/>
              <a:t>Based on average air temperature alone, predict occurrence of Island Mice</a:t>
            </a:r>
          </a:p>
        </p:txBody>
      </p:sp>
      <p:sp>
        <p:nvSpPr>
          <p:cNvPr id="3" name="Content Placeholder 2">
            <a:extLst>
              <a:ext uri="{FF2B5EF4-FFF2-40B4-BE49-F238E27FC236}">
                <a16:creationId xmlns:a16="http://schemas.microsoft.com/office/drawing/2014/main" id="{6D074895-D32F-4FE6-8134-C8BACABFF4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449F501-4ADD-4CC3-B33B-9E702D635D73}"/>
              </a:ext>
            </a:extLst>
          </p:cNvPr>
          <p:cNvPicPr>
            <a:picLocks noChangeAspect="1"/>
          </p:cNvPicPr>
          <p:nvPr/>
        </p:nvPicPr>
        <p:blipFill>
          <a:blip r:embed="rId2"/>
          <a:stretch>
            <a:fillRect/>
          </a:stretch>
        </p:blipFill>
        <p:spPr>
          <a:xfrm>
            <a:off x="3283973" y="1597852"/>
            <a:ext cx="6155301" cy="5260941"/>
          </a:xfrm>
          <a:prstGeom prst="rect">
            <a:avLst/>
          </a:prstGeom>
        </p:spPr>
      </p:pic>
    </p:spTree>
    <p:extLst>
      <p:ext uri="{BB962C8B-B14F-4D97-AF65-F5344CB8AC3E}">
        <p14:creationId xmlns:p14="http://schemas.microsoft.com/office/powerpoint/2010/main" val="250211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ED38-F42D-4EC8-9904-3A52B255E3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077536-5207-40A1-831C-83FBFB7EC85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9EB778B-9654-4661-BAAB-1A13005C7ED2}"/>
              </a:ext>
            </a:extLst>
          </p:cNvPr>
          <p:cNvPicPr>
            <a:picLocks noChangeAspect="1"/>
          </p:cNvPicPr>
          <p:nvPr/>
        </p:nvPicPr>
        <p:blipFill>
          <a:blip r:embed="rId2"/>
          <a:stretch>
            <a:fillRect/>
          </a:stretch>
        </p:blipFill>
        <p:spPr>
          <a:xfrm>
            <a:off x="3495675" y="833437"/>
            <a:ext cx="5200650" cy="5191125"/>
          </a:xfrm>
          <a:prstGeom prst="rect">
            <a:avLst/>
          </a:prstGeom>
        </p:spPr>
      </p:pic>
    </p:spTree>
    <p:extLst>
      <p:ext uri="{BB962C8B-B14F-4D97-AF65-F5344CB8AC3E}">
        <p14:creationId xmlns:p14="http://schemas.microsoft.com/office/powerpoint/2010/main" val="71317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13BE-F655-4873-8865-AAD865B77588}"/>
              </a:ext>
            </a:extLst>
          </p:cNvPr>
          <p:cNvSpPr>
            <a:spLocks noGrp="1"/>
          </p:cNvSpPr>
          <p:nvPr>
            <p:ph type="title"/>
          </p:nvPr>
        </p:nvSpPr>
        <p:spPr/>
        <p:txBody>
          <a:bodyPr/>
          <a:lstStyle/>
          <a:p>
            <a:r>
              <a:rPr lang="en-US" dirty="0"/>
              <a:t>Evaluating potential translocation sites</a:t>
            </a:r>
          </a:p>
        </p:txBody>
      </p:sp>
      <p:sp>
        <p:nvSpPr>
          <p:cNvPr id="3" name="Content Placeholder 2">
            <a:extLst>
              <a:ext uri="{FF2B5EF4-FFF2-40B4-BE49-F238E27FC236}">
                <a16:creationId xmlns:a16="http://schemas.microsoft.com/office/drawing/2014/main" id="{6BFA94B8-7483-4CFA-9B9C-1AFD9AB5AF60}"/>
              </a:ext>
            </a:extLst>
          </p:cNvPr>
          <p:cNvSpPr>
            <a:spLocks noGrp="1"/>
          </p:cNvSpPr>
          <p:nvPr>
            <p:ph idx="1"/>
          </p:nvPr>
        </p:nvSpPr>
        <p:spPr>
          <a:xfrm>
            <a:off x="838200" y="1874787"/>
            <a:ext cx="10515600" cy="4351338"/>
          </a:xfrm>
        </p:spPr>
        <p:txBody>
          <a:bodyPr>
            <a:normAutofit/>
          </a:bodyPr>
          <a:lstStyle/>
          <a:p>
            <a:r>
              <a:rPr lang="en-US" dirty="0"/>
              <a:t>use information about the new sites and the estimated relationships with occurrence to estimate the predicted probability of occurrence at each new site </a:t>
            </a:r>
          </a:p>
          <a:p>
            <a:r>
              <a:rPr lang="en-US" dirty="0"/>
              <a:t>Use web app: </a:t>
            </a:r>
            <a:r>
              <a:rPr lang="en-US" dirty="0">
                <a:hlinkClick r:id="rId2"/>
              </a:rPr>
              <a:t>https://ssa200.shinyapps.io/logit-calculator</a:t>
            </a:r>
            <a:endParaRPr lang="en-US" dirty="0"/>
          </a:p>
          <a:p>
            <a:pPr lvl="1"/>
            <a:r>
              <a:rPr lang="en-US" dirty="0"/>
              <a:t>plug in the values for each covariate to get the probability of occurrence at that site. </a:t>
            </a:r>
          </a:p>
        </p:txBody>
      </p:sp>
    </p:spTree>
    <p:extLst>
      <p:ext uri="{BB962C8B-B14F-4D97-AF65-F5344CB8AC3E}">
        <p14:creationId xmlns:p14="http://schemas.microsoft.com/office/powerpoint/2010/main" val="373068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92A3-648A-48CA-8182-907F09BA95AC}"/>
              </a:ext>
            </a:extLst>
          </p:cNvPr>
          <p:cNvSpPr>
            <a:spLocks noGrp="1"/>
          </p:cNvSpPr>
          <p:nvPr>
            <p:ph type="title"/>
          </p:nvPr>
        </p:nvSpPr>
        <p:spPr/>
        <p:txBody>
          <a:bodyPr/>
          <a:lstStyle/>
          <a:p>
            <a:r>
              <a:rPr lang="en-US" dirty="0"/>
              <a:t>Potential translocation sites</a:t>
            </a:r>
          </a:p>
        </p:txBody>
      </p:sp>
      <p:sp>
        <p:nvSpPr>
          <p:cNvPr id="3" name="Content Placeholder 2">
            <a:extLst>
              <a:ext uri="{FF2B5EF4-FFF2-40B4-BE49-F238E27FC236}">
                <a16:creationId xmlns:a16="http://schemas.microsoft.com/office/drawing/2014/main" id="{FDCA7A10-AE25-4123-8B49-1F4D802DD2DB}"/>
              </a:ext>
            </a:extLst>
          </p:cNvPr>
          <p:cNvSpPr>
            <a:spLocks noGrp="1"/>
          </p:cNvSpPr>
          <p:nvPr>
            <p:ph idx="1"/>
          </p:nvPr>
        </p:nvSpPr>
        <p:spPr/>
        <p:txBody>
          <a:bodyPr numCol="2">
            <a:normAutofit fontScale="92500"/>
          </a:bodyPr>
          <a:lstStyle/>
          <a:p>
            <a:pPr marL="0" indent="0">
              <a:buNone/>
            </a:pPr>
            <a:r>
              <a:rPr lang="en-US" b="1" dirty="0"/>
              <a:t>Site A: Wallace Rock </a:t>
            </a:r>
            <a:endParaRPr lang="en-US" dirty="0"/>
          </a:p>
          <a:p>
            <a:pPr marL="0" indent="0">
              <a:buNone/>
            </a:pPr>
            <a:r>
              <a:rPr lang="en-US" dirty="0"/>
              <a:t>Average air temperature = 23.5 °C </a:t>
            </a:r>
          </a:p>
          <a:p>
            <a:pPr marL="0" indent="0">
              <a:buNone/>
            </a:pPr>
            <a:r>
              <a:rPr lang="en-US" dirty="0"/>
              <a:t>Percent rock/sand/clay cover = 30% </a:t>
            </a:r>
          </a:p>
          <a:p>
            <a:pPr marL="0" indent="0">
              <a:buNone/>
            </a:pPr>
            <a:r>
              <a:rPr lang="en-US" dirty="0"/>
              <a:t>Temperature range = 15 °C </a:t>
            </a:r>
          </a:p>
          <a:p>
            <a:pPr marL="0" indent="0">
              <a:buNone/>
            </a:pPr>
            <a:endParaRPr lang="en-US" dirty="0"/>
          </a:p>
          <a:p>
            <a:pPr marL="0" indent="0">
              <a:buNone/>
            </a:pPr>
            <a:r>
              <a:rPr lang="en-US" b="1" dirty="0"/>
              <a:t>Site B: Humboldt’s Atoll </a:t>
            </a:r>
            <a:endParaRPr lang="en-US" dirty="0"/>
          </a:p>
          <a:p>
            <a:pPr marL="0" indent="0">
              <a:buNone/>
            </a:pPr>
            <a:r>
              <a:rPr lang="en-US" dirty="0"/>
              <a:t>Average air temperature = 20.7 °C </a:t>
            </a:r>
          </a:p>
          <a:p>
            <a:pPr marL="0" indent="0">
              <a:buNone/>
            </a:pPr>
            <a:r>
              <a:rPr lang="en-US" dirty="0"/>
              <a:t>Percent rock/sand/clay cover = 50.5% </a:t>
            </a:r>
          </a:p>
          <a:p>
            <a:pPr marL="0" indent="0">
              <a:buNone/>
            </a:pPr>
            <a:r>
              <a:rPr lang="en-US" dirty="0"/>
              <a:t>Temperature range = 19.7 °C </a:t>
            </a:r>
          </a:p>
          <a:p>
            <a:pPr marL="0" indent="0">
              <a:buNone/>
            </a:pPr>
            <a:r>
              <a:rPr lang="en-US" b="1" dirty="0"/>
              <a:t>Site C: Attenborough Key </a:t>
            </a:r>
            <a:endParaRPr lang="en-US" dirty="0"/>
          </a:p>
          <a:p>
            <a:pPr marL="0" indent="0">
              <a:buNone/>
            </a:pPr>
            <a:r>
              <a:rPr lang="en-US" dirty="0"/>
              <a:t>Average air temperature = 22 °C </a:t>
            </a:r>
          </a:p>
          <a:p>
            <a:pPr marL="0" indent="0">
              <a:buNone/>
            </a:pPr>
            <a:r>
              <a:rPr lang="en-US" dirty="0"/>
              <a:t>Percent rock/sand/clay cover = 25% </a:t>
            </a:r>
          </a:p>
          <a:p>
            <a:pPr marL="0" indent="0">
              <a:buNone/>
            </a:pPr>
            <a:r>
              <a:rPr lang="en-US" dirty="0"/>
              <a:t>Temperature range = 12 °C </a:t>
            </a:r>
          </a:p>
          <a:p>
            <a:pPr marL="0" indent="0">
              <a:buNone/>
            </a:pPr>
            <a:endParaRPr lang="en-US" dirty="0"/>
          </a:p>
          <a:p>
            <a:pPr marL="0" indent="0">
              <a:buNone/>
            </a:pPr>
            <a:r>
              <a:rPr lang="en-US" b="1" dirty="0"/>
              <a:t>Site D: Isle Lyell </a:t>
            </a:r>
            <a:endParaRPr lang="en-US" dirty="0"/>
          </a:p>
          <a:p>
            <a:pPr marL="0" indent="0">
              <a:buNone/>
            </a:pPr>
            <a:r>
              <a:rPr lang="en-US" dirty="0"/>
              <a:t>Average air temperature = 25 °C </a:t>
            </a:r>
          </a:p>
          <a:p>
            <a:pPr marL="0" indent="0">
              <a:buNone/>
            </a:pPr>
            <a:r>
              <a:rPr lang="en-US" dirty="0"/>
              <a:t>Percent rock/sand/clay cover = 5% </a:t>
            </a:r>
          </a:p>
          <a:p>
            <a:pPr marL="0" indent="0">
              <a:buNone/>
            </a:pPr>
            <a:r>
              <a:rPr lang="en-US" dirty="0"/>
              <a:t>Temperature range = 9 °C </a:t>
            </a:r>
          </a:p>
        </p:txBody>
      </p:sp>
    </p:spTree>
    <p:extLst>
      <p:ext uri="{BB962C8B-B14F-4D97-AF65-F5344CB8AC3E}">
        <p14:creationId xmlns:p14="http://schemas.microsoft.com/office/powerpoint/2010/main" val="360932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ECF1-F644-4C03-8EB5-8DAFB6E99669}"/>
              </a:ext>
            </a:extLst>
          </p:cNvPr>
          <p:cNvSpPr>
            <a:spLocks noGrp="1"/>
          </p:cNvSpPr>
          <p:nvPr>
            <p:ph type="title"/>
          </p:nvPr>
        </p:nvSpPr>
        <p:spPr/>
        <p:txBody>
          <a:bodyPr/>
          <a:lstStyle/>
          <a:p>
            <a:r>
              <a:rPr lang="en-US" dirty="0"/>
              <a:t>Interpreting Model Outputs</a:t>
            </a:r>
          </a:p>
        </p:txBody>
      </p:sp>
      <p:sp>
        <p:nvSpPr>
          <p:cNvPr id="3" name="Content Placeholder 2">
            <a:extLst>
              <a:ext uri="{FF2B5EF4-FFF2-40B4-BE49-F238E27FC236}">
                <a16:creationId xmlns:a16="http://schemas.microsoft.com/office/drawing/2014/main" id="{D7DAC509-A930-438A-9491-DB19662156EC}"/>
              </a:ext>
            </a:extLst>
          </p:cNvPr>
          <p:cNvSpPr>
            <a:spLocks noGrp="1"/>
          </p:cNvSpPr>
          <p:nvPr>
            <p:ph idx="1"/>
          </p:nvPr>
        </p:nvSpPr>
        <p:spPr/>
        <p:txBody>
          <a:bodyPr/>
          <a:lstStyle/>
          <a:p>
            <a:pPr marL="514350" indent="-514350">
              <a:buFont typeface="+mj-lt"/>
              <a:buAutoNum type="arabicPeriod"/>
            </a:pPr>
            <a:r>
              <a:rPr lang="en-US" dirty="0"/>
              <a:t>Evaluating support for competing models using AIC</a:t>
            </a:r>
          </a:p>
          <a:p>
            <a:pPr marL="514350" indent="-514350">
              <a:buFont typeface="+mj-lt"/>
              <a:buAutoNum type="arabicPeriod"/>
            </a:pPr>
            <a:r>
              <a:rPr lang="en-US" dirty="0"/>
              <a:t>Interpreting regression model outputs</a:t>
            </a:r>
          </a:p>
          <a:p>
            <a:pPr marL="514350" indent="-514350">
              <a:buFont typeface="+mj-lt"/>
              <a:buAutoNum type="arabicPeriod"/>
            </a:pPr>
            <a:r>
              <a:rPr lang="en-US" dirty="0"/>
              <a:t>Using model outputs to make predictions</a:t>
            </a:r>
          </a:p>
        </p:txBody>
      </p:sp>
    </p:spTree>
    <p:extLst>
      <p:ext uri="{BB962C8B-B14F-4D97-AF65-F5344CB8AC3E}">
        <p14:creationId xmlns:p14="http://schemas.microsoft.com/office/powerpoint/2010/main" val="229101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C166F4-B098-492A-8AF2-AC98FB770093}"/>
              </a:ext>
            </a:extLst>
          </p:cNvPr>
          <p:cNvGraphicFramePr>
            <a:graphicFrameLocks noGrp="1"/>
          </p:cNvGraphicFramePr>
          <p:nvPr>
            <p:extLst/>
          </p:nvPr>
        </p:nvGraphicFramePr>
        <p:xfrm>
          <a:off x="2605697" y="2450068"/>
          <a:ext cx="6839692" cy="1981200"/>
        </p:xfrm>
        <a:graphic>
          <a:graphicData uri="http://schemas.openxmlformats.org/drawingml/2006/table">
            <a:tbl>
              <a:tblPr firstRow="1" bandRow="1">
                <a:tableStyleId>{616DA210-FB5B-4158-B5E0-FEB733F419BA}</a:tableStyleId>
              </a:tblPr>
              <a:tblGrid>
                <a:gridCol w="2382457">
                  <a:extLst>
                    <a:ext uri="{9D8B030D-6E8A-4147-A177-3AD203B41FA5}">
                      <a16:colId xmlns:a16="http://schemas.microsoft.com/office/drawing/2014/main" val="1994016553"/>
                    </a:ext>
                  </a:extLst>
                </a:gridCol>
                <a:gridCol w="1127772">
                  <a:extLst>
                    <a:ext uri="{9D8B030D-6E8A-4147-A177-3AD203B41FA5}">
                      <a16:colId xmlns:a16="http://schemas.microsoft.com/office/drawing/2014/main" val="4052906356"/>
                    </a:ext>
                  </a:extLst>
                </a:gridCol>
                <a:gridCol w="1127772">
                  <a:extLst>
                    <a:ext uri="{9D8B030D-6E8A-4147-A177-3AD203B41FA5}">
                      <a16:colId xmlns:a16="http://schemas.microsoft.com/office/drawing/2014/main" val="4014107595"/>
                    </a:ext>
                  </a:extLst>
                </a:gridCol>
                <a:gridCol w="862330">
                  <a:extLst>
                    <a:ext uri="{9D8B030D-6E8A-4147-A177-3AD203B41FA5}">
                      <a16:colId xmlns:a16="http://schemas.microsoft.com/office/drawing/2014/main" val="3374785829"/>
                    </a:ext>
                  </a:extLst>
                </a:gridCol>
                <a:gridCol w="1339361">
                  <a:extLst>
                    <a:ext uri="{9D8B030D-6E8A-4147-A177-3AD203B41FA5}">
                      <a16:colId xmlns:a16="http://schemas.microsoft.com/office/drawing/2014/main" val="3501160603"/>
                    </a:ext>
                  </a:extLst>
                </a:gridCol>
              </a:tblGrid>
              <a:tr h="370840">
                <a:tc>
                  <a:txBody>
                    <a:bodyPr/>
                    <a:lstStyle/>
                    <a:p>
                      <a:pPr algn="ctr"/>
                      <a:r>
                        <a:rPr lang="en-US" sz="2000" dirty="0"/>
                        <a:t>Model</a:t>
                      </a:r>
                    </a:p>
                  </a:txBody>
                  <a:tcPr anchor="ctr"/>
                </a:tc>
                <a:tc>
                  <a:txBody>
                    <a:bodyPr/>
                    <a:lstStyle/>
                    <a:p>
                      <a:pPr algn="ctr"/>
                      <a:r>
                        <a:rPr lang="en-US" sz="2000" dirty="0"/>
                        <a:t>AIC</a:t>
                      </a:r>
                    </a:p>
                  </a:txBody>
                  <a:tcPr anchor="ctr"/>
                </a:tc>
                <a:tc>
                  <a:txBody>
                    <a:bodyPr/>
                    <a:lstStyle/>
                    <a:p>
                      <a:pPr algn="ctr"/>
                      <a:r>
                        <a:rPr lang="el-GR" sz="2000" dirty="0"/>
                        <a:t>Δ</a:t>
                      </a:r>
                      <a:r>
                        <a:rPr lang="en-US" sz="2000" dirty="0"/>
                        <a:t>AIC</a:t>
                      </a:r>
                      <a:endParaRPr lang="en-US" sz="2000" baseline="30000" dirty="0"/>
                    </a:p>
                  </a:txBody>
                  <a:tcPr anchor="ctr"/>
                </a:tc>
                <a:tc>
                  <a:txBody>
                    <a:bodyPr/>
                    <a:lstStyle/>
                    <a:p>
                      <a:pPr algn="ctr"/>
                      <a:r>
                        <a:rPr lang="en-US" sz="2000" dirty="0"/>
                        <a:t>Np</a:t>
                      </a:r>
                      <a:endParaRPr lang="en-US" sz="2000" baseline="30000" dirty="0"/>
                    </a:p>
                  </a:txBody>
                  <a:tcPr anchor="ctr"/>
                </a:tc>
                <a:tc>
                  <a:txBody>
                    <a:bodyPr/>
                    <a:lstStyle/>
                    <a:p>
                      <a:pPr algn="ctr"/>
                      <a:r>
                        <a:rPr lang="en-US" sz="2000" baseline="0" dirty="0" err="1"/>
                        <a:t>w</a:t>
                      </a:r>
                      <a:r>
                        <a:rPr lang="en-US" sz="2000" baseline="-25000" dirty="0" err="1"/>
                        <a:t>i</a:t>
                      </a:r>
                      <a:endParaRPr lang="en-US" sz="2000" baseline="-25000" dirty="0"/>
                    </a:p>
                  </a:txBody>
                  <a:tcPr anchor="ctr"/>
                </a:tc>
                <a:extLst>
                  <a:ext uri="{0D108BD9-81ED-4DB2-BD59-A6C34878D82A}">
                    <a16:rowId xmlns:a16="http://schemas.microsoft.com/office/drawing/2014/main" val="374498280"/>
                  </a:ext>
                </a:extLst>
              </a:tr>
              <a:tr h="370840">
                <a:tc>
                  <a:txBody>
                    <a:bodyPr/>
                    <a:lstStyle/>
                    <a:p>
                      <a:pPr algn="ctr"/>
                      <a:r>
                        <a:rPr lang="en-US" sz="2000" dirty="0"/>
                        <a:t>S(time) p(.)</a:t>
                      </a:r>
                    </a:p>
                  </a:txBody>
                  <a:tcPr anchor="ctr"/>
                </a:tc>
                <a:tc>
                  <a:txBody>
                    <a:bodyPr/>
                    <a:lstStyle/>
                    <a:p>
                      <a:pPr algn="ctr"/>
                      <a:r>
                        <a:rPr lang="en-US" sz="2000" dirty="0"/>
                        <a:t>684</a:t>
                      </a:r>
                    </a:p>
                  </a:txBody>
                  <a:tcPr anchor="ctr"/>
                </a:tc>
                <a:tc>
                  <a:txBody>
                    <a:bodyPr/>
                    <a:lstStyle/>
                    <a:p>
                      <a:pPr algn="ctr"/>
                      <a:r>
                        <a:rPr lang="en-US" sz="2000" dirty="0"/>
                        <a:t>0</a:t>
                      </a:r>
                    </a:p>
                  </a:txBody>
                  <a:tcPr anchor="ctr"/>
                </a:tc>
                <a:tc>
                  <a:txBody>
                    <a:bodyPr/>
                    <a:lstStyle/>
                    <a:p>
                      <a:pPr algn="ctr"/>
                      <a:r>
                        <a:rPr lang="en-US" sz="2000" dirty="0"/>
                        <a:t>5</a:t>
                      </a:r>
                    </a:p>
                  </a:txBody>
                  <a:tcPr anchor="ctr"/>
                </a:tc>
                <a:tc>
                  <a:txBody>
                    <a:bodyPr/>
                    <a:lstStyle/>
                    <a:p>
                      <a:pPr algn="ctr"/>
                      <a:r>
                        <a:rPr lang="en-US" sz="2000" dirty="0"/>
                        <a:t>0.98</a:t>
                      </a:r>
                    </a:p>
                  </a:txBody>
                  <a:tcPr anchor="ctr"/>
                </a:tc>
                <a:extLst>
                  <a:ext uri="{0D108BD9-81ED-4DB2-BD59-A6C34878D82A}">
                    <a16:rowId xmlns:a16="http://schemas.microsoft.com/office/drawing/2014/main" val="1460076334"/>
                  </a:ext>
                </a:extLst>
              </a:tr>
              <a:tr h="370840">
                <a:tc>
                  <a:txBody>
                    <a:bodyPr/>
                    <a:lstStyle/>
                    <a:p>
                      <a:pPr algn="ctr"/>
                      <a:r>
                        <a:rPr lang="en-US" sz="2000" dirty="0"/>
                        <a:t>S(.) p(.)</a:t>
                      </a:r>
                    </a:p>
                  </a:txBody>
                  <a:tcPr anchor="ctr"/>
                </a:tc>
                <a:tc>
                  <a:txBody>
                    <a:bodyPr/>
                    <a:lstStyle/>
                    <a:p>
                      <a:pPr algn="ctr"/>
                      <a:r>
                        <a:rPr lang="en-US" sz="2000" dirty="0"/>
                        <a:t>693</a:t>
                      </a:r>
                    </a:p>
                  </a:txBody>
                  <a:tcPr anchor="ctr"/>
                </a:tc>
                <a:tc>
                  <a:txBody>
                    <a:bodyPr/>
                    <a:lstStyle/>
                    <a:p>
                      <a:pPr algn="ctr"/>
                      <a:r>
                        <a:rPr lang="en-US" sz="2000" dirty="0"/>
                        <a:t>9</a:t>
                      </a:r>
                    </a:p>
                  </a:txBody>
                  <a:tcPr anchor="ctr"/>
                </a:tc>
                <a:tc>
                  <a:txBody>
                    <a:bodyPr/>
                    <a:lstStyle/>
                    <a:p>
                      <a:pPr algn="ctr"/>
                      <a:r>
                        <a:rPr lang="en-US" sz="2000" dirty="0"/>
                        <a:t>2</a:t>
                      </a:r>
                    </a:p>
                  </a:txBody>
                  <a:tcPr anchor="ctr"/>
                </a:tc>
                <a:tc>
                  <a:txBody>
                    <a:bodyPr/>
                    <a:lstStyle/>
                    <a:p>
                      <a:pPr algn="ctr"/>
                      <a:r>
                        <a:rPr lang="en-US" sz="2000" dirty="0"/>
                        <a:t>0.01</a:t>
                      </a:r>
                    </a:p>
                  </a:txBody>
                  <a:tcPr anchor="ctr"/>
                </a:tc>
                <a:extLst>
                  <a:ext uri="{0D108BD9-81ED-4DB2-BD59-A6C34878D82A}">
                    <a16:rowId xmlns:a16="http://schemas.microsoft.com/office/drawing/2014/main" val="711840075"/>
                  </a:ext>
                </a:extLst>
              </a:tr>
              <a:tr h="370840">
                <a:tc>
                  <a:txBody>
                    <a:bodyPr/>
                    <a:lstStyle/>
                    <a:p>
                      <a:pPr algn="ctr"/>
                      <a:r>
                        <a:rPr lang="en-US" sz="2000" dirty="0"/>
                        <a:t>S(time) p(time)</a:t>
                      </a:r>
                    </a:p>
                  </a:txBody>
                  <a:tcPr anchor="ctr"/>
                </a:tc>
                <a:tc>
                  <a:txBody>
                    <a:bodyPr/>
                    <a:lstStyle/>
                    <a:p>
                      <a:pPr algn="ctr"/>
                      <a:r>
                        <a:rPr lang="en-US" sz="2000" dirty="0"/>
                        <a:t>698</a:t>
                      </a:r>
                    </a:p>
                  </a:txBody>
                  <a:tcPr anchor="ctr"/>
                </a:tc>
                <a:tc>
                  <a:txBody>
                    <a:bodyPr/>
                    <a:lstStyle/>
                    <a:p>
                      <a:pPr algn="ctr"/>
                      <a:r>
                        <a:rPr lang="en-US" sz="2000" dirty="0"/>
                        <a:t>14</a:t>
                      </a:r>
                    </a:p>
                  </a:txBody>
                  <a:tcPr anchor="ctr"/>
                </a:tc>
                <a:tc>
                  <a:txBody>
                    <a:bodyPr/>
                    <a:lstStyle/>
                    <a:p>
                      <a:pPr algn="ctr"/>
                      <a:r>
                        <a:rPr lang="en-US" sz="2000" dirty="0"/>
                        <a:t>10</a:t>
                      </a:r>
                    </a:p>
                  </a:txBody>
                  <a:tcPr anchor="ctr"/>
                </a:tc>
                <a:tc>
                  <a:txBody>
                    <a:bodyPr/>
                    <a:lstStyle/>
                    <a:p>
                      <a:pPr algn="ctr"/>
                      <a:r>
                        <a:rPr lang="en-US" sz="2000" dirty="0"/>
                        <a:t>0.01</a:t>
                      </a:r>
                    </a:p>
                  </a:txBody>
                  <a:tcPr anchor="ctr"/>
                </a:tc>
                <a:extLst>
                  <a:ext uri="{0D108BD9-81ED-4DB2-BD59-A6C34878D82A}">
                    <a16:rowId xmlns:a16="http://schemas.microsoft.com/office/drawing/2014/main" val="3838341620"/>
                  </a:ext>
                </a:extLst>
              </a:tr>
              <a:tr h="370840">
                <a:tc>
                  <a:txBody>
                    <a:bodyPr/>
                    <a:lstStyle/>
                    <a:p>
                      <a:pPr algn="ctr"/>
                      <a:r>
                        <a:rPr lang="en-US" sz="2000" dirty="0"/>
                        <a:t>S(time + sex) p(time)</a:t>
                      </a:r>
                    </a:p>
                  </a:txBody>
                  <a:tcPr anchor="ctr"/>
                </a:tc>
                <a:tc>
                  <a:txBody>
                    <a:bodyPr/>
                    <a:lstStyle/>
                    <a:p>
                      <a:pPr algn="ctr"/>
                      <a:r>
                        <a:rPr lang="en-US" sz="2000" dirty="0"/>
                        <a:t>710</a:t>
                      </a:r>
                    </a:p>
                  </a:txBody>
                  <a:tcPr anchor="ctr"/>
                </a:tc>
                <a:tc>
                  <a:txBody>
                    <a:bodyPr/>
                    <a:lstStyle/>
                    <a:p>
                      <a:pPr algn="ctr"/>
                      <a:r>
                        <a:rPr lang="en-US" sz="2000" dirty="0"/>
                        <a:t>26</a:t>
                      </a:r>
                    </a:p>
                  </a:txBody>
                  <a:tcPr anchor="ctr"/>
                </a:tc>
                <a:tc>
                  <a:txBody>
                    <a:bodyPr/>
                    <a:lstStyle/>
                    <a:p>
                      <a:pPr algn="ctr"/>
                      <a:r>
                        <a:rPr lang="en-US" sz="2000" dirty="0"/>
                        <a:t>12</a:t>
                      </a:r>
                    </a:p>
                  </a:txBody>
                  <a:tcPr anchor="ctr"/>
                </a:tc>
                <a:tc>
                  <a:txBody>
                    <a:bodyPr/>
                    <a:lstStyle/>
                    <a:p>
                      <a:pPr algn="ctr"/>
                      <a:r>
                        <a:rPr lang="en-US" sz="2000" dirty="0"/>
                        <a:t>0</a:t>
                      </a:r>
                    </a:p>
                  </a:txBody>
                  <a:tcPr anchor="ctr"/>
                </a:tc>
                <a:extLst>
                  <a:ext uri="{0D108BD9-81ED-4DB2-BD59-A6C34878D82A}">
                    <a16:rowId xmlns:a16="http://schemas.microsoft.com/office/drawing/2014/main" val="3751830125"/>
                  </a:ext>
                </a:extLst>
              </a:tr>
            </a:tbl>
          </a:graphicData>
        </a:graphic>
      </p:graphicFrame>
      <p:sp>
        <p:nvSpPr>
          <p:cNvPr id="6" name="TextBox 5">
            <a:extLst>
              <a:ext uri="{FF2B5EF4-FFF2-40B4-BE49-F238E27FC236}">
                <a16:creationId xmlns:a16="http://schemas.microsoft.com/office/drawing/2014/main" id="{936836E4-3FC0-4CC2-90FD-2A06DD4133F5}"/>
              </a:ext>
            </a:extLst>
          </p:cNvPr>
          <p:cNvSpPr txBox="1"/>
          <p:nvPr/>
        </p:nvSpPr>
        <p:spPr>
          <a:xfrm>
            <a:off x="239832" y="588518"/>
            <a:ext cx="3352800" cy="369332"/>
          </a:xfrm>
          <a:prstGeom prst="rect">
            <a:avLst/>
          </a:prstGeom>
          <a:noFill/>
          <a:ln w="38100">
            <a:solidFill>
              <a:srgbClr val="0070C0"/>
            </a:solidFill>
          </a:ln>
        </p:spPr>
        <p:txBody>
          <a:bodyPr wrap="square" rtlCol="0">
            <a:spAutoFit/>
          </a:bodyPr>
          <a:lstStyle/>
          <a:p>
            <a:pPr algn="ctr"/>
            <a:r>
              <a:rPr lang="en-US" dirty="0"/>
              <a:t>Parameter(predictor variables)</a:t>
            </a:r>
          </a:p>
        </p:txBody>
      </p:sp>
      <p:cxnSp>
        <p:nvCxnSpPr>
          <p:cNvPr id="8" name="Straight Arrow Connector 7">
            <a:extLst>
              <a:ext uri="{FF2B5EF4-FFF2-40B4-BE49-F238E27FC236}">
                <a16:creationId xmlns:a16="http://schemas.microsoft.com/office/drawing/2014/main" id="{18BB64C0-AC3E-4DD7-866D-B0857E8AAED9}"/>
              </a:ext>
            </a:extLst>
          </p:cNvPr>
          <p:cNvCxnSpPr>
            <a:cxnSpLocks/>
            <a:endCxn id="6" idx="2"/>
          </p:cNvCxnSpPr>
          <p:nvPr/>
        </p:nvCxnSpPr>
        <p:spPr>
          <a:xfrm flipH="1" flipV="1">
            <a:off x="1916232" y="957850"/>
            <a:ext cx="1268529" cy="14799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4EE18F-39B4-4628-B948-4AF5DA1CB1C4}"/>
              </a:ext>
            </a:extLst>
          </p:cNvPr>
          <p:cNvSpPr txBox="1"/>
          <p:nvPr/>
        </p:nvSpPr>
        <p:spPr>
          <a:xfrm>
            <a:off x="2572524" y="4958584"/>
            <a:ext cx="3352800" cy="369332"/>
          </a:xfrm>
          <a:prstGeom prst="rect">
            <a:avLst/>
          </a:prstGeom>
          <a:noFill/>
          <a:ln w="38100">
            <a:solidFill>
              <a:srgbClr val="0070C0"/>
            </a:solidFill>
          </a:ln>
        </p:spPr>
        <p:txBody>
          <a:bodyPr wrap="square" rtlCol="0">
            <a:spAutoFit/>
          </a:bodyPr>
          <a:lstStyle/>
          <a:p>
            <a:pPr algn="ctr"/>
            <a:r>
              <a:rPr lang="en-US" i="1" dirty="0"/>
              <a:t>Usually</a:t>
            </a:r>
            <a:r>
              <a:rPr lang="en-US" dirty="0"/>
              <a:t> listed in decreasing order</a:t>
            </a:r>
          </a:p>
        </p:txBody>
      </p:sp>
      <p:cxnSp>
        <p:nvCxnSpPr>
          <p:cNvPr id="10" name="Straight Arrow Connector 9">
            <a:extLst>
              <a:ext uri="{FF2B5EF4-FFF2-40B4-BE49-F238E27FC236}">
                <a16:creationId xmlns:a16="http://schemas.microsoft.com/office/drawing/2014/main" id="{E1EEF595-00AF-4C16-95C3-1F6371A8D4F6}"/>
              </a:ext>
            </a:extLst>
          </p:cNvPr>
          <p:cNvCxnSpPr>
            <a:cxnSpLocks/>
            <a:endCxn id="9" idx="0"/>
          </p:cNvCxnSpPr>
          <p:nvPr/>
        </p:nvCxnSpPr>
        <p:spPr>
          <a:xfrm flipH="1">
            <a:off x="4248924" y="4431268"/>
            <a:ext cx="1164324" cy="5273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7D857F7-BE27-4BDA-90E8-E32F4011B381}"/>
              </a:ext>
            </a:extLst>
          </p:cNvPr>
          <p:cNvSpPr txBox="1"/>
          <p:nvPr/>
        </p:nvSpPr>
        <p:spPr>
          <a:xfrm>
            <a:off x="3908662" y="758949"/>
            <a:ext cx="4054238" cy="1200329"/>
          </a:xfrm>
          <a:prstGeom prst="rect">
            <a:avLst/>
          </a:prstGeom>
          <a:noFill/>
          <a:ln w="38100">
            <a:solidFill>
              <a:srgbClr val="0070C0"/>
            </a:solidFill>
          </a:ln>
        </p:spPr>
        <p:txBody>
          <a:bodyPr wrap="square" rtlCol="0">
            <a:spAutoFit/>
          </a:bodyPr>
          <a:lstStyle/>
          <a:p>
            <a:pPr algn="ctr"/>
            <a:r>
              <a:rPr lang="en-US" dirty="0"/>
              <a:t>Relative support for each model (Relative to the model with the lowest AIC)</a:t>
            </a:r>
          </a:p>
          <a:p>
            <a:pPr algn="ctr"/>
            <a:r>
              <a:rPr lang="en-US" dirty="0"/>
              <a:t>If ΔAIC &gt; 2 then top model has the most support</a:t>
            </a:r>
          </a:p>
        </p:txBody>
      </p:sp>
      <p:cxnSp>
        <p:nvCxnSpPr>
          <p:cNvPr id="17" name="Straight Arrow Connector 16">
            <a:extLst>
              <a:ext uri="{FF2B5EF4-FFF2-40B4-BE49-F238E27FC236}">
                <a16:creationId xmlns:a16="http://schemas.microsoft.com/office/drawing/2014/main" id="{DCC09424-EC2F-4031-9335-20F71E26AB7E}"/>
              </a:ext>
            </a:extLst>
          </p:cNvPr>
          <p:cNvCxnSpPr>
            <a:cxnSpLocks/>
            <a:endCxn id="16" idx="2"/>
          </p:cNvCxnSpPr>
          <p:nvPr/>
        </p:nvCxnSpPr>
        <p:spPr>
          <a:xfrm flipH="1" flipV="1">
            <a:off x="5935781" y="1959278"/>
            <a:ext cx="788482" cy="4785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9EBC30D-84E8-4385-9585-ABBBE6596CD1}"/>
              </a:ext>
            </a:extLst>
          </p:cNvPr>
          <p:cNvSpPr txBox="1"/>
          <p:nvPr/>
        </p:nvSpPr>
        <p:spPr>
          <a:xfrm>
            <a:off x="7858119" y="5041021"/>
            <a:ext cx="2324100" cy="646331"/>
          </a:xfrm>
          <a:prstGeom prst="rect">
            <a:avLst/>
          </a:prstGeom>
          <a:noFill/>
          <a:ln w="38100">
            <a:solidFill>
              <a:srgbClr val="0070C0"/>
            </a:solidFill>
          </a:ln>
        </p:spPr>
        <p:txBody>
          <a:bodyPr wrap="square" rtlCol="0">
            <a:spAutoFit/>
          </a:bodyPr>
          <a:lstStyle/>
          <a:p>
            <a:pPr algn="ctr"/>
            <a:r>
              <a:rPr lang="en-US" dirty="0"/>
              <a:t>Number of parameters</a:t>
            </a:r>
          </a:p>
          <a:p>
            <a:pPr algn="ctr"/>
            <a:r>
              <a:rPr lang="en-US" dirty="0"/>
              <a:t>(sometimes called </a:t>
            </a:r>
            <a:r>
              <a:rPr lang="en-US" i="1" dirty="0"/>
              <a:t>k</a:t>
            </a:r>
            <a:r>
              <a:rPr lang="en-US" dirty="0"/>
              <a:t>)</a:t>
            </a:r>
            <a:endParaRPr lang="en-US" i="1" dirty="0"/>
          </a:p>
        </p:txBody>
      </p:sp>
      <p:cxnSp>
        <p:nvCxnSpPr>
          <p:cNvPr id="34" name="Straight Arrow Connector 33">
            <a:extLst>
              <a:ext uri="{FF2B5EF4-FFF2-40B4-BE49-F238E27FC236}">
                <a16:creationId xmlns:a16="http://schemas.microsoft.com/office/drawing/2014/main" id="{845392A4-CA7D-4277-A852-3A1A8C57825A}"/>
              </a:ext>
            </a:extLst>
          </p:cNvPr>
          <p:cNvCxnSpPr>
            <a:cxnSpLocks/>
            <a:endCxn id="33" idx="0"/>
          </p:cNvCxnSpPr>
          <p:nvPr/>
        </p:nvCxnSpPr>
        <p:spPr>
          <a:xfrm>
            <a:off x="7601724" y="4431268"/>
            <a:ext cx="1418445" cy="609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3DBFFA-9E3A-46E5-96D4-723312C49A9B}"/>
              </a:ext>
            </a:extLst>
          </p:cNvPr>
          <p:cNvSpPr txBox="1"/>
          <p:nvPr/>
        </p:nvSpPr>
        <p:spPr>
          <a:xfrm>
            <a:off x="8283339" y="773184"/>
            <a:ext cx="2324100" cy="923330"/>
          </a:xfrm>
          <a:prstGeom prst="rect">
            <a:avLst/>
          </a:prstGeom>
          <a:noFill/>
          <a:ln w="38100">
            <a:solidFill>
              <a:srgbClr val="0070C0"/>
            </a:solidFill>
          </a:ln>
        </p:spPr>
        <p:txBody>
          <a:bodyPr wrap="square" rtlCol="0">
            <a:spAutoFit/>
          </a:bodyPr>
          <a:lstStyle/>
          <a:p>
            <a:pPr algn="ctr"/>
            <a:r>
              <a:rPr lang="en-US" dirty="0"/>
              <a:t>Model weight – another way to assess relative support</a:t>
            </a:r>
          </a:p>
        </p:txBody>
      </p:sp>
      <p:cxnSp>
        <p:nvCxnSpPr>
          <p:cNvPr id="39" name="Straight Arrow Connector 38">
            <a:extLst>
              <a:ext uri="{FF2B5EF4-FFF2-40B4-BE49-F238E27FC236}">
                <a16:creationId xmlns:a16="http://schemas.microsoft.com/office/drawing/2014/main" id="{F814DB84-ACD4-46B9-9667-4CCADF6A0428}"/>
              </a:ext>
            </a:extLst>
          </p:cNvPr>
          <p:cNvCxnSpPr>
            <a:cxnSpLocks/>
            <a:endCxn id="38" idx="2"/>
          </p:cNvCxnSpPr>
          <p:nvPr/>
        </p:nvCxnSpPr>
        <p:spPr>
          <a:xfrm flipV="1">
            <a:off x="8686801" y="1696514"/>
            <a:ext cx="758589" cy="741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4205DC4-CD87-44F1-82C6-5847F1DB6737}"/>
              </a:ext>
            </a:extLst>
          </p:cNvPr>
          <p:cNvSpPr txBox="1"/>
          <p:nvPr/>
        </p:nvSpPr>
        <p:spPr>
          <a:xfrm>
            <a:off x="381000" y="5596116"/>
            <a:ext cx="8534400" cy="1261884"/>
          </a:xfrm>
          <a:prstGeom prst="rect">
            <a:avLst/>
          </a:prstGeom>
          <a:noFill/>
        </p:spPr>
        <p:txBody>
          <a:bodyPr wrap="square" rtlCol="0">
            <a:spAutoFit/>
          </a:bodyPr>
          <a:lstStyle/>
          <a:p>
            <a:pPr algn="ctr"/>
            <a:r>
              <a:rPr lang="en-US" sz="2800" b="1" dirty="0">
                <a:solidFill>
                  <a:srgbClr val="FF0000"/>
                </a:solidFill>
              </a:rPr>
              <a:t>AIC is a </a:t>
            </a:r>
            <a:r>
              <a:rPr lang="en-US" sz="2800" b="1" i="1" dirty="0">
                <a:solidFill>
                  <a:srgbClr val="FF0000"/>
                </a:solidFill>
              </a:rPr>
              <a:t>relative</a:t>
            </a:r>
            <a:r>
              <a:rPr lang="en-US" sz="2800" b="1" dirty="0">
                <a:solidFill>
                  <a:srgbClr val="FF0000"/>
                </a:solidFill>
              </a:rPr>
              <a:t> measure of support only!</a:t>
            </a:r>
          </a:p>
          <a:p>
            <a:pPr algn="ctr"/>
            <a:r>
              <a:rPr lang="en-US" sz="2400" b="1" dirty="0">
                <a:solidFill>
                  <a:srgbClr val="FF0000"/>
                </a:solidFill>
              </a:rPr>
              <a:t>One model will always have the lowest AIC</a:t>
            </a:r>
          </a:p>
          <a:p>
            <a:pPr algn="ctr"/>
            <a:r>
              <a:rPr lang="en-US" sz="2400" b="1" dirty="0">
                <a:solidFill>
                  <a:srgbClr val="FF0000"/>
                </a:solidFill>
              </a:rPr>
              <a:t>Doesn’t necessarily mean it is a good model!</a:t>
            </a:r>
          </a:p>
        </p:txBody>
      </p:sp>
    </p:spTree>
    <p:extLst>
      <p:ext uri="{BB962C8B-B14F-4D97-AF65-F5344CB8AC3E}">
        <p14:creationId xmlns:p14="http://schemas.microsoft.com/office/powerpoint/2010/main" val="317308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6" grpId="0" animBg="1"/>
      <p:bldP spid="33" grpId="0" animBg="1"/>
      <p:bldP spid="38"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EB1D-9034-4948-B4BB-993EFCB8BA05}"/>
              </a:ext>
            </a:extLst>
          </p:cNvPr>
          <p:cNvSpPr>
            <a:spLocks noGrp="1"/>
          </p:cNvSpPr>
          <p:nvPr>
            <p:ph type="title"/>
          </p:nvPr>
        </p:nvSpPr>
        <p:spPr/>
        <p:txBody>
          <a:bodyPr/>
          <a:lstStyle/>
          <a:p>
            <a:r>
              <a:rPr lang="en-US" dirty="0"/>
              <a:t>Part 1 – Evaluating competing models</a:t>
            </a:r>
          </a:p>
        </p:txBody>
      </p:sp>
      <p:sp>
        <p:nvSpPr>
          <p:cNvPr id="3" name="Content Placeholder 2">
            <a:extLst>
              <a:ext uri="{FF2B5EF4-FFF2-40B4-BE49-F238E27FC236}">
                <a16:creationId xmlns:a16="http://schemas.microsoft.com/office/drawing/2014/main" id="{E7A8E31F-21EB-46B3-B0E5-445C71B87771}"/>
              </a:ext>
            </a:extLst>
          </p:cNvPr>
          <p:cNvSpPr>
            <a:spLocks noGrp="1"/>
          </p:cNvSpPr>
          <p:nvPr>
            <p:ph idx="1"/>
          </p:nvPr>
        </p:nvSpPr>
        <p:spPr/>
        <p:txBody>
          <a:bodyPr>
            <a:normAutofit fontScale="92500" lnSpcReduction="20000"/>
          </a:bodyPr>
          <a:lstStyle/>
          <a:p>
            <a:pPr marL="0" indent="0">
              <a:buNone/>
            </a:pPr>
            <a:r>
              <a:rPr lang="en-US" dirty="0"/>
              <a:t>Data:</a:t>
            </a:r>
          </a:p>
          <a:p>
            <a:r>
              <a:rPr lang="en-US" dirty="0"/>
              <a:t>Study conducted to measure breeding success in Beach Bums, Dead Man’s Dunes, and Misty Mountain populations</a:t>
            </a:r>
          </a:p>
          <a:p>
            <a:r>
              <a:rPr lang="en-US" dirty="0"/>
              <a:t>Over 5 years, mouse nests are surveyed and the number of offspring per female is counted</a:t>
            </a:r>
          </a:p>
          <a:p>
            <a:r>
              <a:rPr lang="en-US" dirty="0"/>
              <a:t>Pitfall traps at each site also measure invertebrate abundance</a:t>
            </a:r>
          </a:p>
          <a:p>
            <a:pPr marL="0" indent="0">
              <a:buNone/>
            </a:pPr>
            <a:endParaRPr lang="en-US" dirty="0"/>
          </a:p>
          <a:p>
            <a:pPr marL="0" indent="0">
              <a:buNone/>
            </a:pPr>
            <a:r>
              <a:rPr lang="en-US" dirty="0"/>
              <a:t>Model:</a:t>
            </a:r>
          </a:p>
          <a:p>
            <a:r>
              <a:rPr lang="en-US" dirty="0"/>
              <a:t>Poisson GLM to estimate the number of offspring per female as a function of several potential covariates</a:t>
            </a:r>
          </a:p>
          <a:p>
            <a:r>
              <a:rPr lang="en-US" dirty="0"/>
              <a:t>Developed a model set, fit each model, and ranked using AIC</a:t>
            </a:r>
          </a:p>
          <a:p>
            <a:endParaRPr lang="en-US" dirty="0"/>
          </a:p>
        </p:txBody>
      </p:sp>
    </p:spTree>
    <p:extLst>
      <p:ext uri="{BB962C8B-B14F-4D97-AF65-F5344CB8AC3E}">
        <p14:creationId xmlns:p14="http://schemas.microsoft.com/office/powerpoint/2010/main" val="251943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433D-CCB7-4E6A-B725-722CF50197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2A657D-D283-41A7-9711-85D887897900}"/>
              </a:ext>
            </a:extLst>
          </p:cNvPr>
          <p:cNvSpPr>
            <a:spLocks noGrp="1"/>
          </p:cNvSpPr>
          <p:nvPr>
            <p:ph idx="1"/>
          </p:nvPr>
        </p:nvSpPr>
        <p:spPr>
          <a:xfrm>
            <a:off x="838200" y="2986391"/>
            <a:ext cx="10515600" cy="3190572"/>
          </a:xfrm>
        </p:spPr>
        <p:txBody>
          <a:bodyPr>
            <a:normAutofit/>
          </a:bodyPr>
          <a:lstStyle/>
          <a:p>
            <a:endParaRPr lang="en-US" dirty="0"/>
          </a:p>
        </p:txBody>
      </p:sp>
      <p:pic>
        <p:nvPicPr>
          <p:cNvPr id="4" name="Picture 3">
            <a:extLst>
              <a:ext uri="{FF2B5EF4-FFF2-40B4-BE49-F238E27FC236}">
                <a16:creationId xmlns:a16="http://schemas.microsoft.com/office/drawing/2014/main" id="{A22B733D-9626-4483-984F-E9AB779B603D}"/>
              </a:ext>
            </a:extLst>
          </p:cNvPr>
          <p:cNvPicPr>
            <a:picLocks noChangeAspect="1"/>
          </p:cNvPicPr>
          <p:nvPr/>
        </p:nvPicPr>
        <p:blipFill>
          <a:blip r:embed="rId3"/>
          <a:stretch>
            <a:fillRect/>
          </a:stretch>
        </p:blipFill>
        <p:spPr>
          <a:xfrm>
            <a:off x="68094" y="1785037"/>
            <a:ext cx="12192000" cy="2796640"/>
          </a:xfrm>
          <a:prstGeom prst="rect">
            <a:avLst/>
          </a:prstGeom>
        </p:spPr>
      </p:pic>
    </p:spTree>
    <p:extLst>
      <p:ext uri="{BB962C8B-B14F-4D97-AF65-F5344CB8AC3E}">
        <p14:creationId xmlns:p14="http://schemas.microsoft.com/office/powerpoint/2010/main" val="272308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41A54-34F3-4AB8-9F93-C7DAF3FACE9C}"/>
              </a:ext>
            </a:extLst>
          </p:cNvPr>
          <p:cNvSpPr>
            <a:spLocks noGrp="1"/>
          </p:cNvSpPr>
          <p:nvPr>
            <p:ph type="title"/>
          </p:nvPr>
        </p:nvSpPr>
        <p:spPr/>
        <p:txBody>
          <a:bodyPr/>
          <a:lstStyle/>
          <a:p>
            <a:r>
              <a:rPr lang="en-US" dirty="0"/>
              <a:t>Part 2 – Regression coefficients</a:t>
            </a:r>
          </a:p>
        </p:txBody>
      </p:sp>
      <p:sp>
        <p:nvSpPr>
          <p:cNvPr id="3" name="Content Placeholder 2">
            <a:extLst>
              <a:ext uri="{FF2B5EF4-FFF2-40B4-BE49-F238E27FC236}">
                <a16:creationId xmlns:a16="http://schemas.microsoft.com/office/drawing/2014/main" id="{574B2AEF-F30A-48B9-B71E-724F4783360B}"/>
              </a:ext>
            </a:extLst>
          </p:cNvPr>
          <p:cNvSpPr>
            <a:spLocks noGrp="1"/>
          </p:cNvSpPr>
          <p:nvPr>
            <p:ph idx="1"/>
          </p:nvPr>
        </p:nvSpPr>
        <p:spPr/>
        <p:txBody>
          <a:bodyPr>
            <a:normAutofit/>
          </a:bodyPr>
          <a:lstStyle/>
          <a:p>
            <a:pPr marL="0" indent="0">
              <a:buNone/>
            </a:pPr>
            <a:r>
              <a:rPr lang="en-US" dirty="0"/>
              <a:t>Data:</a:t>
            </a:r>
          </a:p>
          <a:p>
            <a:r>
              <a:rPr lang="en-US" dirty="0"/>
              <a:t>Transect surveys conducted at randomly-selected points across </a:t>
            </a:r>
            <a:r>
              <a:rPr lang="en-US" dirty="0" err="1"/>
              <a:t>Darlost’s</a:t>
            </a:r>
            <a:r>
              <a:rPr lang="en-US" dirty="0"/>
              <a:t> Island</a:t>
            </a:r>
          </a:p>
          <a:p>
            <a:r>
              <a:rPr lang="en-US" dirty="0"/>
              <a:t>Vegetation surveys also conducted at survey points</a:t>
            </a:r>
          </a:p>
          <a:p>
            <a:r>
              <a:rPr lang="en-US" dirty="0"/>
              <a:t>Recorded presence/absence of Jack’s sparrows and pirate rats</a:t>
            </a:r>
          </a:p>
          <a:p>
            <a:pPr marL="0" indent="0">
              <a:buNone/>
            </a:pPr>
            <a:endParaRPr lang="en-US" dirty="0"/>
          </a:p>
          <a:p>
            <a:pPr marL="0" indent="0">
              <a:buNone/>
            </a:pPr>
            <a:r>
              <a:rPr lang="en-US" dirty="0"/>
              <a:t>Model:</a:t>
            </a:r>
          </a:p>
          <a:p>
            <a:r>
              <a:rPr lang="en-US" dirty="0"/>
              <a:t>N-mixture models used to estimate mouse abundance while accounting for imperfect detection</a:t>
            </a:r>
          </a:p>
        </p:txBody>
      </p:sp>
    </p:spTree>
    <p:extLst>
      <p:ext uri="{BB962C8B-B14F-4D97-AF65-F5344CB8AC3E}">
        <p14:creationId xmlns:p14="http://schemas.microsoft.com/office/powerpoint/2010/main" val="56794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E029-D33E-41FC-AFC2-55CE794D1AA2}"/>
              </a:ext>
            </a:extLst>
          </p:cNvPr>
          <p:cNvSpPr>
            <a:spLocks noGrp="1"/>
          </p:cNvSpPr>
          <p:nvPr>
            <p:ph type="title"/>
          </p:nvPr>
        </p:nvSpPr>
        <p:spPr/>
        <p:txBody>
          <a:bodyPr/>
          <a:lstStyle/>
          <a:p>
            <a:r>
              <a:rPr lang="en-US" dirty="0"/>
              <a:t>All candidate models</a:t>
            </a:r>
          </a:p>
        </p:txBody>
      </p:sp>
      <p:sp>
        <p:nvSpPr>
          <p:cNvPr id="3" name="Content Placeholder 2">
            <a:extLst>
              <a:ext uri="{FF2B5EF4-FFF2-40B4-BE49-F238E27FC236}">
                <a16:creationId xmlns:a16="http://schemas.microsoft.com/office/drawing/2014/main" id="{DBF8750C-5F76-4D1C-A634-8255995DBA7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C43D28-972D-44D4-BC84-3A7C1E9C764D}"/>
              </a:ext>
            </a:extLst>
          </p:cNvPr>
          <p:cNvPicPr>
            <a:picLocks noChangeAspect="1"/>
          </p:cNvPicPr>
          <p:nvPr/>
        </p:nvPicPr>
        <p:blipFill>
          <a:blip r:embed="rId3"/>
          <a:stretch>
            <a:fillRect/>
          </a:stretch>
        </p:blipFill>
        <p:spPr>
          <a:xfrm>
            <a:off x="0" y="1907029"/>
            <a:ext cx="12192000" cy="3043941"/>
          </a:xfrm>
          <a:prstGeom prst="rect">
            <a:avLst/>
          </a:prstGeom>
        </p:spPr>
      </p:pic>
    </p:spTree>
    <p:extLst>
      <p:ext uri="{BB962C8B-B14F-4D97-AF65-F5344CB8AC3E}">
        <p14:creationId xmlns:p14="http://schemas.microsoft.com/office/powerpoint/2010/main" val="261507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6F86-00CF-444F-B5C1-829B21FC31CF}"/>
              </a:ext>
            </a:extLst>
          </p:cNvPr>
          <p:cNvSpPr>
            <a:spLocks noGrp="1"/>
          </p:cNvSpPr>
          <p:nvPr>
            <p:ph type="title"/>
          </p:nvPr>
        </p:nvSpPr>
        <p:spPr>
          <a:xfrm>
            <a:off x="838200" y="-4525"/>
            <a:ext cx="10515600" cy="1325563"/>
          </a:xfrm>
        </p:spPr>
        <p:txBody>
          <a:bodyPr>
            <a:normAutofit/>
          </a:bodyPr>
          <a:lstStyle/>
          <a:p>
            <a:r>
              <a:rPr lang="en-US" sz="3600" dirty="0"/>
              <a:t>Results of the top-ranked model</a:t>
            </a:r>
          </a:p>
        </p:txBody>
      </p:sp>
      <p:sp>
        <p:nvSpPr>
          <p:cNvPr id="3" name="Content Placeholder 2">
            <a:extLst>
              <a:ext uri="{FF2B5EF4-FFF2-40B4-BE49-F238E27FC236}">
                <a16:creationId xmlns:a16="http://schemas.microsoft.com/office/drawing/2014/main" id="{6169E523-593F-421E-9572-B0B4CDE2E60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17013C4-BD4E-40DE-BF20-CB0B9A96EFFC}"/>
              </a:ext>
            </a:extLst>
          </p:cNvPr>
          <p:cNvPicPr>
            <a:picLocks noChangeAspect="1"/>
          </p:cNvPicPr>
          <p:nvPr/>
        </p:nvPicPr>
        <p:blipFill>
          <a:blip r:embed="rId2"/>
          <a:stretch>
            <a:fillRect/>
          </a:stretch>
        </p:blipFill>
        <p:spPr>
          <a:xfrm>
            <a:off x="687260" y="2238292"/>
            <a:ext cx="10299726" cy="2854562"/>
          </a:xfrm>
          <a:prstGeom prst="rect">
            <a:avLst/>
          </a:prstGeom>
        </p:spPr>
      </p:pic>
      <p:sp>
        <p:nvSpPr>
          <p:cNvPr id="6" name="Rectangle 5">
            <a:extLst>
              <a:ext uri="{FF2B5EF4-FFF2-40B4-BE49-F238E27FC236}">
                <a16:creationId xmlns:a16="http://schemas.microsoft.com/office/drawing/2014/main" id="{3FC9A471-BDD6-45FF-A38D-33359355DB5D}"/>
              </a:ext>
            </a:extLst>
          </p:cNvPr>
          <p:cNvSpPr/>
          <p:nvPr/>
        </p:nvSpPr>
        <p:spPr>
          <a:xfrm>
            <a:off x="2662137" y="984549"/>
            <a:ext cx="3433863" cy="7782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Magnitude and direction of the effect</a:t>
            </a:r>
          </a:p>
        </p:txBody>
      </p:sp>
      <p:cxnSp>
        <p:nvCxnSpPr>
          <p:cNvPr id="8" name="Straight Arrow Connector 7">
            <a:extLst>
              <a:ext uri="{FF2B5EF4-FFF2-40B4-BE49-F238E27FC236}">
                <a16:creationId xmlns:a16="http://schemas.microsoft.com/office/drawing/2014/main" id="{8CF4A764-4C0C-46D2-B651-2356B3289AF6}"/>
              </a:ext>
            </a:extLst>
          </p:cNvPr>
          <p:cNvCxnSpPr>
            <a:cxnSpLocks/>
          </p:cNvCxnSpPr>
          <p:nvPr/>
        </p:nvCxnSpPr>
        <p:spPr>
          <a:xfrm flipH="1" flipV="1">
            <a:off x="5837122" y="1825625"/>
            <a:ext cx="719321" cy="577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04A3526-95F8-4D62-8EF9-6A8A9CCEB8CA}"/>
              </a:ext>
            </a:extLst>
          </p:cNvPr>
          <p:cNvSpPr/>
          <p:nvPr/>
        </p:nvSpPr>
        <p:spPr>
          <a:xfrm>
            <a:off x="4120191" y="5116414"/>
            <a:ext cx="3433863" cy="7782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Precision/uncertainty in the estimate of </a:t>
            </a:r>
            <a:r>
              <a:rPr lang="el-GR" sz="2400" dirty="0">
                <a:solidFill>
                  <a:schemeClr val="tx1"/>
                </a:solidFill>
              </a:rPr>
              <a:t>β</a:t>
            </a:r>
            <a:endParaRPr lang="en-US" sz="2400" dirty="0">
              <a:solidFill>
                <a:schemeClr val="tx1"/>
              </a:solidFill>
            </a:endParaRPr>
          </a:p>
        </p:txBody>
      </p:sp>
      <p:cxnSp>
        <p:nvCxnSpPr>
          <p:cNvPr id="11" name="Straight Arrow Connector 10">
            <a:extLst>
              <a:ext uri="{FF2B5EF4-FFF2-40B4-BE49-F238E27FC236}">
                <a16:creationId xmlns:a16="http://schemas.microsoft.com/office/drawing/2014/main" id="{C90FBDAA-004F-40AF-8299-3C46F1110CA9}"/>
              </a:ext>
            </a:extLst>
          </p:cNvPr>
          <p:cNvCxnSpPr>
            <a:cxnSpLocks/>
          </p:cNvCxnSpPr>
          <p:nvPr/>
        </p:nvCxnSpPr>
        <p:spPr>
          <a:xfrm flipH="1">
            <a:off x="7649497" y="4796429"/>
            <a:ext cx="544018" cy="5499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5EA65A0-F55B-44F8-8F4F-A29EED721420}"/>
              </a:ext>
            </a:extLst>
          </p:cNvPr>
          <p:cNvSpPr/>
          <p:nvPr/>
        </p:nvSpPr>
        <p:spPr>
          <a:xfrm>
            <a:off x="8193515" y="931931"/>
            <a:ext cx="3433863" cy="7782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Statistical significance of the relationship</a:t>
            </a:r>
          </a:p>
        </p:txBody>
      </p:sp>
      <p:cxnSp>
        <p:nvCxnSpPr>
          <p:cNvPr id="14" name="Straight Arrow Connector 13">
            <a:extLst>
              <a:ext uri="{FF2B5EF4-FFF2-40B4-BE49-F238E27FC236}">
                <a16:creationId xmlns:a16="http://schemas.microsoft.com/office/drawing/2014/main" id="{6E45F216-4F4F-4CFB-AB30-0381BEB944B7}"/>
              </a:ext>
            </a:extLst>
          </p:cNvPr>
          <p:cNvCxnSpPr>
            <a:cxnSpLocks/>
            <a:endCxn id="13" idx="2"/>
          </p:cNvCxnSpPr>
          <p:nvPr/>
        </p:nvCxnSpPr>
        <p:spPr>
          <a:xfrm flipV="1">
            <a:off x="9653606" y="1710144"/>
            <a:ext cx="256841" cy="6422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07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A029-3A86-4286-840E-BF5ACE783E15}"/>
              </a:ext>
            </a:extLst>
          </p:cNvPr>
          <p:cNvSpPr>
            <a:spLocks noGrp="1"/>
          </p:cNvSpPr>
          <p:nvPr>
            <p:ph type="title"/>
          </p:nvPr>
        </p:nvSpPr>
        <p:spPr/>
        <p:txBody>
          <a:bodyPr/>
          <a:lstStyle/>
          <a:p>
            <a:r>
              <a:rPr lang="en-US" dirty="0"/>
              <a:t>Part 3 – Making predictions</a:t>
            </a:r>
          </a:p>
        </p:txBody>
      </p:sp>
      <p:sp>
        <p:nvSpPr>
          <p:cNvPr id="3" name="Content Placeholder 2">
            <a:extLst>
              <a:ext uri="{FF2B5EF4-FFF2-40B4-BE49-F238E27FC236}">
                <a16:creationId xmlns:a16="http://schemas.microsoft.com/office/drawing/2014/main" id="{FDA43C70-8C98-42AD-8554-8142BF16C190}"/>
              </a:ext>
            </a:extLst>
          </p:cNvPr>
          <p:cNvSpPr>
            <a:spLocks noGrp="1"/>
          </p:cNvSpPr>
          <p:nvPr>
            <p:ph idx="1"/>
          </p:nvPr>
        </p:nvSpPr>
        <p:spPr>
          <a:xfrm>
            <a:off x="838200" y="1589651"/>
            <a:ext cx="10515600" cy="4351338"/>
          </a:xfrm>
        </p:spPr>
        <p:txBody>
          <a:bodyPr>
            <a:normAutofit/>
          </a:bodyPr>
          <a:lstStyle/>
          <a:p>
            <a:endParaRPr lang="en-US" dirty="0"/>
          </a:p>
          <a:p>
            <a:r>
              <a:rPr lang="en-US" dirty="0"/>
              <a:t>Island Mouse Recovery Team wants to assess the suitability of other nearby islands for possible translocations. </a:t>
            </a:r>
          </a:p>
          <a:p>
            <a:r>
              <a:rPr lang="en-US" dirty="0"/>
              <a:t>Used occurrence data to build a model to predict occurrence probability based on ecological covariates</a:t>
            </a:r>
          </a:p>
          <a:p>
            <a:r>
              <a:rPr lang="en-US" dirty="0"/>
              <a:t>Top-ranked model: </a:t>
            </a:r>
          </a:p>
        </p:txBody>
      </p:sp>
      <p:pic>
        <p:nvPicPr>
          <p:cNvPr id="6" name="Picture 5">
            <a:extLst>
              <a:ext uri="{FF2B5EF4-FFF2-40B4-BE49-F238E27FC236}">
                <a16:creationId xmlns:a16="http://schemas.microsoft.com/office/drawing/2014/main" id="{7AB462DD-BFAD-4DCA-986E-71B2EEBCA30B}"/>
              </a:ext>
            </a:extLst>
          </p:cNvPr>
          <p:cNvPicPr>
            <a:picLocks noChangeAspect="1"/>
          </p:cNvPicPr>
          <p:nvPr/>
        </p:nvPicPr>
        <p:blipFill>
          <a:blip r:embed="rId2"/>
          <a:stretch>
            <a:fillRect/>
          </a:stretch>
        </p:blipFill>
        <p:spPr>
          <a:xfrm>
            <a:off x="394980" y="4643788"/>
            <a:ext cx="10735136" cy="2039227"/>
          </a:xfrm>
          <a:prstGeom prst="rect">
            <a:avLst/>
          </a:prstGeom>
        </p:spPr>
      </p:pic>
    </p:spTree>
    <p:extLst>
      <p:ext uri="{BB962C8B-B14F-4D97-AF65-F5344CB8AC3E}">
        <p14:creationId xmlns:p14="http://schemas.microsoft.com/office/powerpoint/2010/main" val="2088993178"/>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32</TotalTime>
  <Words>739</Words>
  <Application>Microsoft Office PowerPoint</Application>
  <PresentationFormat>Widescreen</PresentationFormat>
  <Paragraphs>105</Paragraphs>
  <Slides>14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Courier New</vt:lpstr>
      <vt:lpstr>Wingdings</vt:lpstr>
      <vt:lpstr>theme</vt:lpstr>
      <vt:lpstr>1_Office Theme</vt:lpstr>
      <vt:lpstr>Activity 2</vt:lpstr>
      <vt:lpstr>Interpreting Model Outputs</vt:lpstr>
      <vt:lpstr>PowerPoint Presentation</vt:lpstr>
      <vt:lpstr>Part 1 – Evaluating competing models</vt:lpstr>
      <vt:lpstr>PowerPoint Presentation</vt:lpstr>
      <vt:lpstr>Part 2 – Regression coefficients</vt:lpstr>
      <vt:lpstr>All candidate models</vt:lpstr>
      <vt:lpstr>Results of the top-ranked model</vt:lpstr>
      <vt:lpstr>Part 3 – Making predictions</vt:lpstr>
      <vt:lpstr>PowerPoint Presentation</vt:lpstr>
      <vt:lpstr>Based on average air temperature alone, predict occurrence of Island Mice</vt:lpstr>
      <vt:lpstr>PowerPoint Presentation</vt:lpstr>
      <vt:lpstr>Evaluating potential translocation sites</vt:lpstr>
      <vt:lpstr>Potential translocation 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2</dc:title>
  <dc:creator>Anna Tucker</dc:creator>
  <cp:lastModifiedBy>Anna Tucker</cp:lastModifiedBy>
  <cp:revision>9</cp:revision>
  <dcterms:created xsi:type="dcterms:W3CDTF">2018-12-12T04:16:12Z</dcterms:created>
  <dcterms:modified xsi:type="dcterms:W3CDTF">2018-12-12T04:48:47Z</dcterms:modified>
</cp:coreProperties>
</file>