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62" r:id="rId13"/>
    <p:sldId id="264" r:id="rId14"/>
    <p:sldId id="274" r:id="rId15"/>
    <p:sldId id="265" r:id="rId16"/>
    <p:sldId id="275" r:id="rId17"/>
    <p:sldId id="276" r:id="rId18"/>
    <p:sldId id="266" r:id="rId19"/>
    <p:sldId id="267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94" autoAdjust="0"/>
  </p:normalViewPr>
  <p:slideViewPr>
    <p:cSldViewPr snapToGrid="0" showGuides="1">
      <p:cViewPr>
        <p:scale>
          <a:sx n="70" d="100"/>
          <a:sy n="70" d="100"/>
        </p:scale>
        <p:origin x="1094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9DF8-621F-4458-9E67-C495A5AC421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EB552-27C5-4AF6-B8C3-0A7F981A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1. What is the most likely outcome for Island Mice in 15 years? What is the most likely outcome for each ecoregion?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2. Why is there uncertainty about the number of populations that will end in each state?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3. How would you characterize the expected resiliency, redundancy, and representation of this species? 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𝐻𝐿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𝐻𝐸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𝐿𝐸</m:t>
                        </m:r>
                      </m:sup>
                    </m:sSup>
                  </m:oMath>
                </a14:m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𝐻𝐻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𝐿𝐻</m:t>
                        </m:r>
                      </m:sup>
                    </m:sSup>
                  </m:oMath>
                </a14:m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transition probabilities were found to be strongly associated with ambient noise level.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𝐻𝐿</a:t>
                </a:r>
                <a:r>
                  <a:rPr lang="en-US" dirty="0"/>
                  <a:t>,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𝐻𝐸</a:t>
                </a:r>
                <a:r>
                  <a:rPr lang="en-US" dirty="0"/>
                  <a:t>,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𝐿𝐸</a:t>
                </a:r>
                <a:r>
                  <a:rPr lang="en-US" dirty="0"/>
                  <a:t> all increased as ambient noise level increased (β = 1.5 ± 0.03, p = 0.001). </a:t>
                </a:r>
              </a:p>
              <a:p>
                <a:endParaRPr lang="en-US" dirty="0"/>
              </a:p>
              <a:p>
                <a:r>
                  <a:rPr lang="en-US" dirty="0"/>
                  <a:t>Two transition probabilities were found to be strongly associated with annual temperature range.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𝐻𝐻</a:t>
                </a:r>
                <a:r>
                  <a:rPr lang="en-US" dirty="0"/>
                  <a:t> and </a:t>
                </a:r>
                <a:r>
                  <a:rPr lang="en-US" i="0">
                    <a:latin typeface="Cambria Math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𝐿𝐻</a:t>
                </a:r>
                <a:r>
                  <a:rPr lang="en-US" dirty="0"/>
                  <a:t> both decreased as temperature range increased (β = -1.8 ± 0.41, p = 0.0023).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EB552-27C5-4AF6-B8C3-0A7F981AD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1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C0860-C856-4592-9613-44A92B51399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98F0B-153F-4591-A811-ED990067E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3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sa200.shinyapps.io/mouse-multista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A4F-DC92-4D6E-966D-700B22E1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A23A-3492-4779-A337-FB48B4EF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4592" y="201133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4592" y="309925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591" y="4229426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28" idx="3"/>
            <a:endCxn id="15" idx="1"/>
          </p:cNvCxnSpPr>
          <p:nvPr/>
        </p:nvCxnSpPr>
        <p:spPr>
          <a:xfrm flipV="1">
            <a:off x="6277049" y="2341788"/>
            <a:ext cx="1617543" cy="10954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3"/>
            <a:endCxn id="16" idx="1"/>
          </p:cNvCxnSpPr>
          <p:nvPr/>
        </p:nvCxnSpPr>
        <p:spPr>
          <a:xfrm flipV="1">
            <a:off x="6277049" y="3429708"/>
            <a:ext cx="1617543" cy="75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3"/>
            <a:endCxn id="17" idx="1"/>
          </p:cNvCxnSpPr>
          <p:nvPr/>
        </p:nvCxnSpPr>
        <p:spPr>
          <a:xfrm>
            <a:off x="6277049" y="3437250"/>
            <a:ext cx="1617542" cy="11226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19283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866" y="5060887"/>
            <a:ext cx="9070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Automate this process using a computer program (Excel, R)</a:t>
            </a:r>
          </a:p>
          <a:p>
            <a:r>
              <a:rPr lang="en-US" sz="2400" dirty="0"/>
              <a:t>Do this for all populations for 15 years</a:t>
            </a:r>
          </a:p>
          <a:p>
            <a:r>
              <a:rPr lang="en-US" sz="2400" dirty="0"/>
              <a:t>Repeat this process 1000 times</a:t>
            </a:r>
          </a:p>
          <a:p>
            <a:r>
              <a:rPr lang="en-US" sz="2400" dirty="0"/>
              <a:t>Keep track of population state at each time step for each replicate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E48B5-492C-4AB3-BF7B-D574E404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163" y="458382"/>
            <a:ext cx="10381673" cy="528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C7DFC-D074-41B4-8792-69361D0B9425}"/>
              </a:ext>
            </a:extLst>
          </p:cNvPr>
          <p:cNvSpPr txBox="1"/>
          <p:nvPr/>
        </p:nvSpPr>
        <p:spPr>
          <a:xfrm>
            <a:off x="517236" y="5745018"/>
            <a:ext cx="980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median</a:t>
            </a:r>
          </a:p>
          <a:p>
            <a:r>
              <a:rPr lang="en-US" sz="2800" dirty="0"/>
              <a:t>Dashed lines =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0218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59510-3B91-41ED-BF72-BE5E8935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1853"/>
              </p:ext>
            </p:extLst>
          </p:nvPr>
        </p:nvGraphicFramePr>
        <p:xfrm>
          <a:off x="1967346" y="2596240"/>
          <a:ext cx="5175163" cy="22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061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2963102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Ecotype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42D135-3F6A-4C72-82C7-CF4BF5F74796}"/>
              </a:ext>
            </a:extLst>
          </p:cNvPr>
          <p:cNvSpPr/>
          <p:nvPr/>
        </p:nvSpPr>
        <p:spPr>
          <a:xfrm>
            <a:off x="7222836" y="683492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20% of the replications, all Coastal  populations ended in the Extirpated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F2264-9338-435C-B9FA-BA75DCEF9F3B}"/>
              </a:ext>
            </a:extLst>
          </p:cNvPr>
          <p:cNvCxnSpPr/>
          <p:nvPr/>
        </p:nvCxnSpPr>
        <p:spPr>
          <a:xfrm flipV="1">
            <a:off x="7222836" y="2225964"/>
            <a:ext cx="1348509" cy="10621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97AEA4-EBC8-4021-8053-7BD7D408F45C}"/>
              </a:ext>
            </a:extLst>
          </p:cNvPr>
          <p:cNvSpPr/>
          <p:nvPr/>
        </p:nvSpPr>
        <p:spPr>
          <a:xfrm>
            <a:off x="7680036" y="3971636"/>
            <a:ext cx="4230256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5% of the replications, all Island Mouse populations ended in the Extirpated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DA7198-9D99-48E2-A4DE-BB15FA43C9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22835" y="4632038"/>
            <a:ext cx="457201" cy="73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81302E-AE57-4D16-8350-71D3433FA8A5}"/>
              </a:ext>
            </a:extLst>
          </p:cNvPr>
          <p:cNvSpPr txBox="1"/>
          <p:nvPr/>
        </p:nvSpPr>
        <p:spPr>
          <a:xfrm>
            <a:off x="526473" y="314036"/>
            <a:ext cx="509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Baseline conditions</a:t>
            </a:r>
          </a:p>
        </p:txBody>
      </p:sp>
    </p:spTree>
    <p:extLst>
      <p:ext uri="{BB962C8B-B14F-4D97-AF65-F5344CB8AC3E}">
        <p14:creationId xmlns:p14="http://schemas.microsoft.com/office/powerpoint/2010/main" val="218176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5F64E-A410-46AC-B73A-40DA46234E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62271"/>
            <a:ext cx="9287069" cy="495323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1001F-6432-41F4-93F3-1C507828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04259"/>
              </p:ext>
            </p:extLst>
          </p:nvPr>
        </p:nvGraphicFramePr>
        <p:xfrm>
          <a:off x="8750562" y="109814"/>
          <a:ext cx="3117976" cy="2504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078">
                  <a:extLst>
                    <a:ext uri="{9D8B030D-6E8A-4147-A177-3AD203B41FA5}">
                      <a16:colId xmlns:a16="http://schemas.microsoft.com/office/drawing/2014/main" val="3530026925"/>
                    </a:ext>
                  </a:extLst>
                </a:gridCol>
                <a:gridCol w="1346898">
                  <a:extLst>
                    <a:ext uri="{9D8B030D-6E8A-4147-A177-3AD203B41FA5}">
                      <a16:colId xmlns:a16="http://schemas.microsoft.com/office/drawing/2014/main" val="397348910"/>
                    </a:ext>
                  </a:extLst>
                </a:gridCol>
              </a:tblGrid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Ecotype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Extinction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probability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627863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Coastal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184248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Mountain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559345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Paradise Palms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20186"/>
                  </a:ext>
                </a:extLst>
              </a:tr>
              <a:tr h="456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39303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CFCD0-3FF4-496D-89A9-D98293801982}"/>
              </a:ext>
            </a:extLst>
          </p:cNvPr>
          <p:cNvSpPr txBox="1">
            <a:spLocks/>
          </p:cNvSpPr>
          <p:nvPr/>
        </p:nvSpPr>
        <p:spPr>
          <a:xfrm>
            <a:off x="-37323" y="5262464"/>
            <a:ext cx="9479904" cy="196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0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1208314" y="1690688"/>
            <a:ext cx="9261927" cy="4315038"/>
            <a:chOff x="1219200" y="2215179"/>
            <a:chExt cx="6956337" cy="3406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737439" cy="439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737439" cy="4398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712717" cy="4398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715408" cy="4398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762106" cy="439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2730622"/>
                  <a:ext cx="784137" cy="439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690741" cy="439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181600"/>
                  <a:ext cx="737383" cy="439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BE872B-9296-4205-8A8F-954FF1480082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85489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90FB6-C98E-4F86-B718-A8A92695E8C8}"/>
              </a:ext>
            </a:extLst>
          </p:cNvPr>
          <p:cNvGrpSpPr/>
          <p:nvPr/>
        </p:nvGrpSpPr>
        <p:grpSpPr>
          <a:xfrm>
            <a:off x="5965372" y="2344022"/>
            <a:ext cx="6181769" cy="3160635"/>
            <a:chOff x="1219200" y="2215179"/>
            <a:chExt cx="6808056" cy="33222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FE3D27-ED36-47F5-B26A-D8C47D98CD0C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F0811A-5E55-4372-900D-F388279F853F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1BAF0F-7DD2-426E-B36B-AB1310DA5D75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08C0A2-F5F9-45AA-BF68-592DF87E54F2}"/>
                </a:ext>
              </a:extLst>
            </p:cNvPr>
            <p:cNvCxnSpPr>
              <a:stCxn id="27" idx="4"/>
              <a:endCxn id="29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EED40A-21BE-4D5C-878A-F6634D2F0300}"/>
                </a:ext>
              </a:extLst>
            </p:cNvPr>
            <p:cNvCxnSpPr>
              <a:stCxn id="27" idx="7"/>
              <a:endCxn id="28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F6F35A-8A3E-4484-AC4E-A2CB22790F9C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22193-8887-437E-A11A-3E476C278F5C}"/>
                </a:ext>
              </a:extLst>
            </p:cNvPr>
            <p:cNvCxnSpPr>
              <a:stCxn id="29" idx="1"/>
              <a:endCxn id="27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DF4BB3-2114-492A-9000-7C9F0646B94F}"/>
                </a:ext>
              </a:extLst>
            </p:cNvPr>
            <p:cNvCxnSpPr>
              <a:stCxn id="28" idx="3"/>
              <a:endCxn id="29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90D188-58BC-4D2C-8920-54C7AE709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E08527-AAEF-4419-A2CA-CD720F50C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51197A-EB27-4625-BD38-A1FFF88A2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674F58-FAB7-4345-A449-1AA99ADD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12872A-C410-4FAF-AD1C-82325788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39">
              <a:extLst>
                <a:ext uri="{FF2B5EF4-FFF2-40B4-BE49-F238E27FC236}">
                  <a16:creationId xmlns:a16="http://schemas.microsoft.com/office/drawing/2014/main" id="{737F790B-7FB0-44D0-B825-A23C2F9BFBFE}"/>
                </a:ext>
              </a:extLst>
            </p:cNvPr>
            <p:cNvCxnSpPr>
              <a:stCxn id="28" idx="7"/>
              <a:endCxn id="28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3">
              <a:extLst>
                <a:ext uri="{FF2B5EF4-FFF2-40B4-BE49-F238E27FC236}">
                  <a16:creationId xmlns:a16="http://schemas.microsoft.com/office/drawing/2014/main" id="{943E3B0E-CAF5-46BD-BD3B-C5CCB78B8BBF}"/>
                </a:ext>
              </a:extLst>
            </p:cNvPr>
            <p:cNvCxnSpPr>
              <a:stCxn id="29" idx="5"/>
              <a:endCxn id="29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6">
              <a:extLst>
                <a:ext uri="{FF2B5EF4-FFF2-40B4-BE49-F238E27FC236}">
                  <a16:creationId xmlns:a16="http://schemas.microsoft.com/office/drawing/2014/main" id="{15F09B2F-6F33-4A00-9846-727777DCA804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28378C-ADCD-4130-B7DC-3B08C6E23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9FA8F2-E788-4CEA-99DB-F715D12C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995D33D-F529-438D-B950-4C18D95C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ambient noise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FE114E-A85C-4269-9DAB-A94F7578087D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86980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AD23-7F4A-4619-BEA0-61874479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conditions change?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5CC19-B6A0-4ADC-8175-F5B15E0F4F19}"/>
              </a:ext>
            </a:extLst>
          </p:cNvPr>
          <p:cNvGrpSpPr/>
          <p:nvPr/>
        </p:nvGrpSpPr>
        <p:grpSpPr>
          <a:xfrm>
            <a:off x="44859" y="1560057"/>
            <a:ext cx="6181769" cy="3160635"/>
            <a:chOff x="1219200" y="2215179"/>
            <a:chExt cx="6808056" cy="33222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629578-E585-486E-8EC5-9B485CD25E93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2339B2-9C9A-478A-8E0B-48A8D32A5E6B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3013C-A3B7-4602-B59C-41DAFE88B207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973A1A-46B5-4BF5-9FB8-6D4A06CFF635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4C500D-9255-4D32-A2EE-98C328A87336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D7B7B4-E3B3-49F3-B4C5-4DCDA6CC438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51BECB-B725-4534-8FA6-607F8B76BE39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DC13-CCBE-4F91-9E63-F02D97B8E4D3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941BEC-6E92-4D22-A91B-2FA788C5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686D75-BD3E-4B8B-93B1-7744B96F0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E4E999-1A5E-4488-BB6C-C8A90676F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67D412-A2EC-4F9C-ACA6-A5D52C2F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0BA547-8539-4A27-A672-6C5BD3783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urved Connector 39">
              <a:extLst>
                <a:ext uri="{FF2B5EF4-FFF2-40B4-BE49-F238E27FC236}">
                  <a16:creationId xmlns:a16="http://schemas.microsoft.com/office/drawing/2014/main" id="{58FE9BE1-0944-4FB0-B19D-0FD677F844AB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43">
              <a:extLst>
                <a:ext uri="{FF2B5EF4-FFF2-40B4-BE49-F238E27FC236}">
                  <a16:creationId xmlns:a16="http://schemas.microsoft.com/office/drawing/2014/main" id="{AE05A9CB-0468-4B8C-9B0D-8359FAB318BB}"/>
                </a:ext>
              </a:extLst>
            </p:cNvPr>
            <p:cNvCxnSpPr>
              <a:stCxn id="7" idx="5"/>
              <a:endCxn id="7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46">
              <a:extLst>
                <a:ext uri="{FF2B5EF4-FFF2-40B4-BE49-F238E27FC236}">
                  <a16:creationId xmlns:a16="http://schemas.microsoft.com/office/drawing/2014/main" id="{F304AE25-9BBB-436F-9A01-E23B96BB2E7B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A6957D3-8FA1-42B3-B920-DBD7B7DAB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9FCC6B4-6571-4C48-87E1-FAD51FBFD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175AAAC-23D0-471C-BBD7-F2AC84917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5FB8E8-EEB7-4161-9C37-2753567D1B76}"/>
              </a:ext>
            </a:extLst>
          </p:cNvPr>
          <p:cNvSpPr txBox="1"/>
          <p:nvPr/>
        </p:nvSpPr>
        <p:spPr>
          <a:xfrm>
            <a:off x="66631" y="6111666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Line weight is proportional to transition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6340-3216-49D0-9127-D8869AFA5142}"/>
              </a:ext>
            </a:extLst>
          </p:cNvPr>
          <p:cNvSpPr txBox="1"/>
          <p:nvPr/>
        </p:nvSpPr>
        <p:spPr>
          <a:xfrm>
            <a:off x="993149" y="4792245"/>
            <a:ext cx="351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Baseline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CCF15-15F8-4071-8032-1F783C3E974F}"/>
              </a:ext>
            </a:extLst>
          </p:cNvPr>
          <p:cNvSpPr txBox="1"/>
          <p:nvPr/>
        </p:nvSpPr>
        <p:spPr>
          <a:xfrm>
            <a:off x="7185888" y="1569980"/>
            <a:ext cx="40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annual temp. range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3ABCF4-9C2B-4533-A605-AEE8638564AD}"/>
              </a:ext>
            </a:extLst>
          </p:cNvPr>
          <p:cNvGrpSpPr/>
          <p:nvPr/>
        </p:nvGrpSpPr>
        <p:grpSpPr>
          <a:xfrm>
            <a:off x="6101484" y="2235234"/>
            <a:ext cx="6181769" cy="3160635"/>
            <a:chOff x="1219200" y="2215179"/>
            <a:chExt cx="6808056" cy="332229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CBFB0A-4E73-419F-8D21-A4297637204A}"/>
                </a:ext>
              </a:extLst>
            </p:cNvPr>
            <p:cNvSpPr/>
            <p:nvPr/>
          </p:nvSpPr>
          <p:spPr>
            <a:xfrm>
              <a:off x="22635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 abundance (L)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087BEB4-1732-4A9B-AB09-347B01108D15}"/>
                </a:ext>
              </a:extLst>
            </p:cNvPr>
            <p:cNvSpPr/>
            <p:nvPr/>
          </p:nvSpPr>
          <p:spPr>
            <a:xfrm>
              <a:off x="5463963" y="2477351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High abundance (H)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BFB2C2-4CFA-4B1D-AAAE-D0D7E984F7FE}"/>
                </a:ext>
              </a:extLst>
            </p:cNvPr>
            <p:cNvSpPr/>
            <p:nvPr/>
          </p:nvSpPr>
          <p:spPr>
            <a:xfrm>
              <a:off x="3863763" y="4004282"/>
              <a:ext cx="1447800" cy="911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Locally extirpated (E)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6D02B97-9BAC-42ED-8532-2F72FD38839A}"/>
                </a:ext>
              </a:extLst>
            </p:cNvPr>
            <p:cNvCxnSpPr>
              <a:stCxn id="49" idx="4"/>
              <a:endCxn id="51" idx="2"/>
            </p:cNvCxnSpPr>
            <p:nvPr/>
          </p:nvCxnSpPr>
          <p:spPr>
            <a:xfrm>
              <a:off x="2987463" y="3388821"/>
              <a:ext cx="876300" cy="107119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A78D23-F245-456D-88FB-D5F66CD20643}"/>
                </a:ext>
              </a:extLst>
            </p:cNvPr>
            <p:cNvCxnSpPr>
              <a:stCxn id="49" idx="7"/>
              <a:endCxn id="50" idx="1"/>
            </p:cNvCxnSpPr>
            <p:nvPr/>
          </p:nvCxnSpPr>
          <p:spPr>
            <a:xfrm>
              <a:off x="3499338" y="2610833"/>
              <a:ext cx="217665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880E26C-1EDC-4B27-A484-A5409EEDB9E1}"/>
                </a:ext>
              </a:extLst>
            </p:cNvPr>
            <p:cNvCxnSpPr>
              <a:stCxn id="50" idx="2"/>
              <a:endCxn id="49" idx="6"/>
            </p:cNvCxnSpPr>
            <p:nvPr/>
          </p:nvCxnSpPr>
          <p:spPr>
            <a:xfrm flipH="1">
              <a:off x="3711363" y="2933086"/>
              <a:ext cx="17526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E736DC-E650-4343-872C-4D53E32EC956}"/>
                </a:ext>
              </a:extLst>
            </p:cNvPr>
            <p:cNvCxnSpPr>
              <a:stCxn id="51" idx="1"/>
              <a:endCxn id="49" idx="5"/>
            </p:cNvCxnSpPr>
            <p:nvPr/>
          </p:nvCxnSpPr>
          <p:spPr>
            <a:xfrm flipH="1" flipV="1">
              <a:off x="34993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612FDA-3639-4ED3-8623-EAF742405884}"/>
                </a:ext>
              </a:extLst>
            </p:cNvPr>
            <p:cNvCxnSpPr>
              <a:stCxn id="50" idx="3"/>
              <a:endCxn id="51" idx="7"/>
            </p:cNvCxnSpPr>
            <p:nvPr/>
          </p:nvCxnSpPr>
          <p:spPr>
            <a:xfrm flipH="1">
              <a:off x="5099538" y="3255339"/>
              <a:ext cx="576450" cy="882425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/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ADA1480-4BD2-4928-88B5-E8EE900D5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738" y="2215179"/>
                  <a:ext cx="603634" cy="3558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/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17B14B-079D-4631-ABC4-015C30060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963" y="2931620"/>
                  <a:ext cx="603634" cy="3558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/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3ABD418-1BAB-4FAF-88BE-808A6B7A8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313" y="3511885"/>
                  <a:ext cx="586674" cy="35587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/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1101AAE-76E0-4ACA-8D92-66461368D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38" y="3680618"/>
                  <a:ext cx="588573" cy="3558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/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62D0F-FED3-44E4-9488-FDE06F562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228" y="3388821"/>
                  <a:ext cx="620798" cy="3558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urved Connector 39">
              <a:extLst>
                <a:ext uri="{FF2B5EF4-FFF2-40B4-BE49-F238E27FC236}">
                  <a16:creationId xmlns:a16="http://schemas.microsoft.com/office/drawing/2014/main" id="{F81EE276-4968-495C-9154-328E04C9E785}"/>
                </a:ext>
              </a:extLst>
            </p:cNvPr>
            <p:cNvCxnSpPr>
              <a:stCxn id="50" idx="7"/>
              <a:endCxn id="50" idx="5"/>
            </p:cNvCxnSpPr>
            <p:nvPr/>
          </p:nvCxnSpPr>
          <p:spPr>
            <a:xfrm rot="16200000" flipH="1">
              <a:off x="6377485" y="2933086"/>
              <a:ext cx="644506" cy="12700"/>
            </a:xfrm>
            <a:prstGeom prst="curvedConnector5">
              <a:avLst>
                <a:gd name="adj1" fmla="val -35469"/>
                <a:gd name="adj2" fmla="val 5922827"/>
                <a:gd name="adj3" fmla="val 135469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43">
              <a:extLst>
                <a:ext uri="{FF2B5EF4-FFF2-40B4-BE49-F238E27FC236}">
                  <a16:creationId xmlns:a16="http://schemas.microsoft.com/office/drawing/2014/main" id="{961A9D73-A53C-4BF7-87C9-F8CB1563BC88}"/>
                </a:ext>
              </a:extLst>
            </p:cNvPr>
            <p:cNvCxnSpPr>
              <a:stCxn id="51" idx="5"/>
              <a:endCxn id="51" idx="3"/>
            </p:cNvCxnSpPr>
            <p:nvPr/>
          </p:nvCxnSpPr>
          <p:spPr>
            <a:xfrm rot="5400000">
              <a:off x="4587663" y="4270395"/>
              <a:ext cx="12700" cy="1023750"/>
            </a:xfrm>
            <a:prstGeom prst="curvedConnector3">
              <a:avLst>
                <a:gd name="adj1" fmla="val 3392348"/>
              </a:avLst>
            </a:prstGeom>
            <a:ln w="762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46">
              <a:extLst>
                <a:ext uri="{FF2B5EF4-FFF2-40B4-BE49-F238E27FC236}">
                  <a16:creationId xmlns:a16="http://schemas.microsoft.com/office/drawing/2014/main" id="{6D95CF70-9AAD-40D9-9456-05777056268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 rot="16200000" flipH="1">
              <a:off x="2153335" y="2933086"/>
              <a:ext cx="644506" cy="12700"/>
            </a:xfrm>
            <a:prstGeom prst="curvedConnector5">
              <a:avLst>
                <a:gd name="adj1" fmla="val -35469"/>
                <a:gd name="adj2" fmla="val -5668969"/>
                <a:gd name="adj3" fmla="val 135469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/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𝐻𝐻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2DC8C5-224C-4F2C-AC3F-67D5F0A30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9" y="2730622"/>
                  <a:ext cx="635857" cy="3558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/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𝐿𝐿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97EA20-E003-4520-A96E-A2251952F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746954"/>
                  <a:ext cx="571409" cy="3558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/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𝐸𝐸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D1ECC32-A00F-4129-A07C-3FA49EF14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5181600"/>
                  <a:ext cx="603837" cy="3558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0A086-2423-4002-B7D7-7E9F9BFDE321}"/>
              </a:ext>
            </a:extLst>
          </p:cNvPr>
          <p:cNvSpPr txBox="1"/>
          <p:nvPr/>
        </p:nvSpPr>
        <p:spPr>
          <a:xfrm>
            <a:off x="360219" y="260611"/>
            <a:ext cx="508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three scenarios: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Best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Worst case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Most likely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E749-935A-48F4-BE03-ED7CC9053294}"/>
              </a:ext>
            </a:extLst>
          </p:cNvPr>
          <p:cNvSpPr txBox="1"/>
          <p:nvPr/>
        </p:nvSpPr>
        <p:spPr>
          <a:xfrm>
            <a:off x="4765964" y="489527"/>
            <a:ext cx="713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your scenarios:</a:t>
            </a:r>
          </a:p>
          <a:p>
            <a:r>
              <a:rPr lang="en-US" sz="2400" u="sng" dirty="0">
                <a:hlinkClick r:id="rId2"/>
              </a:rPr>
              <a:t>http://ssa200.shinyapps.io/mouse-multistate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58251"/>
              </p:ext>
            </p:extLst>
          </p:nvPr>
        </p:nvGraphicFramePr>
        <p:xfrm>
          <a:off x="1479736" y="2509319"/>
          <a:ext cx="9402528" cy="324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5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Most Likely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Ambient</a:t>
                      </a:r>
                      <a:r>
                        <a:rPr lang="en-US" sz="2400" baseline="0" dirty="0"/>
                        <a:t> noise level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Temperature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816444" y="3464544"/>
            <a:ext cx="488887" cy="66995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046614" y="3303091"/>
            <a:ext cx="868378" cy="10034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7046614" y="4663373"/>
            <a:ext cx="930998" cy="10019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626320" y="4848216"/>
            <a:ext cx="869133" cy="63223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V="1">
            <a:off x="9638923" y="4848216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638922" y="3502267"/>
            <a:ext cx="488887" cy="6322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7C9-8ADB-465F-99BE-D77E9D2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C35-F43D-4071-B989-92C45D16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Status quo: No change in ambient noise level or annual temperature range</a:t>
            </a:r>
          </a:p>
          <a:p>
            <a:endParaRPr lang="en-US" dirty="0"/>
          </a:p>
          <a:p>
            <a:r>
              <a:rPr lang="en-US" dirty="0"/>
              <a:t>Scenario 2 – Noise reduction: Climate change leads to an increase in average annual temperature range of 0.5 </a:t>
            </a:r>
            <a:r>
              <a:rPr lang="en-US" i="1" dirty="0"/>
              <a:t>°C, but management efforts to restrict development leads to a decrease in ambient noise level of 2 decibels.</a:t>
            </a:r>
          </a:p>
          <a:p>
            <a:endParaRPr lang="en-US" dirty="0"/>
          </a:p>
          <a:p>
            <a:r>
              <a:rPr lang="en-US" dirty="0"/>
              <a:t>Scenario 3 – Noise increase: Climate change leads to an increase in average annual temperature range of 0.5 </a:t>
            </a:r>
            <a:r>
              <a:rPr lang="en-US" i="1" dirty="0"/>
              <a:t>°C, and further development leads to an increase in ambient noise level of 2 decibels.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0D0A0-351D-4E1F-A32C-F955EA4C8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782" y="656647"/>
            <a:ext cx="10372436" cy="5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29608-BA9A-4E6D-BF40-AD00A323D2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307" y="0"/>
            <a:ext cx="8450400" cy="5940632"/>
          </a:xfrm>
          <a:prstGeom prst="rect">
            <a:avLst/>
          </a:prstGeom>
        </p:spPr>
      </p:pic>
      <p:pic>
        <p:nvPicPr>
          <p:cNvPr id="5" name="Picture 3" descr="C:\Users\jengle\AppData\Local\Microsoft\Windows\Temporary Internet Files\Content.IE5\B9F39AA1\CrystalBall[1].jpg">
            <a:extLst>
              <a:ext uri="{FF2B5EF4-FFF2-40B4-BE49-F238E27FC236}">
                <a16:creationId xmlns:a16="http://schemas.microsoft.com/office/drawing/2014/main" id="{86C4F19A-E721-469B-A00F-7C97E1C6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57" y1="19461" x2="64057" y2="19461"/>
                        <a14:backgroundMark x1="4864" y1="6138" x2="4864" y2="6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9327" y="2098969"/>
            <a:ext cx="4817518" cy="5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/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1B5C6-2F04-44B2-839C-D86C346EB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4" y="3429000"/>
                <a:ext cx="3700839" cy="145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C4EF85-8A72-4E98-B432-D2A5F6F2C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14483"/>
              </p:ext>
            </p:extLst>
          </p:nvPr>
        </p:nvGraphicFramePr>
        <p:xfrm>
          <a:off x="350983" y="954858"/>
          <a:ext cx="11526981" cy="3404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498">
                  <a:extLst>
                    <a:ext uri="{9D8B030D-6E8A-4147-A177-3AD203B41FA5}">
                      <a16:colId xmlns:a16="http://schemas.microsoft.com/office/drawing/2014/main" val="1096172016"/>
                    </a:ext>
                  </a:extLst>
                </a:gridCol>
                <a:gridCol w="2426619">
                  <a:extLst>
                    <a:ext uri="{9D8B030D-6E8A-4147-A177-3AD203B41FA5}">
                      <a16:colId xmlns:a16="http://schemas.microsoft.com/office/drawing/2014/main" val="366949790"/>
                    </a:ext>
                  </a:extLst>
                </a:gridCol>
                <a:gridCol w="2944245">
                  <a:extLst>
                    <a:ext uri="{9D8B030D-6E8A-4147-A177-3AD203B41FA5}">
                      <a16:colId xmlns:a16="http://schemas.microsoft.com/office/drawing/2014/main" val="572833862"/>
                    </a:ext>
                  </a:extLst>
                </a:gridCol>
                <a:gridCol w="2798619">
                  <a:extLst>
                    <a:ext uri="{9D8B030D-6E8A-4147-A177-3AD203B41FA5}">
                      <a16:colId xmlns:a16="http://schemas.microsoft.com/office/drawing/2014/main" val="1898176705"/>
                    </a:ext>
                  </a:extLst>
                </a:gridCol>
              </a:tblGrid>
              <a:tr h="4820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Extinction probability under each scenario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1863"/>
                  </a:ext>
                </a:extLst>
              </a:tr>
              <a:tr h="994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Status quo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reduction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&amp; climate change</a:t>
                      </a:r>
                      <a:endParaRPr lang="en-US" sz="2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Noise increase &amp; climate change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577834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Coastal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772813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Mountain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73775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Paradise Palms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306822"/>
                  </a:ext>
                </a:extLst>
              </a:tr>
              <a:tr h="48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Overall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8273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D06FC3-1B13-4373-9732-38E574C5E9F3}"/>
              </a:ext>
            </a:extLst>
          </p:cNvPr>
          <p:cNvSpPr txBox="1"/>
          <p:nvPr/>
        </p:nvSpPr>
        <p:spPr>
          <a:xfrm>
            <a:off x="1001486" y="4789714"/>
            <a:ext cx="955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scenarios could we implement if we wanted to specifically test whether noise level or climate change had a greater impact on extinction risk?</a:t>
            </a:r>
          </a:p>
        </p:txBody>
      </p:sp>
    </p:spTree>
    <p:extLst>
      <p:ext uri="{BB962C8B-B14F-4D97-AF65-F5344CB8AC3E}">
        <p14:creationId xmlns:p14="http://schemas.microsoft.com/office/powerpoint/2010/main" val="9286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2D0-CC77-4D2F-BB46-A4BCC91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Multistate model for Island Mice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7597-E04D-411F-B21E-9CF3E37D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825625"/>
            <a:ext cx="6631709" cy="435133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Low abundance</a:t>
            </a:r>
            <a:r>
              <a:rPr lang="en-US" sz="2400" dirty="0"/>
              <a:t>: mice are present but at low numbers, declining or unstable population</a:t>
            </a:r>
          </a:p>
          <a:p>
            <a:pPr lvl="0"/>
            <a:r>
              <a:rPr lang="en-US" sz="2400" b="1" dirty="0"/>
              <a:t>High abundance</a:t>
            </a:r>
            <a:r>
              <a:rPr lang="en-US" sz="2400" dirty="0"/>
              <a:t>: mice are consistently present, stable or increasing population</a:t>
            </a:r>
          </a:p>
          <a:p>
            <a:pPr lvl="0"/>
            <a:r>
              <a:rPr lang="en-US" sz="2400" b="1" dirty="0"/>
              <a:t>Locally extirpated</a:t>
            </a:r>
            <a:r>
              <a:rPr lang="en-US" sz="2400" dirty="0"/>
              <a:t>: no mice present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BA51-0865-4387-8CD5-D54FDA5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4165943"/>
            <a:ext cx="1684776" cy="183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C4877-E084-44F0-98E5-657F22EF8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081"/>
          <a:stretch/>
        </p:blipFill>
        <p:spPr>
          <a:xfrm>
            <a:off x="5153503" y="4293921"/>
            <a:ext cx="1979351" cy="170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9234E-D814-4DDD-8DA7-FD573EB7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64" y="3806038"/>
            <a:ext cx="1775343" cy="2191347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4BB492-B66A-4FA0-8F5F-1A57467B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468860"/>
              </p:ext>
            </p:extLst>
          </p:nvPr>
        </p:nvGraphicFramePr>
        <p:xfrm>
          <a:off x="8202020" y="365125"/>
          <a:ext cx="3620325" cy="35631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779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1578546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8841A-F92D-4107-9F49-94E793E669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" y="951345"/>
            <a:ext cx="9718964" cy="52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DCBAD6-8024-46CA-8779-92D7CC4EC108}"/>
                  </a:ext>
                </a:extLst>
              </p:cNvPr>
              <p:cNvSpPr/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𝐿𝐸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𝐻𝐸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𝐸𝐿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𝐸𝐻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CBAD6-8024-46CA-8779-92D7CC4EC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3" y="921503"/>
                <a:ext cx="4398255" cy="1836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/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0.3±0.1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0.05±0.02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0.1±0.08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0.5±0.05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0.2±0.09</m:t>
                                </m:r>
                              </m:e>
                              <m:e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0.75±0.05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27799-EC9D-4F32-BFB6-852A6DB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0" y="4014735"/>
                <a:ext cx="7875489" cy="161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6AAE98-5D52-4DD9-B623-4247C5BB342D}"/>
              </a:ext>
            </a:extLst>
          </p:cNvPr>
          <p:cNvSpPr txBox="1"/>
          <p:nvPr/>
        </p:nvSpPr>
        <p:spPr>
          <a:xfrm>
            <a:off x="251926" y="398283"/>
            <a:ext cx="2705878" cy="5232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(low </a:t>
            </a:r>
            <a:r>
              <a:rPr lang="en-US" sz="2800" dirty="0">
                <a:sym typeface="Wingdings" panose="05000000000000000000" pitchFamily="2" charset="2"/>
              </a:rPr>
              <a:t> low)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4060-96A0-4C4D-B34D-047A33DE3552}"/>
              </a:ext>
            </a:extLst>
          </p:cNvPr>
          <p:cNvSpPr/>
          <p:nvPr/>
        </p:nvSpPr>
        <p:spPr>
          <a:xfrm>
            <a:off x="4982546" y="4544008"/>
            <a:ext cx="2127382" cy="5878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1311B-D2DE-4E85-B64D-1663E73D8500}"/>
              </a:ext>
            </a:extLst>
          </p:cNvPr>
          <p:cNvSpPr/>
          <p:nvPr/>
        </p:nvSpPr>
        <p:spPr>
          <a:xfrm>
            <a:off x="5421086" y="1533333"/>
            <a:ext cx="1054359" cy="5878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4491-F989-48E0-96C5-4CC13325D5F1}"/>
              </a:ext>
            </a:extLst>
          </p:cNvPr>
          <p:cNvSpPr txBox="1"/>
          <p:nvPr/>
        </p:nvSpPr>
        <p:spPr>
          <a:xfrm>
            <a:off x="251926" y="1214468"/>
            <a:ext cx="3349690" cy="5232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(high </a:t>
            </a:r>
            <a:r>
              <a:rPr lang="en-US" sz="2800" dirty="0">
                <a:sym typeface="Wingdings" panose="05000000000000000000" pitchFamily="2" charset="2"/>
              </a:rPr>
              <a:t> extirpated)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321BF-3BAE-4778-970E-01A81176E84C}"/>
              </a:ext>
            </a:extLst>
          </p:cNvPr>
          <p:cNvSpPr/>
          <p:nvPr/>
        </p:nvSpPr>
        <p:spPr>
          <a:xfrm>
            <a:off x="7402286" y="4014735"/>
            <a:ext cx="2566444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A8132-CAF6-4915-A8EA-3076DA298C6C}"/>
              </a:ext>
            </a:extLst>
          </p:cNvPr>
          <p:cNvSpPr/>
          <p:nvPr/>
        </p:nvSpPr>
        <p:spPr>
          <a:xfrm>
            <a:off x="6790742" y="951727"/>
            <a:ext cx="1054359" cy="5878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5E04-8D46-40DF-BC70-90477CA7B81B}"/>
              </a:ext>
            </a:extLst>
          </p:cNvPr>
          <p:cNvSpPr txBox="1"/>
          <p:nvPr/>
        </p:nvSpPr>
        <p:spPr>
          <a:xfrm>
            <a:off x="251926" y="2030653"/>
            <a:ext cx="334969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</a:t>
            </a:r>
            <a:r>
              <a:rPr lang="en-US" sz="2800" dirty="0"/>
              <a:t>(</a:t>
            </a:r>
            <a:r>
              <a:rPr lang="en-US" sz="2800" dirty="0">
                <a:sym typeface="Wingdings" panose="05000000000000000000" pitchFamily="2" charset="2"/>
              </a:rPr>
              <a:t>extirpated  low)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CA624-A4B5-4C1E-9F0E-F0D43C6E16AA}"/>
              </a:ext>
            </a:extLst>
          </p:cNvPr>
          <p:cNvSpPr/>
          <p:nvPr/>
        </p:nvSpPr>
        <p:spPr>
          <a:xfrm>
            <a:off x="2506825" y="4544009"/>
            <a:ext cx="2183363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276C-23EE-4508-AD31-23B5E363F5CC}"/>
              </a:ext>
            </a:extLst>
          </p:cNvPr>
          <p:cNvSpPr/>
          <p:nvPr/>
        </p:nvSpPr>
        <p:spPr>
          <a:xfrm>
            <a:off x="3964557" y="1582180"/>
            <a:ext cx="1054359" cy="5878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76358-29A4-4C7A-B2E6-D97883EB254E}"/>
              </a:ext>
            </a:extLst>
          </p:cNvPr>
          <p:cNvSpPr txBox="1"/>
          <p:nvPr/>
        </p:nvSpPr>
        <p:spPr>
          <a:xfrm>
            <a:off x="8475695" y="398283"/>
            <a:ext cx="361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didn’t have sufficient data to estimate these, how else could we determine what these values should be?</a:t>
            </a:r>
          </a:p>
        </p:txBody>
      </p:sp>
    </p:spTree>
    <p:extLst>
      <p:ext uri="{BB962C8B-B14F-4D97-AF65-F5344CB8AC3E}">
        <p14:creationId xmlns:p14="http://schemas.microsoft.com/office/powerpoint/2010/main" val="33293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BE6F7-82B4-4F9A-87BD-7B84F9F6B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637" y="999302"/>
            <a:ext cx="7924799" cy="553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13F5F7-0806-42A9-ABE3-AD6E51F60098}"/>
                  </a:ext>
                </a:extLst>
              </p:cNvPr>
              <p:cNvSpPr txBox="1"/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</a:rPr>
                            <m:t>𝐿𝐻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=0.2±0.09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3F5F7-0806-42A9-ABE3-AD6E51F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44" y="1606405"/>
                <a:ext cx="43318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/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/>
                  <a:t> SE</a:t>
                </a:r>
              </a:p>
              <a:p>
                <a:pPr algn="ctr"/>
                <a:r>
                  <a:rPr lang="en-US" sz="2800" dirty="0"/>
                  <a:t>Parametric uncertainty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E5628B-2B5F-4403-9DD8-51FE11D94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70" y="3045503"/>
                <a:ext cx="4045529" cy="1163782"/>
              </a:xfrm>
              <a:prstGeom prst="rect">
                <a:avLst/>
              </a:prstGeom>
              <a:blipFill>
                <a:blip r:embed="rId4"/>
                <a:stretch>
                  <a:fillRect b="-5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75962" y="4209285"/>
            <a:ext cx="33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We’re uncertain about the true value of this transition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184327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265C-DE3F-4ED2-8690-1CD6098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AA75E9-1D4F-4E83-B4BF-16BE09A7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93539"/>
              </p:ext>
            </p:extLst>
          </p:nvPr>
        </p:nvGraphicFramePr>
        <p:xfrm>
          <a:off x="838200" y="950087"/>
          <a:ext cx="7635304" cy="55427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108897">
                  <a:extLst>
                    <a:ext uri="{9D8B030D-6E8A-4147-A177-3AD203B41FA5}">
                      <a16:colId xmlns:a16="http://schemas.microsoft.com/office/drawing/2014/main" val="2330441928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3707599969"/>
                    </a:ext>
                  </a:extLst>
                </a:gridCol>
                <a:gridCol w="2148332">
                  <a:extLst>
                    <a:ext uri="{9D8B030D-6E8A-4147-A177-3AD203B41FA5}">
                      <a16:colId xmlns:a16="http://schemas.microsoft.com/office/drawing/2014/main" val="3881612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Population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Ecotype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Current state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5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Beach Bums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9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Cannibal Cove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8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Castaways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Message in a Bottle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Coastal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Darlost’s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 Dome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Misty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2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Skull 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Mountain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Dead Man Dunes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Realm of Spirits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H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9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Snowmelt Thicket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0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Treasure Grove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ysClr val="windowText" lastClr="000000"/>
                          </a:solidFill>
                          <a:effectLst/>
                        </a:rPr>
                        <a:t>Paradise palms</a:t>
                      </a:r>
                      <a:endParaRPr lang="en-US" sz="2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7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028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5027" y="422871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67485" y="3429000"/>
            <a:ext cx="16175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>
            <a:off x="1267485" y="3429000"/>
            <a:ext cx="1617542" cy="1130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05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3" y="4089601"/>
                <a:ext cx="137890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.75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9" y="2349078"/>
                <a:ext cx="13789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0.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±0.0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64" y="3100811"/>
                <a:ext cx="12506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</p:spTree>
    <p:extLst>
      <p:ext uri="{BB962C8B-B14F-4D97-AF65-F5344CB8AC3E}">
        <p14:creationId xmlns:p14="http://schemas.microsoft.com/office/powerpoint/2010/main" val="41577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0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Beach Bums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246" y="309854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5028" y="201062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267485" y="2341080"/>
            <a:ext cx="1617543" cy="1087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5062" y="912601"/>
            <a:ext cx="183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(Year 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2267" y="1032033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9810" y="201887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9810" y="310679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9809" y="4236968"/>
            <a:ext cx="887239" cy="660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Arrow Connector 29"/>
          <p:cNvCxnSpPr>
            <a:stCxn id="5" idx="3"/>
            <a:endCxn id="25" idx="1"/>
          </p:cNvCxnSpPr>
          <p:nvPr/>
        </p:nvCxnSpPr>
        <p:spPr>
          <a:xfrm>
            <a:off x="3772267" y="2341080"/>
            <a:ext cx="1617543" cy="82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8" idx="1"/>
          </p:cNvCxnSpPr>
          <p:nvPr/>
        </p:nvCxnSpPr>
        <p:spPr>
          <a:xfrm>
            <a:off x="3772267" y="2341080"/>
            <a:ext cx="1617543" cy="10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29" idx="1"/>
          </p:cNvCxnSpPr>
          <p:nvPr/>
        </p:nvCxnSpPr>
        <p:spPr>
          <a:xfrm>
            <a:off x="3772267" y="2341080"/>
            <a:ext cx="1617542" cy="2226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4501" y="999767"/>
            <a:ext cx="18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</a:t>
            </a:r>
          </a:p>
        </p:txBody>
      </p:sp>
    </p:spTree>
    <p:extLst>
      <p:ext uri="{BB962C8B-B14F-4D97-AF65-F5344CB8AC3E}">
        <p14:creationId xmlns:p14="http://schemas.microsoft.com/office/powerpoint/2010/main" val="234800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327</TotalTime>
  <Words>998</Words>
  <Application>Microsoft Office PowerPoint</Application>
  <PresentationFormat>Widescreen</PresentationFormat>
  <Paragraphs>260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theme</vt:lpstr>
      <vt:lpstr>1_Office Theme</vt:lpstr>
      <vt:lpstr>Activity 3</vt:lpstr>
      <vt:lpstr>PowerPoint Presentation</vt:lpstr>
      <vt:lpstr>Multistate model for Island Mice</vt:lpstr>
      <vt:lpstr>PowerPoint Presentation</vt:lpstr>
      <vt:lpstr>PowerPoint Presentation</vt:lpstr>
      <vt:lpstr>PowerPoint Presentation</vt:lpstr>
      <vt:lpstr>PowerPoint Presentation</vt:lpstr>
      <vt:lpstr>Example: Beach Bums</vt:lpstr>
      <vt:lpstr>Example: Beach Bums</vt:lpstr>
      <vt:lpstr>Example: Beach Bums</vt:lpstr>
      <vt:lpstr>PowerPoint Presentation</vt:lpstr>
      <vt:lpstr>PowerPoint Presentation</vt:lpstr>
      <vt:lpstr>PowerPoint Presentation</vt:lpstr>
      <vt:lpstr>What if conditions change?</vt:lpstr>
      <vt:lpstr>What if conditions change?</vt:lpstr>
      <vt:lpstr>What if conditions change?</vt:lpstr>
      <vt:lpstr>PowerPoint Presentation</vt:lpstr>
      <vt:lpstr>Potential future 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25</cp:revision>
  <dcterms:created xsi:type="dcterms:W3CDTF">2018-10-24T14:57:57Z</dcterms:created>
  <dcterms:modified xsi:type="dcterms:W3CDTF">2018-12-11T19:14:43Z</dcterms:modified>
</cp:coreProperties>
</file>