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D3FF-17B4-459E-87E7-F6DB67415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879B1-8088-4D25-8F8B-256B7125B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96BE-1638-49D9-B6AF-8CC9AB3D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02A4-A944-4497-A338-E87092BB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19C41-DE11-45D1-A8C0-1ECAF21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F925-BE6B-4D76-AD31-BBB7FCAD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E2C5C-CD91-41F2-ADBB-A7B61F70D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84565-A7B9-4CC1-88DC-6DFB0BCA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E269-3FAB-47DC-81D6-E359764D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E5561-2A3F-438A-B152-9ED9830D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0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673AE-9D60-4C49-9C76-E4B8C4A99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F01DB-4CBA-4079-8D13-0600F773A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AB253-F167-40CB-B3B5-1426FF99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7D37-5346-49BE-BAD2-49A66A27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ACF7-4779-46E1-91F0-81E03BEE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3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ACB6-4ABA-40E8-B648-4F49919A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CE81-1B0E-45B6-BE01-0A98D989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9E2D-C388-4C8E-AE9E-B0ED015F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46B4-202F-40C5-9803-4FF4AF74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A2A57-B77A-4E48-8138-A7CDE53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4C50-3462-4461-B27D-CAE2B7F1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64E59-376B-4C66-8EF0-E7586E2E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3F21C-42F8-4C4F-B6E0-5273C00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E710A-5BF6-4ED0-B281-9E35C0D5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94C25-F811-4067-B182-D88A5D2D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925C-DF92-440B-A63D-D9078ACD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C16D1-0118-4B1C-86A1-7086593A6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4D2BE-1BD9-4305-BE59-9EA0574A0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D3EF4-DEAA-4596-A370-0B99FD4C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E10A-1854-475A-83CC-48C111B9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B460-02B0-4373-9A56-7ADCEB2B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1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8131-2520-47FA-880E-EAC5F88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EEF2E-E03B-4A79-9452-A885C4615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ECE4A-8ED6-4426-94CC-7E2C161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8B10D-7EDC-4D2C-AF6B-7040DD839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26B5A-1746-48CE-B388-0F51C2BB8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8A489-14F6-4A33-A6CF-4EB6E68D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3288B-98DB-42D0-AE46-FF55F9E7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A71B9-276F-4E6E-B337-2F39A91C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3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C00C-A876-4806-A448-69DB3ACC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587A6-2A8B-4D50-9CCF-8BF2069C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91D60-B8B9-4A07-B9D5-B281C560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E71D6-44B4-4045-8E0C-50C4CD06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0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FE7CA-F090-42D4-B119-C0BFA4D4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69647-1211-4E44-8CD1-B57795AC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AF3D3-C312-4667-AC36-D5250320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7FAF-3B9B-4FCF-8B04-47D9E02B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7A01-805F-4E75-9758-A29A8DEFB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BF74B-2012-42EF-8EC3-DDE2099AA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BFC42-B5CC-404E-B59E-130286FA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620F2-B885-4F09-9A26-0DD62572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C4913-E56F-4DB9-8C12-3DFE607A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1237-C279-4109-B64D-E7C9C351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0C910-DB5D-4678-A747-EA0850829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BE9A8-8AA8-4D0B-B10E-38F703A11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B4878-0672-4466-94F3-103988DA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F29D1-A5AA-4352-9CB3-D78E2D5E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6251-C741-40C6-92E4-A2B9D344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1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ADDC8-2A4E-4E53-8418-F678649D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AA2F3-05FC-4F38-9336-B1D1D65A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84446-1309-4F8E-BBE2-C36B80B5A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0860-C856-4592-9613-44A92B51399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AD87-EF68-4B49-98D7-3E00812DD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8DAD-2F43-4B78-A80E-D807F018A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sa200.shinyapps.io/mouse-multistat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529608-BA9A-4E6D-BF40-AD00A323D2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9384" y="214750"/>
            <a:ext cx="8563009" cy="6019796"/>
          </a:xfrm>
          <a:prstGeom prst="rect">
            <a:avLst/>
          </a:prstGeom>
        </p:spPr>
      </p:pic>
      <p:pic>
        <p:nvPicPr>
          <p:cNvPr id="5" name="Picture 3" descr="C:\Users\jengle\AppData\Local\Microsoft\Windows\Temporary Internet Files\Content.IE5\B9F39AA1\CrystalBall[1].jpg">
            <a:extLst>
              <a:ext uri="{FF2B5EF4-FFF2-40B4-BE49-F238E27FC236}">
                <a16:creationId xmlns:a16="http://schemas.microsoft.com/office/drawing/2014/main" id="{86C4F19A-E721-469B-A00F-7C97E1C66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4057" y1="19461" x2="64057" y2="19461"/>
                        <a14:backgroundMark x1="4864" y1="6138" x2="4864" y2="6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9327" y="2098969"/>
            <a:ext cx="4817518" cy="521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91B5C6-2F04-44B2-839C-D86C346EB1C0}"/>
                  </a:ext>
                </a:extLst>
              </p:cNvPr>
              <p:cNvSpPr/>
              <p:nvPr/>
            </p:nvSpPr>
            <p:spPr>
              <a:xfrm>
                <a:off x="483234" y="3429000"/>
                <a:ext cx="3700839" cy="1454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𝐻𝐸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91B5C6-2F04-44B2-839C-D86C346EB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4" y="3429000"/>
                <a:ext cx="3700839" cy="1454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13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AD23-7F4A-4619-BEA0-61874479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conditions change?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0135B-7C8C-4A67-B834-B9FEDCC69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Three transition probabilities were found to be strongly associated with ambient noise level.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𝑇</m:t>
                        </m:r>
                      </m:e>
                      <m:sup>
                        <m:r>
                          <a:rPr lang="en-US" i="1"/>
                          <m:t>𝐻𝐿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𝑇</m:t>
                        </m:r>
                      </m:e>
                      <m:sup>
                        <m:r>
                          <a:rPr lang="en-US" i="1"/>
                          <m:t>𝐻𝐸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𝑇</m:t>
                        </m:r>
                      </m:e>
                      <m:sup>
                        <m:r>
                          <a:rPr lang="en-US" i="1"/>
                          <m:t>𝐿𝐸</m:t>
                        </m:r>
                      </m:sup>
                    </m:sSup>
                  </m:oMath>
                </a14:m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𝑇</m:t>
                        </m:r>
                      </m:e>
                      <m:sup>
                        <m:r>
                          <a:rPr lang="en-US" i="1"/>
                          <m:t>𝐻𝐻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𝑇</m:t>
                        </m:r>
                      </m:e>
                      <m:sup>
                        <m:r>
                          <a:rPr lang="en-US" i="1"/>
                          <m:t>𝐿𝐻</m:t>
                        </m:r>
                      </m:sup>
                    </m:sSup>
                  </m:oMath>
                </a14:m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0135B-7C8C-4A67-B834-B9FEDCC69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89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5A5E02-710B-4264-9A49-BFCA202DF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78756"/>
              </p:ext>
            </p:extLst>
          </p:nvPr>
        </p:nvGraphicFramePr>
        <p:xfrm>
          <a:off x="1430079" y="2011013"/>
          <a:ext cx="9561195" cy="42608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6170">
                  <a:extLst>
                    <a:ext uri="{9D8B030D-6E8A-4147-A177-3AD203B41FA5}">
                      <a16:colId xmlns:a16="http://schemas.microsoft.com/office/drawing/2014/main" val="781577240"/>
                    </a:ext>
                  </a:extLst>
                </a:gridCol>
                <a:gridCol w="4484368">
                  <a:extLst>
                    <a:ext uri="{9D8B030D-6E8A-4147-A177-3AD203B41FA5}">
                      <a16:colId xmlns:a16="http://schemas.microsoft.com/office/drawing/2014/main" val="3824227577"/>
                    </a:ext>
                  </a:extLst>
                </a:gridCol>
                <a:gridCol w="1715378">
                  <a:extLst>
                    <a:ext uri="{9D8B030D-6E8A-4147-A177-3AD203B41FA5}">
                      <a16:colId xmlns:a16="http://schemas.microsoft.com/office/drawing/2014/main" val="249275172"/>
                    </a:ext>
                  </a:extLst>
                </a:gridCol>
                <a:gridCol w="1395279">
                  <a:extLst>
                    <a:ext uri="{9D8B030D-6E8A-4147-A177-3AD203B41FA5}">
                      <a16:colId xmlns:a16="http://schemas.microsoft.com/office/drawing/2014/main" val="4229461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Scenario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Change in ambient noise level (db)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Change in annual temperature range (°C)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296954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051674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3988184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55022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20A086-2423-4002-B7D7-7E9F9BFDE321}"/>
              </a:ext>
            </a:extLst>
          </p:cNvPr>
          <p:cNvSpPr txBox="1"/>
          <p:nvPr/>
        </p:nvSpPr>
        <p:spPr>
          <a:xfrm>
            <a:off x="360219" y="260611"/>
            <a:ext cx="5089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 three scenarios: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Best case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Worst case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Most likely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DE749-935A-48F4-BE03-ED7CC9053294}"/>
              </a:ext>
            </a:extLst>
          </p:cNvPr>
          <p:cNvSpPr txBox="1"/>
          <p:nvPr/>
        </p:nvSpPr>
        <p:spPr>
          <a:xfrm>
            <a:off x="4765964" y="489527"/>
            <a:ext cx="7139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your scenarios:</a:t>
            </a:r>
          </a:p>
          <a:p>
            <a:r>
              <a:rPr lang="en-US" sz="2400" u="sng" dirty="0">
                <a:hlinkClick r:id="rId2"/>
              </a:rPr>
              <a:t>http://ssa200.shinyapps.io/mouse-multistate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550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B7C9-8ADB-465F-99BE-D77E9D26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5C35-F43D-4071-B989-92C45D16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Scenario 1 – Status quo: No change in ambient noise level or annual temperature range</a:t>
            </a:r>
          </a:p>
          <a:p>
            <a:endParaRPr lang="en-US" dirty="0"/>
          </a:p>
          <a:p>
            <a:r>
              <a:rPr lang="en-US" dirty="0"/>
              <a:t>Scenario 2 – Noise reduction: Climate change leads to an increase in average annual temperature range of 0.5 </a:t>
            </a:r>
            <a:r>
              <a:rPr lang="en-US" i="1" dirty="0"/>
              <a:t>°C, but management efforts to restrict development leads to a decrease in ambient noise level of 2 decibels.</a:t>
            </a:r>
          </a:p>
          <a:p>
            <a:endParaRPr lang="en-US" dirty="0"/>
          </a:p>
          <a:p>
            <a:r>
              <a:rPr lang="en-US" dirty="0"/>
              <a:t>Scenario 3 – Noise increase: Climate change leads to an increase in average annual temperature range of 0.5 </a:t>
            </a:r>
            <a:r>
              <a:rPr lang="en-US" i="1" dirty="0"/>
              <a:t>°C, and further development leads to an increase in ambient noise level of 2 decibels.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10D0A0-351D-4E1F-A32C-F955EA4C84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9782" y="656647"/>
            <a:ext cx="10372436" cy="55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3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1807D4-CD49-4025-A5CF-B440AD9073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818" y="425334"/>
            <a:ext cx="10760364" cy="60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C4EF85-8A72-4E98-B432-D2A5F6F2C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14483"/>
              </p:ext>
            </p:extLst>
          </p:nvPr>
        </p:nvGraphicFramePr>
        <p:xfrm>
          <a:off x="350983" y="954858"/>
          <a:ext cx="11526981" cy="3404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7498">
                  <a:extLst>
                    <a:ext uri="{9D8B030D-6E8A-4147-A177-3AD203B41FA5}">
                      <a16:colId xmlns:a16="http://schemas.microsoft.com/office/drawing/2014/main" val="1096172016"/>
                    </a:ext>
                  </a:extLst>
                </a:gridCol>
                <a:gridCol w="2426619">
                  <a:extLst>
                    <a:ext uri="{9D8B030D-6E8A-4147-A177-3AD203B41FA5}">
                      <a16:colId xmlns:a16="http://schemas.microsoft.com/office/drawing/2014/main" val="366949790"/>
                    </a:ext>
                  </a:extLst>
                </a:gridCol>
                <a:gridCol w="2944245">
                  <a:extLst>
                    <a:ext uri="{9D8B030D-6E8A-4147-A177-3AD203B41FA5}">
                      <a16:colId xmlns:a16="http://schemas.microsoft.com/office/drawing/2014/main" val="572833862"/>
                    </a:ext>
                  </a:extLst>
                </a:gridCol>
                <a:gridCol w="2798619">
                  <a:extLst>
                    <a:ext uri="{9D8B030D-6E8A-4147-A177-3AD203B41FA5}">
                      <a16:colId xmlns:a16="http://schemas.microsoft.com/office/drawing/2014/main" val="1898176705"/>
                    </a:ext>
                  </a:extLst>
                </a:gridCol>
              </a:tblGrid>
              <a:tr h="4820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Extinction probability under each scenario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1863"/>
                  </a:ext>
                </a:extLst>
              </a:tr>
              <a:tr h="994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Status quo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Noise reduction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&amp; climate change</a:t>
                      </a:r>
                      <a:endParaRPr lang="en-US" sz="2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Noise increase &amp; climate change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577834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Coastal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0772813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Mountain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0.014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273775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Paradise Palms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306822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Overall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0.29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82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8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A2D0-CC77-4D2F-BB46-A4BCC912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Multistate model for Island Mice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7597-E04D-411F-B21E-9CF3E37D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825625"/>
            <a:ext cx="6631709" cy="4351338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Low abundance</a:t>
            </a:r>
            <a:r>
              <a:rPr lang="en-US" sz="2400" dirty="0"/>
              <a:t>: mice are present but at low numbers, declining or unstable population</a:t>
            </a:r>
          </a:p>
          <a:p>
            <a:pPr lvl="0"/>
            <a:r>
              <a:rPr lang="en-US" sz="2400" b="1" dirty="0"/>
              <a:t>High abundance</a:t>
            </a:r>
            <a:r>
              <a:rPr lang="en-US" sz="2400" dirty="0"/>
              <a:t>: mice are consistently present, stable or increasing population</a:t>
            </a:r>
          </a:p>
          <a:p>
            <a:pPr lvl="0"/>
            <a:r>
              <a:rPr lang="en-US" sz="2400" b="1" dirty="0"/>
              <a:t>Locally extirpated</a:t>
            </a:r>
            <a:r>
              <a:rPr lang="en-US" sz="2400" dirty="0"/>
              <a:t>: no mice present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BBA51-0865-4387-8CD5-D54FDA5A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992" y="4475942"/>
            <a:ext cx="1849727" cy="2016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C4877-E084-44F0-98E5-657F22EF8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81"/>
          <a:stretch/>
        </p:blipFill>
        <p:spPr>
          <a:xfrm>
            <a:off x="4959711" y="4616450"/>
            <a:ext cx="2173143" cy="187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79234E-D814-4DDD-8DA7-FD573EB7D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846" y="4081351"/>
            <a:ext cx="1949161" cy="2405895"/>
          </a:xfrm>
          <a:prstGeom prst="rect">
            <a:avLst/>
          </a:prstGeo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A4BB492-B66A-4FA0-8F5F-1A57467B3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468860"/>
              </p:ext>
            </p:extLst>
          </p:nvPr>
        </p:nvGraphicFramePr>
        <p:xfrm>
          <a:off x="8202020" y="365125"/>
          <a:ext cx="3620325" cy="356311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41779">
                  <a:extLst>
                    <a:ext uri="{9D8B030D-6E8A-4147-A177-3AD203B41FA5}">
                      <a16:colId xmlns:a16="http://schemas.microsoft.com/office/drawing/2014/main" val="2330441928"/>
                    </a:ext>
                  </a:extLst>
                </a:gridCol>
                <a:gridCol w="1578546">
                  <a:extLst>
                    <a:ext uri="{9D8B030D-6E8A-4147-A177-3AD203B41FA5}">
                      <a16:colId xmlns:a16="http://schemas.microsoft.com/office/drawing/2014/main" val="3707599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Population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Ecotype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5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Beach Bums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9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Cannibal Cove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8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Castaways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8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Message in a Bottle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0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Darlost’s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 Dome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8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Misty 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42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Skull 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2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Dead Man Dunes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4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Realm of Spirits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9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Snowmelt Thicket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70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Treasure Grove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7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76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8841A-F92D-4107-9F49-94E793E669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9" y="951345"/>
            <a:ext cx="9718964" cy="52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DCBAD6-8024-46CA-8779-92D7CC4EC108}"/>
                  </a:ext>
                </a:extLst>
              </p:cNvPr>
              <p:cNvSpPr/>
              <p:nvPr/>
            </p:nvSpPr>
            <p:spPr>
              <a:xfrm>
                <a:off x="3762143" y="921503"/>
                <a:ext cx="4398255" cy="1795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𝐸𝐸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𝐻𝐸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𝐸𝐿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𝐸𝐻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DCBAD6-8024-46CA-8779-92D7CC4EC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43" y="921503"/>
                <a:ext cx="4398255" cy="1795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527799-EC9D-4F32-BFB6-852A6DB8C1A2}"/>
                  </a:ext>
                </a:extLst>
              </p:cNvPr>
              <p:cNvSpPr/>
              <p:nvPr/>
            </p:nvSpPr>
            <p:spPr>
              <a:xfrm>
                <a:off x="2223270" y="4014735"/>
                <a:ext cx="7875489" cy="1611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±0.05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0.3±0.1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0.05±0.02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0.1±0.08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0.5±0.05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0.2±0.04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0.2±0.09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0.75±0.05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527799-EC9D-4F32-BFB6-852A6DB8C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70" y="4014735"/>
                <a:ext cx="7875489" cy="1611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38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BE6F7-82B4-4F9A-87BD-7B84F9F6B1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1637" y="999302"/>
            <a:ext cx="7924799" cy="55333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13F5F7-0806-42A9-ABE3-AD6E51F60098}"/>
                  </a:ext>
                </a:extLst>
              </p:cNvPr>
              <p:cNvSpPr txBox="1"/>
              <p:nvPr/>
            </p:nvSpPr>
            <p:spPr>
              <a:xfrm>
                <a:off x="7352144" y="1606405"/>
                <a:ext cx="4331855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𝑇</m:t>
                          </m:r>
                        </m:e>
                        <m:sup>
                          <m:r>
                            <a:rPr lang="en-US" sz="3200" i="1"/>
                            <m:t>𝐿𝐻</m:t>
                          </m:r>
                        </m:sup>
                      </m:sSup>
                      <m:r>
                        <a:rPr lang="en-US" sz="3200" i="1"/>
                        <m:t>=0.2±0.09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13F5F7-0806-42A9-ABE3-AD6E51F60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144" y="1606405"/>
                <a:ext cx="4331855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E5628B-2B5F-4403-9DD8-51FE11D949E3}"/>
                  </a:ext>
                </a:extLst>
              </p:cNvPr>
              <p:cNvSpPr/>
              <p:nvPr/>
            </p:nvSpPr>
            <p:spPr>
              <a:xfrm>
                <a:off x="7638470" y="3045503"/>
                <a:ext cx="4045529" cy="11637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800" dirty="0"/>
                  <a:t> SE</a:t>
                </a:r>
              </a:p>
              <a:p>
                <a:pPr algn="ctr"/>
                <a:r>
                  <a:rPr lang="en-US" sz="2800" dirty="0"/>
                  <a:t>Parametric uncertainty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E5628B-2B5F-4403-9DD8-51FE11D94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470" y="3045503"/>
                <a:ext cx="4045529" cy="1163782"/>
              </a:xfrm>
              <a:prstGeom prst="rect">
                <a:avLst/>
              </a:prstGeom>
              <a:blipFill>
                <a:blip r:embed="rId4"/>
                <a:stretch>
                  <a:fillRect b="-5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27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5C-DE3F-4ED2-8690-1CD60982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AA75E9-1D4F-4E83-B4BF-16BE09A7F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393539"/>
              </p:ext>
            </p:extLst>
          </p:nvPr>
        </p:nvGraphicFramePr>
        <p:xfrm>
          <a:off x="838200" y="950087"/>
          <a:ext cx="7635304" cy="554278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108897">
                  <a:extLst>
                    <a:ext uri="{9D8B030D-6E8A-4147-A177-3AD203B41FA5}">
                      <a16:colId xmlns:a16="http://schemas.microsoft.com/office/drawing/2014/main" val="2330441928"/>
                    </a:ext>
                  </a:extLst>
                </a:gridCol>
                <a:gridCol w="2378075">
                  <a:extLst>
                    <a:ext uri="{9D8B030D-6E8A-4147-A177-3AD203B41FA5}">
                      <a16:colId xmlns:a16="http://schemas.microsoft.com/office/drawing/2014/main" val="3707599969"/>
                    </a:ext>
                  </a:extLst>
                </a:gridCol>
                <a:gridCol w="2148332">
                  <a:extLst>
                    <a:ext uri="{9D8B030D-6E8A-4147-A177-3AD203B41FA5}">
                      <a16:colId xmlns:a16="http://schemas.microsoft.com/office/drawing/2014/main" val="38816120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Population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Ecotype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Current state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5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Beach Bums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9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Cannibal Cove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8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Castaways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8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Message in a Bottle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0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Darlost’s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 Dome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8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Misty 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42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Skull 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2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Dead Man Dunes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4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Realm of Spirits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9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Snowmelt Thicket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70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Treasure Grove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710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2BE593-3A47-4B0A-BE32-665E777BCF94}"/>
              </a:ext>
            </a:extLst>
          </p:cNvPr>
          <p:cNvSpPr txBox="1"/>
          <p:nvPr/>
        </p:nvSpPr>
        <p:spPr>
          <a:xfrm>
            <a:off x="8996218" y="2410691"/>
            <a:ext cx="2357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15 years</a:t>
            </a:r>
          </a:p>
          <a:p>
            <a:endParaRPr lang="en-US" sz="3200" dirty="0"/>
          </a:p>
          <a:p>
            <a:r>
              <a:rPr lang="en-US" sz="3200" dirty="0"/>
              <a:t>Replicated 1000 times</a:t>
            </a:r>
          </a:p>
        </p:txBody>
      </p:sp>
    </p:spTree>
    <p:extLst>
      <p:ext uri="{BB962C8B-B14F-4D97-AF65-F5344CB8AC3E}">
        <p14:creationId xmlns:p14="http://schemas.microsoft.com/office/powerpoint/2010/main" val="371570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E48B5-492C-4AB3-BF7B-D574E4043A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5163" y="458382"/>
            <a:ext cx="10381673" cy="5286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0C7DFC-D074-41B4-8792-69361D0B9425}"/>
              </a:ext>
            </a:extLst>
          </p:cNvPr>
          <p:cNvSpPr txBox="1"/>
          <p:nvPr/>
        </p:nvSpPr>
        <p:spPr>
          <a:xfrm>
            <a:off x="517236" y="5745018"/>
            <a:ext cx="9809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Solid line = median</a:t>
            </a:r>
          </a:p>
          <a:p>
            <a:r>
              <a:rPr lang="en-US" sz="2800" dirty="0"/>
              <a:t>Dashed lines = 95% confidence</a:t>
            </a:r>
          </a:p>
        </p:txBody>
      </p:sp>
    </p:spTree>
    <p:extLst>
      <p:ext uri="{BB962C8B-B14F-4D97-AF65-F5344CB8AC3E}">
        <p14:creationId xmlns:p14="http://schemas.microsoft.com/office/powerpoint/2010/main" val="202181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91F857-89F7-4645-A394-04C15DC8CF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4254" y="978851"/>
            <a:ext cx="10159999" cy="47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7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859510-3B91-41ED-BF72-BE5E89358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898"/>
              </p:ext>
            </p:extLst>
          </p:nvPr>
        </p:nvGraphicFramePr>
        <p:xfrm>
          <a:off x="1967346" y="2596240"/>
          <a:ext cx="5175163" cy="228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2061">
                  <a:extLst>
                    <a:ext uri="{9D8B030D-6E8A-4147-A177-3AD203B41FA5}">
                      <a16:colId xmlns:a16="http://schemas.microsoft.com/office/drawing/2014/main" val="3530026925"/>
                    </a:ext>
                  </a:extLst>
                </a:gridCol>
                <a:gridCol w="2963102">
                  <a:extLst>
                    <a:ext uri="{9D8B030D-6E8A-4147-A177-3AD203B41FA5}">
                      <a16:colId xmlns:a16="http://schemas.microsoft.com/office/drawing/2014/main" val="397348910"/>
                    </a:ext>
                  </a:extLst>
                </a:gridCol>
              </a:tblGrid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Group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Extinction probability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627863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Coastal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184248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Mountain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0559345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Paradise Palms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720186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Overall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43930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042D135-3F6A-4C72-82C7-CF4BF5F74796}"/>
              </a:ext>
            </a:extLst>
          </p:cNvPr>
          <p:cNvSpPr/>
          <p:nvPr/>
        </p:nvSpPr>
        <p:spPr>
          <a:xfrm>
            <a:off x="7222836" y="683492"/>
            <a:ext cx="4230256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 20% of the replications, all Coastal  populations ended in the Extirpated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F2264-9338-435C-B9FA-BA75DCEF9F3B}"/>
              </a:ext>
            </a:extLst>
          </p:cNvPr>
          <p:cNvCxnSpPr/>
          <p:nvPr/>
        </p:nvCxnSpPr>
        <p:spPr>
          <a:xfrm flipV="1">
            <a:off x="7222836" y="2225964"/>
            <a:ext cx="1348509" cy="10621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197AEA4-EBC8-4021-8053-7BD7D408F45C}"/>
              </a:ext>
            </a:extLst>
          </p:cNvPr>
          <p:cNvSpPr/>
          <p:nvPr/>
        </p:nvSpPr>
        <p:spPr>
          <a:xfrm>
            <a:off x="7680036" y="4973783"/>
            <a:ext cx="4230256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 5% of the replications, all Island Mouse populations ended in the Extirpated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DA7198-9D99-48E2-A4DE-BB15FA43C998}"/>
              </a:ext>
            </a:extLst>
          </p:cNvPr>
          <p:cNvCxnSpPr>
            <a:cxnSpLocks/>
          </p:cNvCxnSpPr>
          <p:nvPr/>
        </p:nvCxnSpPr>
        <p:spPr>
          <a:xfrm>
            <a:off x="7222835" y="4632038"/>
            <a:ext cx="457201" cy="4756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81302E-AE57-4D16-8350-71D3433FA8A5}"/>
              </a:ext>
            </a:extLst>
          </p:cNvPr>
          <p:cNvSpPr txBox="1"/>
          <p:nvPr/>
        </p:nvSpPr>
        <p:spPr>
          <a:xfrm>
            <a:off x="526473" y="314036"/>
            <a:ext cx="509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Baseline conditions</a:t>
            </a:r>
          </a:p>
        </p:txBody>
      </p:sp>
    </p:spTree>
    <p:extLst>
      <p:ext uri="{BB962C8B-B14F-4D97-AF65-F5344CB8AC3E}">
        <p14:creationId xmlns:p14="http://schemas.microsoft.com/office/powerpoint/2010/main" val="218176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457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Multistate model for Island Mice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conditions change?</vt:lpstr>
      <vt:lpstr>PowerPoint Presentation</vt:lpstr>
      <vt:lpstr>Potential future scenarios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10</cp:revision>
  <dcterms:created xsi:type="dcterms:W3CDTF">2018-10-24T14:57:57Z</dcterms:created>
  <dcterms:modified xsi:type="dcterms:W3CDTF">2018-10-24T19:27:10Z</dcterms:modified>
</cp:coreProperties>
</file>